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284" r:id="rId11"/>
    <p:sldId id="285" r:id="rId12"/>
    <p:sldId id="286" r:id="rId13"/>
    <p:sldId id="383" r:id="rId14"/>
    <p:sldId id="384" r:id="rId15"/>
    <p:sldId id="385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87" r:id="rId27"/>
    <p:sldId id="268" r:id="rId28"/>
    <p:sldId id="269" r:id="rId29"/>
    <p:sldId id="388" r:id="rId30"/>
    <p:sldId id="270" r:id="rId31"/>
    <p:sldId id="389" r:id="rId32"/>
    <p:sldId id="396" r:id="rId33"/>
    <p:sldId id="390" r:id="rId34"/>
    <p:sldId id="391" r:id="rId35"/>
    <p:sldId id="392" r:id="rId36"/>
    <p:sldId id="393" r:id="rId37"/>
    <p:sldId id="394" r:id="rId38"/>
    <p:sldId id="395" r:id="rId39"/>
    <p:sldId id="271" r:id="rId40"/>
    <p:sldId id="272" r:id="rId41"/>
    <p:sldId id="273" r:id="rId42"/>
    <p:sldId id="288" r:id="rId43"/>
    <p:sldId id="289" r:id="rId44"/>
    <p:sldId id="375" r:id="rId45"/>
    <p:sldId id="291" r:id="rId46"/>
    <p:sldId id="387" r:id="rId47"/>
    <p:sldId id="292" r:id="rId48"/>
    <p:sldId id="293" r:id="rId49"/>
    <p:sldId id="294" r:id="rId50"/>
    <p:sldId id="274" r:id="rId51"/>
    <p:sldId id="275" r:id="rId52"/>
    <p:sldId id="397" r:id="rId53"/>
    <p:sldId id="398" r:id="rId54"/>
    <p:sldId id="399" r:id="rId55"/>
    <p:sldId id="400" r:id="rId56"/>
    <p:sldId id="401" r:id="rId57"/>
    <p:sldId id="276" r:id="rId58"/>
    <p:sldId id="277" r:id="rId59"/>
    <p:sldId id="402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2" r:id="rId88"/>
    <p:sldId id="323" r:id="rId89"/>
    <p:sldId id="324" r:id="rId90"/>
    <p:sldId id="325" r:id="rId91"/>
    <p:sldId id="326" r:id="rId92"/>
    <p:sldId id="327" r:id="rId93"/>
    <p:sldId id="328" r:id="rId94"/>
    <p:sldId id="329" r:id="rId95"/>
    <p:sldId id="330" r:id="rId96"/>
    <p:sldId id="331" r:id="rId97"/>
    <p:sldId id="332" r:id="rId98"/>
    <p:sldId id="333" r:id="rId99"/>
    <p:sldId id="334" r:id="rId100"/>
    <p:sldId id="335" r:id="rId101"/>
    <p:sldId id="336" r:id="rId102"/>
    <p:sldId id="337" r:id="rId103"/>
    <p:sldId id="338" r:id="rId104"/>
    <p:sldId id="339" r:id="rId105"/>
    <p:sldId id="340" r:id="rId106"/>
    <p:sldId id="341" r:id="rId107"/>
    <p:sldId id="342" r:id="rId108"/>
    <p:sldId id="343" r:id="rId109"/>
    <p:sldId id="344" r:id="rId110"/>
    <p:sldId id="345" r:id="rId111"/>
    <p:sldId id="346" r:id="rId112"/>
    <p:sldId id="347" r:id="rId113"/>
    <p:sldId id="348" r:id="rId114"/>
    <p:sldId id="349" r:id="rId115"/>
    <p:sldId id="350" r:id="rId116"/>
    <p:sldId id="351" r:id="rId117"/>
    <p:sldId id="352" r:id="rId118"/>
    <p:sldId id="353" r:id="rId119"/>
    <p:sldId id="354" r:id="rId120"/>
    <p:sldId id="355" r:id="rId121"/>
    <p:sldId id="356" r:id="rId122"/>
    <p:sldId id="357" r:id="rId123"/>
    <p:sldId id="358" r:id="rId124"/>
    <p:sldId id="359" r:id="rId125"/>
    <p:sldId id="360" r:id="rId126"/>
    <p:sldId id="361" r:id="rId127"/>
    <p:sldId id="362" r:id="rId128"/>
    <p:sldId id="363" r:id="rId129"/>
    <p:sldId id="371" r:id="rId130"/>
    <p:sldId id="372" r:id="rId131"/>
    <p:sldId id="373" r:id="rId132"/>
    <p:sldId id="403" r:id="rId133"/>
    <p:sldId id="404" r:id="rId134"/>
    <p:sldId id="405" r:id="rId135"/>
    <p:sldId id="406" r:id="rId136"/>
    <p:sldId id="407" r:id="rId137"/>
    <p:sldId id="408" r:id="rId138"/>
    <p:sldId id="409" r:id="rId139"/>
    <p:sldId id="410" r:id="rId140"/>
    <p:sldId id="411" r:id="rId141"/>
    <p:sldId id="412" r:id="rId142"/>
    <p:sldId id="413" r:id="rId143"/>
    <p:sldId id="414" r:id="rId144"/>
    <p:sldId id="415" r:id="rId145"/>
    <p:sldId id="416" r:id="rId146"/>
    <p:sldId id="417" r:id="rId147"/>
    <p:sldId id="418" r:id="rId148"/>
    <p:sldId id="386" r:id="rId149"/>
    <p:sldId id="374" r:id="rId150"/>
    <p:sldId id="364" r:id="rId151"/>
    <p:sldId id="365" r:id="rId152"/>
    <p:sldId id="366" r:id="rId153"/>
    <p:sldId id="367" r:id="rId154"/>
    <p:sldId id="368" r:id="rId155"/>
    <p:sldId id="369" r:id="rId156"/>
    <p:sldId id="419" r:id="rId157"/>
    <p:sldId id="420" r:id="rId15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7" autoAdjust="0"/>
    <p:restoredTop sz="94660"/>
  </p:normalViewPr>
  <p:slideViewPr>
    <p:cSldViewPr>
      <p:cViewPr varScale="1">
        <p:scale>
          <a:sx n="87" d="100"/>
          <a:sy n="87" d="100"/>
        </p:scale>
        <p:origin x="-14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A0136-71CE-4392-9423-F3CFC5F4C96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98C71C0-8D03-4A32-AD57-59FEC6EEB275}">
      <dgm:prSet phldrT="[텍스트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 </a:t>
          </a:r>
          <a:endParaRPr lang="ko-KR" altLang="en-US" dirty="0"/>
        </a:p>
      </dgm:t>
    </dgm:pt>
    <dgm:pt modelId="{5645A678-CD5A-4442-993F-A80A3FE52C60}" type="parTrans" cxnId="{47F525A4-C3CB-495F-B98B-08DB19F97775}">
      <dgm:prSet/>
      <dgm:spPr/>
      <dgm:t>
        <a:bodyPr/>
        <a:lstStyle/>
        <a:p>
          <a:pPr latinLnBrk="1"/>
          <a:endParaRPr lang="ko-KR" altLang="en-US"/>
        </a:p>
      </dgm:t>
    </dgm:pt>
    <dgm:pt modelId="{46D70AE0-FE03-4383-9533-C45FA7F81AB0}" type="sibTrans" cxnId="{47F525A4-C3CB-495F-B98B-08DB19F97775}">
      <dgm:prSet/>
      <dgm:spPr/>
      <dgm:t>
        <a:bodyPr/>
        <a:lstStyle/>
        <a:p>
          <a:pPr latinLnBrk="1"/>
          <a:endParaRPr lang="ko-KR" altLang="en-US"/>
        </a:p>
      </dgm:t>
    </dgm:pt>
    <dgm:pt modelId="{D6DA9D76-A7C1-4637-83A5-0A1E02FDFF66}">
      <dgm:prSet phldrT="[텍스트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 </a:t>
          </a:r>
          <a:endParaRPr lang="ko-KR" altLang="en-US" dirty="0"/>
        </a:p>
      </dgm:t>
    </dgm:pt>
    <dgm:pt modelId="{9E2E665C-F9B3-499B-8436-DB05E5257859}" type="parTrans" cxnId="{3F1B0654-DEBA-46AD-9DD6-4E5AF37B5C92}">
      <dgm:prSet/>
      <dgm:spPr/>
      <dgm:t>
        <a:bodyPr/>
        <a:lstStyle/>
        <a:p>
          <a:pPr latinLnBrk="1"/>
          <a:endParaRPr lang="ko-KR" altLang="en-US"/>
        </a:p>
      </dgm:t>
    </dgm:pt>
    <dgm:pt modelId="{23C71128-088E-453F-B6D1-5060902F433B}" type="sibTrans" cxnId="{3F1B0654-DEBA-46AD-9DD6-4E5AF37B5C92}">
      <dgm:prSet/>
      <dgm:spPr/>
      <dgm:t>
        <a:bodyPr/>
        <a:lstStyle/>
        <a:p>
          <a:pPr latinLnBrk="1"/>
          <a:endParaRPr lang="ko-KR" altLang="en-US"/>
        </a:p>
      </dgm:t>
    </dgm:pt>
    <dgm:pt modelId="{C337E510-8786-48BA-BE92-A64926958ADF}">
      <dgm:prSet phldrT="[텍스트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 </a:t>
          </a:r>
          <a:endParaRPr lang="ko-KR" altLang="en-US" dirty="0"/>
        </a:p>
      </dgm:t>
    </dgm:pt>
    <dgm:pt modelId="{817EECE7-F90E-4E41-9D9F-A273EC1E13D7}" type="parTrans" cxnId="{66A68E29-983F-4932-BC5C-4038C7435B78}">
      <dgm:prSet/>
      <dgm:spPr/>
      <dgm:t>
        <a:bodyPr/>
        <a:lstStyle/>
        <a:p>
          <a:pPr latinLnBrk="1"/>
          <a:endParaRPr lang="ko-KR" altLang="en-US"/>
        </a:p>
      </dgm:t>
    </dgm:pt>
    <dgm:pt modelId="{9CD453AB-AD54-47B1-9A07-8FA6471B6EB4}" type="sibTrans" cxnId="{66A68E29-983F-4932-BC5C-4038C7435B78}">
      <dgm:prSet/>
      <dgm:spPr/>
      <dgm:t>
        <a:bodyPr/>
        <a:lstStyle/>
        <a:p>
          <a:pPr latinLnBrk="1"/>
          <a:endParaRPr lang="ko-KR" altLang="en-US"/>
        </a:p>
      </dgm:t>
    </dgm:pt>
    <dgm:pt modelId="{BC135FFB-B7C4-4620-BDAF-0C3ECB69DA4E}">
      <dgm:prSet phldrT="[텍스트]"/>
      <dgm:spPr>
        <a:solidFill>
          <a:schemeClr val="accent2">
            <a:lumMod val="75000"/>
          </a:schemeClr>
        </a:solidFill>
      </dgm:spPr>
      <dgm:t>
        <a:bodyPr/>
        <a:lstStyle/>
        <a:p>
          <a:pPr latinLnBrk="1"/>
          <a:endParaRPr lang="ko-KR" altLang="en-US" dirty="0"/>
        </a:p>
      </dgm:t>
    </dgm:pt>
    <dgm:pt modelId="{D50EBD8F-D104-45A5-A115-86BB36AAAAF4}" type="parTrans" cxnId="{7067B15A-FD62-4407-AE8A-7B99C8267D1F}">
      <dgm:prSet/>
      <dgm:spPr/>
      <dgm:t>
        <a:bodyPr/>
        <a:lstStyle/>
        <a:p>
          <a:pPr latinLnBrk="1"/>
          <a:endParaRPr lang="ko-KR" altLang="en-US"/>
        </a:p>
      </dgm:t>
    </dgm:pt>
    <dgm:pt modelId="{8C00A33D-381B-4E61-ACC4-372D52450B7B}" type="sibTrans" cxnId="{7067B15A-FD62-4407-AE8A-7B99C8267D1F}">
      <dgm:prSet/>
      <dgm:spPr/>
      <dgm:t>
        <a:bodyPr/>
        <a:lstStyle/>
        <a:p>
          <a:pPr latinLnBrk="1"/>
          <a:endParaRPr lang="ko-KR" altLang="en-US"/>
        </a:p>
      </dgm:t>
    </dgm:pt>
    <dgm:pt modelId="{7033EC88-05A2-48D5-8CC1-C9229167C55D}" type="pres">
      <dgm:prSet presAssocID="{32DA0136-71CE-4392-9423-F3CFC5F4C964}" presName="Name0" presStyleCnt="0">
        <dgm:presLayoutVars>
          <dgm:dir/>
          <dgm:animLvl val="lvl"/>
          <dgm:resizeHandles val="exact"/>
        </dgm:presLayoutVars>
      </dgm:prSet>
      <dgm:spPr/>
    </dgm:pt>
    <dgm:pt modelId="{697DF2A0-6970-450D-8F58-9B73B6F070E1}" type="pres">
      <dgm:prSet presAssocID="{998C71C0-8D03-4A32-AD57-59FEC6EEB275}" presName="Name8" presStyleCnt="0"/>
      <dgm:spPr/>
    </dgm:pt>
    <dgm:pt modelId="{BC80C65A-F61C-4377-8E7A-CADF4D5AD8E5}" type="pres">
      <dgm:prSet presAssocID="{998C71C0-8D03-4A32-AD57-59FEC6EEB275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BA0C9FB-61B7-48B5-A6D7-28887EEA6246}" type="pres">
      <dgm:prSet presAssocID="{998C71C0-8D03-4A32-AD57-59FEC6EEB2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01C584-EC6E-4461-A124-D3DEB6801FE2}" type="pres">
      <dgm:prSet presAssocID="{D6DA9D76-A7C1-4637-83A5-0A1E02FDFF66}" presName="Name8" presStyleCnt="0"/>
      <dgm:spPr/>
    </dgm:pt>
    <dgm:pt modelId="{0134E577-F4E1-43D3-9410-8A625E34982C}" type="pres">
      <dgm:prSet presAssocID="{D6DA9D76-A7C1-4637-83A5-0A1E02FDFF6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A48888-7917-461B-A4F5-F28FCE7F4EDC}" type="pres">
      <dgm:prSet presAssocID="{D6DA9D76-A7C1-4637-83A5-0A1E02FDFF6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71F7364-63FC-440C-80CC-75C8C27AFDAF}" type="pres">
      <dgm:prSet presAssocID="{C337E510-8786-48BA-BE92-A64926958ADF}" presName="Name8" presStyleCnt="0"/>
      <dgm:spPr/>
    </dgm:pt>
    <dgm:pt modelId="{0A347796-2C52-40AD-A0BE-4365AE646A36}" type="pres">
      <dgm:prSet presAssocID="{C337E510-8786-48BA-BE92-A64926958ADF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350A55-2630-4149-83D1-B5A5881ECA63}" type="pres">
      <dgm:prSet presAssocID="{C337E510-8786-48BA-BE92-A64926958A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500E4E-9C6F-4BF3-B627-09F296BBAEEA}" type="pres">
      <dgm:prSet presAssocID="{BC135FFB-B7C4-4620-BDAF-0C3ECB69DA4E}" presName="Name8" presStyleCnt="0"/>
      <dgm:spPr/>
    </dgm:pt>
    <dgm:pt modelId="{C713E942-B1CC-4DF6-BAAE-5B1970265C49}" type="pres">
      <dgm:prSet presAssocID="{BC135FFB-B7C4-4620-BDAF-0C3ECB69DA4E}" presName="level" presStyleLbl="node1" presStyleIdx="3" presStyleCnt="4" custLinFactNeighborX="77500" custLinFactNeighborY="12758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7EE9A06-9204-46CC-ABBB-B295721C64B8}" type="pres">
      <dgm:prSet presAssocID="{BC135FFB-B7C4-4620-BDAF-0C3ECB69DA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7CA944B-D133-4046-AB31-C1E2D6516801}" type="presOf" srcId="{998C71C0-8D03-4A32-AD57-59FEC6EEB275}" destId="{BC80C65A-F61C-4377-8E7A-CADF4D5AD8E5}" srcOrd="0" destOrd="0" presId="urn:microsoft.com/office/officeart/2005/8/layout/pyramid1"/>
    <dgm:cxn modelId="{F34FF0A7-8C9D-48CA-8975-42EC3A1AC776}" type="presOf" srcId="{BC135FFB-B7C4-4620-BDAF-0C3ECB69DA4E}" destId="{C713E942-B1CC-4DF6-BAAE-5B1970265C49}" srcOrd="0" destOrd="0" presId="urn:microsoft.com/office/officeart/2005/8/layout/pyramid1"/>
    <dgm:cxn modelId="{47F525A4-C3CB-495F-B98B-08DB19F97775}" srcId="{32DA0136-71CE-4392-9423-F3CFC5F4C964}" destId="{998C71C0-8D03-4A32-AD57-59FEC6EEB275}" srcOrd="0" destOrd="0" parTransId="{5645A678-CD5A-4442-993F-A80A3FE52C60}" sibTransId="{46D70AE0-FE03-4383-9533-C45FA7F81AB0}"/>
    <dgm:cxn modelId="{7067B15A-FD62-4407-AE8A-7B99C8267D1F}" srcId="{32DA0136-71CE-4392-9423-F3CFC5F4C964}" destId="{BC135FFB-B7C4-4620-BDAF-0C3ECB69DA4E}" srcOrd="3" destOrd="0" parTransId="{D50EBD8F-D104-45A5-A115-86BB36AAAAF4}" sibTransId="{8C00A33D-381B-4E61-ACC4-372D52450B7B}"/>
    <dgm:cxn modelId="{66A68E29-983F-4932-BC5C-4038C7435B78}" srcId="{32DA0136-71CE-4392-9423-F3CFC5F4C964}" destId="{C337E510-8786-48BA-BE92-A64926958ADF}" srcOrd="2" destOrd="0" parTransId="{817EECE7-F90E-4E41-9D9F-A273EC1E13D7}" sibTransId="{9CD453AB-AD54-47B1-9A07-8FA6471B6EB4}"/>
    <dgm:cxn modelId="{D45C350D-34A5-403D-858E-0E2C753AAAE8}" type="presOf" srcId="{C337E510-8786-48BA-BE92-A64926958ADF}" destId="{0A347796-2C52-40AD-A0BE-4365AE646A36}" srcOrd="0" destOrd="0" presId="urn:microsoft.com/office/officeart/2005/8/layout/pyramid1"/>
    <dgm:cxn modelId="{BCFAC3C4-CC20-4BED-9D37-B3ECA05D43FF}" type="presOf" srcId="{998C71C0-8D03-4A32-AD57-59FEC6EEB275}" destId="{7BA0C9FB-61B7-48B5-A6D7-28887EEA6246}" srcOrd="1" destOrd="0" presId="urn:microsoft.com/office/officeart/2005/8/layout/pyramid1"/>
    <dgm:cxn modelId="{6C7531A9-B5D4-4A92-A562-87D71061AD0A}" type="presOf" srcId="{D6DA9D76-A7C1-4637-83A5-0A1E02FDFF66}" destId="{0134E577-F4E1-43D3-9410-8A625E34982C}" srcOrd="0" destOrd="0" presId="urn:microsoft.com/office/officeart/2005/8/layout/pyramid1"/>
    <dgm:cxn modelId="{112EE5F3-1A91-47F3-8CA4-2758F169614D}" type="presOf" srcId="{BC135FFB-B7C4-4620-BDAF-0C3ECB69DA4E}" destId="{C7EE9A06-9204-46CC-ABBB-B295721C64B8}" srcOrd="1" destOrd="0" presId="urn:microsoft.com/office/officeart/2005/8/layout/pyramid1"/>
    <dgm:cxn modelId="{528BC757-D132-4352-9807-DAD2FF124336}" type="presOf" srcId="{C337E510-8786-48BA-BE92-A64926958ADF}" destId="{C9350A55-2630-4149-83D1-B5A5881ECA63}" srcOrd="1" destOrd="0" presId="urn:microsoft.com/office/officeart/2005/8/layout/pyramid1"/>
    <dgm:cxn modelId="{4C3FD289-9F21-4FAD-9023-BDA4F81E9723}" type="presOf" srcId="{32DA0136-71CE-4392-9423-F3CFC5F4C964}" destId="{7033EC88-05A2-48D5-8CC1-C9229167C55D}" srcOrd="0" destOrd="0" presId="urn:microsoft.com/office/officeart/2005/8/layout/pyramid1"/>
    <dgm:cxn modelId="{51300901-6619-47B7-946D-871304716229}" type="presOf" srcId="{D6DA9D76-A7C1-4637-83A5-0A1E02FDFF66}" destId="{14A48888-7917-461B-A4F5-F28FCE7F4EDC}" srcOrd="1" destOrd="0" presId="urn:microsoft.com/office/officeart/2005/8/layout/pyramid1"/>
    <dgm:cxn modelId="{3F1B0654-DEBA-46AD-9DD6-4E5AF37B5C92}" srcId="{32DA0136-71CE-4392-9423-F3CFC5F4C964}" destId="{D6DA9D76-A7C1-4637-83A5-0A1E02FDFF66}" srcOrd="1" destOrd="0" parTransId="{9E2E665C-F9B3-499B-8436-DB05E5257859}" sibTransId="{23C71128-088E-453F-B6D1-5060902F433B}"/>
    <dgm:cxn modelId="{F679A22B-E23F-4574-A352-80F39E7D8B5A}" type="presParOf" srcId="{7033EC88-05A2-48D5-8CC1-C9229167C55D}" destId="{697DF2A0-6970-450D-8F58-9B73B6F070E1}" srcOrd="0" destOrd="0" presId="urn:microsoft.com/office/officeart/2005/8/layout/pyramid1"/>
    <dgm:cxn modelId="{5E5BA7B5-48A1-41B3-9F97-5B7F4EEBEDA4}" type="presParOf" srcId="{697DF2A0-6970-450D-8F58-9B73B6F070E1}" destId="{BC80C65A-F61C-4377-8E7A-CADF4D5AD8E5}" srcOrd="0" destOrd="0" presId="urn:microsoft.com/office/officeart/2005/8/layout/pyramid1"/>
    <dgm:cxn modelId="{30D45EAF-822A-490F-8F97-74768B3B62FF}" type="presParOf" srcId="{697DF2A0-6970-450D-8F58-9B73B6F070E1}" destId="{7BA0C9FB-61B7-48B5-A6D7-28887EEA6246}" srcOrd="1" destOrd="0" presId="urn:microsoft.com/office/officeart/2005/8/layout/pyramid1"/>
    <dgm:cxn modelId="{F53D0C63-4F80-4A5B-9308-AD5845E2F5CA}" type="presParOf" srcId="{7033EC88-05A2-48D5-8CC1-C9229167C55D}" destId="{E401C584-EC6E-4461-A124-D3DEB6801FE2}" srcOrd="1" destOrd="0" presId="urn:microsoft.com/office/officeart/2005/8/layout/pyramid1"/>
    <dgm:cxn modelId="{BEB0C455-1C2E-459D-AA33-1D5418EE2EA0}" type="presParOf" srcId="{E401C584-EC6E-4461-A124-D3DEB6801FE2}" destId="{0134E577-F4E1-43D3-9410-8A625E34982C}" srcOrd="0" destOrd="0" presId="urn:microsoft.com/office/officeart/2005/8/layout/pyramid1"/>
    <dgm:cxn modelId="{41D23621-03E0-4216-8641-31749CA2646F}" type="presParOf" srcId="{E401C584-EC6E-4461-A124-D3DEB6801FE2}" destId="{14A48888-7917-461B-A4F5-F28FCE7F4EDC}" srcOrd="1" destOrd="0" presId="urn:microsoft.com/office/officeart/2005/8/layout/pyramid1"/>
    <dgm:cxn modelId="{31B15270-F2D2-4373-A7E9-2BA3CFD1FD7B}" type="presParOf" srcId="{7033EC88-05A2-48D5-8CC1-C9229167C55D}" destId="{C71F7364-63FC-440C-80CC-75C8C27AFDAF}" srcOrd="2" destOrd="0" presId="urn:microsoft.com/office/officeart/2005/8/layout/pyramid1"/>
    <dgm:cxn modelId="{9544A02C-F55B-4113-8805-9C1C45D4A065}" type="presParOf" srcId="{C71F7364-63FC-440C-80CC-75C8C27AFDAF}" destId="{0A347796-2C52-40AD-A0BE-4365AE646A36}" srcOrd="0" destOrd="0" presId="urn:microsoft.com/office/officeart/2005/8/layout/pyramid1"/>
    <dgm:cxn modelId="{8E28D2A2-BACE-4C9E-9A08-EB5A1C50AAF3}" type="presParOf" srcId="{C71F7364-63FC-440C-80CC-75C8C27AFDAF}" destId="{C9350A55-2630-4149-83D1-B5A5881ECA63}" srcOrd="1" destOrd="0" presId="urn:microsoft.com/office/officeart/2005/8/layout/pyramid1"/>
    <dgm:cxn modelId="{90A967F2-1364-4521-9E16-0ED143CCFBA0}" type="presParOf" srcId="{7033EC88-05A2-48D5-8CC1-C9229167C55D}" destId="{7C500E4E-9C6F-4BF3-B627-09F296BBAEEA}" srcOrd="3" destOrd="0" presId="urn:microsoft.com/office/officeart/2005/8/layout/pyramid1"/>
    <dgm:cxn modelId="{5DBA5C53-E46A-4807-84A7-CD672DB4E74F}" type="presParOf" srcId="{7C500E4E-9C6F-4BF3-B627-09F296BBAEEA}" destId="{C713E942-B1CC-4DF6-BAAE-5B1970265C49}" srcOrd="0" destOrd="0" presId="urn:microsoft.com/office/officeart/2005/8/layout/pyramid1"/>
    <dgm:cxn modelId="{A37B482A-E1E0-42BE-99D1-09348BD12340}" type="presParOf" srcId="{7C500E4E-9C6F-4BF3-B627-09F296BBAEEA}" destId="{C7EE9A06-9204-46CC-ABBB-B295721C64B8}" srcOrd="1" destOrd="0" presId="urn:microsoft.com/office/officeart/2005/8/layout/pyramid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22" name="부제목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20" name="바닥글 개체 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타원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ko-KR" altLang="en-US" noProof="0" smtClean="0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A560-0A84-46A7-B6E5-E80D8365A46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3F5-72A4-4E67-A7FF-E3F2782D0B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D431-F2F9-4FB4-9C05-121B3F0D47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타원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타원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9" name="순서도: 처리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순서도: 처리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원형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타원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도넛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제목 개체 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24" name="날짜 개체 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2E6D3AD-7086-4FA4-A625-824B087E18CD}" type="datetimeFigureOut">
              <a:rPr lang="ko-KR" altLang="en-US" smtClean="0"/>
              <a:pPr/>
              <a:t>2010-10-04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B62CEAB-B639-41FF-9E50-CB8666867EA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직사각형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xStyles>
    <p:titleStyle>
      <a:lvl1pPr algn="l" rtl="0" eaLnBrk="1" latinLnBrk="1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1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1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1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1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1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1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85786" y="1142984"/>
            <a:ext cx="7643866" cy="1500198"/>
          </a:xfrm>
        </p:spPr>
        <p:txBody>
          <a:bodyPr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논리 및 논술</a:t>
            </a:r>
            <a:endParaRPr lang="ko-KR" altLang="en-US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7500990" cy="1571636"/>
          </a:xfrm>
        </p:spPr>
        <p:txBody>
          <a:bodyPr>
            <a:normAutofit/>
          </a:bodyPr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동물자원학과</a:t>
            </a:r>
            <a:r>
              <a:rPr lang="ko-KR" altLang="en-US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en-US" altLang="ko-KR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algn="ctr"/>
            <a:endParaRPr lang="en-US" altLang="ko-KR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algn="ctr"/>
            <a:r>
              <a:rPr lang="ko-KR" altLang="en-US" sz="2800" b="1" dirty="0" err="1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송해범</a:t>
            </a:r>
            <a:endParaRPr lang="en-US" altLang="ko-KR" sz="28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algn="ctr"/>
            <a:endParaRPr lang="en-US" altLang="ko-KR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250825" y="188913"/>
            <a:ext cx="8893175" cy="6264275"/>
          </a:xfrm>
        </p:spPr>
        <p:txBody>
          <a:bodyPr>
            <a:normAutofit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ko-KR" sz="2400" b="1" dirty="0" smtClean="0"/>
          </a:p>
          <a:p>
            <a:pPr marL="609600" indent="-609600">
              <a:buNone/>
              <a:defRPr/>
            </a:pPr>
            <a:r>
              <a:rPr lang="en-US" altLang="ko-KR" sz="3600" dirty="0" smtClean="0"/>
              <a:t>     </a:t>
            </a:r>
            <a:r>
              <a:rPr lang="ko-KR" altLang="en-US" sz="3600" b="1" dirty="0" smtClean="0">
                <a:latin typeface="바탕" pitchFamily="18" charset="-127"/>
                <a:ea typeface="바탕" pitchFamily="18" charset="-127"/>
              </a:rPr>
              <a:t>○</a:t>
            </a:r>
            <a:r>
              <a:rPr lang="en-US" altLang="ko-KR" sz="3600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3600" b="1" dirty="0" smtClean="0">
                <a:latin typeface="굴림" pitchFamily="50" charset="-127"/>
                <a:ea typeface="굴림" pitchFamily="50" charset="-127"/>
              </a:rPr>
              <a:t>인구 증가와 식량부족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지구의 면적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자원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일정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한정 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생물적 자원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생산성 향상 → 식량증산 → 식량부족 해결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1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1)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인류의 지속적인 성장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3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단계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구석기 시대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불의 발견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도구 사용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수렵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채집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2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신석기 시대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경종 농업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가축화 → 여유시간 → 경쟁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식민지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3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산업 혁명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공산품의 대량 생산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자원 부족 →전쟁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                    경작지 → 공장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주택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창고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도로 등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                    노동생산성↑→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3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차 산업의 수요 급증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소비 산업↑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                       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육체노동 → 정신노동 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                    소비산업 발달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교육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의료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무역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→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인구폭발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평균수명↑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                       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먹이사슬의 불균형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약육강식 → 자기 합리화의 궤변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74638"/>
            <a:ext cx="8893175" cy="610711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2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2) </a:t>
            </a:r>
            <a:r>
              <a:rPr lang="ko-KR" altLang="en-US" sz="2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토지의 생산성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식량증산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화학비료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농약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영농기술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기계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종자개량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1985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1950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년의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2.6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배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1989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1985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년의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1%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증가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(16.7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억 톤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 → 1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인당 곡물 생산량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(7%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감소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 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초지의 생산력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대기오염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산성비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과 방목 → 가축 부양능력 감소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농경지의 생산력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토양의 산성화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화학비료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지구 온난화 → 토지의 생산성감소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토지의 생산성 변화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선진국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미국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 : 1950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-1970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→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3.6~3.8%/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증가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1980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이후 →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1.0~1.9%/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증가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후진국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중국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 : 1950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-1977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→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2.7%/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증가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1977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-1984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→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7.1%/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증가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1985-1995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→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1.6%/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년 증가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endParaRPr lang="ko-KR" altLang="en-US" sz="1800" smtClean="0"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333375"/>
            <a:ext cx="8218487" cy="6264275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>
                <a:latin typeface="굴림" charset="-127"/>
                <a:ea typeface="굴림" charset="-127"/>
              </a:rPr>
              <a:t>  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3600" b="1" dirty="0" smtClean="0">
                <a:latin typeface="굴림" charset="-127"/>
                <a:ea typeface="굴림" charset="-127"/>
              </a:rPr>
              <a:t>우리나라의 식량사정</a:t>
            </a:r>
            <a:endParaRPr lang="ko-KR" altLang="en-US" b="1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en-US" altLang="ko-KR" sz="2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en-US" altLang="ko-KR" sz="2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800" dirty="0" smtClean="0">
                <a:latin typeface="굴림" charset="-127"/>
                <a:ea typeface="굴림" charset="-127"/>
              </a:rPr>
              <a:t>    </a:t>
            </a:r>
            <a:r>
              <a:rPr lang="ko-KR" altLang="en-US" sz="1600" dirty="0" smtClean="0">
                <a:latin typeface="굴림" charset="-127"/>
                <a:ea typeface="굴림" charset="-127"/>
              </a:rPr>
              <a:t> 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1)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농업인구의 감소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:</a:t>
            </a:r>
          </a:p>
          <a:p>
            <a:pPr eaLnBrk="1" hangingPunct="1">
              <a:buFontTx/>
              <a:buNone/>
            </a:pPr>
            <a:endParaRPr lang="en-US" altLang="ko-KR" sz="24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         5%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이하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노령화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여성화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출생신고 無</a:t>
            </a:r>
          </a:p>
          <a:p>
            <a:pPr eaLnBrk="1" hangingPunct="1">
              <a:buFontTx/>
              <a:buNone/>
            </a:pPr>
            <a:r>
              <a:rPr lang="ko-KR" altLang="en-US" sz="1600" dirty="0" smtClean="0">
                <a:latin typeface="굴림" charset="-127"/>
                <a:ea typeface="굴림" charset="-127"/>
              </a:rPr>
              <a:t>  </a:t>
            </a:r>
          </a:p>
          <a:p>
            <a:pPr eaLnBrk="1" hangingPunct="1">
              <a:buFontTx/>
              <a:buNone/>
            </a:pPr>
            <a:endParaRPr lang="ko-KR" altLang="en-US" sz="16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16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16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16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1600" dirty="0" smtClean="0">
                <a:latin typeface="굴림" charset="-127"/>
                <a:ea typeface="굴림" charset="-127"/>
              </a:rPr>
              <a:t>  </a:t>
            </a:r>
          </a:p>
          <a:p>
            <a:pPr eaLnBrk="1" hangingPunct="1">
              <a:buFontTx/>
              <a:buNone/>
            </a:pPr>
            <a:r>
              <a:rPr lang="en-US" altLang="ko-KR" sz="1600" dirty="0" smtClean="0">
                <a:latin typeface="굴림" charset="-127"/>
                <a:ea typeface="굴림" charset="-127"/>
              </a:rPr>
              <a:t>  </a:t>
            </a:r>
          </a:p>
        </p:txBody>
      </p:sp>
      <p:graphicFrame>
        <p:nvGraphicFramePr>
          <p:cNvPr id="64515" name="Group 3"/>
          <p:cNvGraphicFramePr>
            <a:graphicFrameLocks noGrp="1"/>
          </p:cNvGraphicFramePr>
          <p:nvPr>
            <p:ph sz="half" idx="2"/>
          </p:nvPr>
        </p:nvGraphicFramePr>
        <p:xfrm>
          <a:off x="1071563" y="3786188"/>
          <a:ext cx="7272338" cy="1097280"/>
        </p:xfrm>
        <a:graphic>
          <a:graphicData uri="http://schemas.openxmlformats.org/drawingml/2006/table">
            <a:tbl>
              <a:tblPr/>
              <a:tblGrid>
                <a:gridCol w="1944688"/>
                <a:gridCol w="2160587"/>
                <a:gridCol w="3167063"/>
              </a:tblGrid>
              <a:tr h="358775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노령화 지수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=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세 미만 인구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15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미만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연소 인구사회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65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세 이상 인구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 30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고령 인구 사회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2020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35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52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68611" name="Group 3"/>
          <p:cNvGraphicFramePr>
            <a:graphicFrameLocks noGrp="1"/>
          </p:cNvGraphicFramePr>
          <p:nvPr/>
        </p:nvGraphicFramePr>
        <p:xfrm>
          <a:off x="179388" y="1268413"/>
          <a:ext cx="8675687" cy="4876483"/>
        </p:xfrm>
        <a:graphic>
          <a:graphicData uri="http://schemas.openxmlformats.org/drawingml/2006/table">
            <a:tbl>
              <a:tblPr/>
              <a:tblGrid>
                <a:gridCol w="1609725"/>
                <a:gridCol w="1008062"/>
                <a:gridCol w="1004888"/>
                <a:gridCol w="1008062"/>
                <a:gridCol w="1006475"/>
                <a:gridCol w="1008063"/>
                <a:gridCol w="1014412"/>
                <a:gridCol w="1016000"/>
              </a:tblGrid>
              <a:tr h="322263"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구분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1960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1970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1980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1990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2002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3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전국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경북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천명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총인구</a:t>
                      </a:r>
                      <a:endParaRPr kumimoji="1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24,989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32,241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38,124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42,869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47,008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47,640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2,778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농가인구</a:t>
                      </a:r>
                      <a:endParaRPr kumimoji="1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14,559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14,422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10,827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6,661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4,031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3,591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570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대비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58.3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44.7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28.4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15.5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8.6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7.5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20.5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식량자급율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93.9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80.5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56.0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43.1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29.7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31.1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사료제외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(98.8)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(86.2)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(69.6)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(70.3)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(55.6)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(56.8)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쌀</a:t>
                      </a:r>
                      <a:endParaRPr kumimoji="1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100.7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93.1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95.1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108.3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102.9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102.7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보리쌀</a:t>
                      </a:r>
                      <a:endParaRPr kumimoji="1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117.8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115.1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62.2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97.4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49.7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57.4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밀</a:t>
                      </a:r>
                      <a:endParaRPr kumimoji="1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27.0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15.4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4.8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0.05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0.1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0.1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콩</a:t>
                      </a:r>
                      <a:endParaRPr kumimoji="1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100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86.1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35.1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20.1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6.4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7.7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농가소득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천원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738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5,607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15,212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24,518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23,594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부채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천원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16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339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4,734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20,207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19,898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669" name="Text Box 135"/>
          <p:cNvSpPr txBox="1">
            <a:spLocks noChangeArrowheads="1"/>
          </p:cNvSpPr>
          <p:nvPr/>
        </p:nvSpPr>
        <p:spPr bwMode="auto">
          <a:xfrm>
            <a:off x="1835150" y="404813"/>
            <a:ext cx="5499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>
                <a:latin typeface="굴림" pitchFamily="50" charset="-127"/>
                <a:ea typeface="굴림" pitchFamily="50" charset="-127"/>
              </a:rPr>
              <a:t>농가 인구 및 식량자급도 변화</a:t>
            </a:r>
          </a:p>
        </p:txBody>
      </p:sp>
      <p:sp>
        <p:nvSpPr>
          <p:cNvPr id="65670" name="Text Box 136"/>
          <p:cNvSpPr txBox="1">
            <a:spLocks noChangeArrowheads="1"/>
          </p:cNvSpPr>
          <p:nvPr/>
        </p:nvSpPr>
        <p:spPr bwMode="auto">
          <a:xfrm>
            <a:off x="468313" y="6429375"/>
            <a:ext cx="8156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100">
                <a:latin typeface="굴림" pitchFamily="50" charset="-127"/>
                <a:ea typeface="굴림" pitchFamily="50" charset="-127"/>
              </a:rPr>
              <a:t>*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세계 식량 자급율 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: 53.6%, 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기아인구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(FAO 2002.6) : 12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억추정</a:t>
            </a:r>
          </a:p>
          <a:p>
            <a:r>
              <a:rPr lang="ko-KR" altLang="en-US" sz="1100">
                <a:latin typeface="굴림" pitchFamily="50" charset="-127"/>
                <a:ea typeface="굴림" pitchFamily="50" charset="-127"/>
              </a:rPr>
              <a:t>* 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60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년 자료 중 보리쌀 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·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밀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·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콩은 </a:t>
            </a:r>
            <a:r>
              <a:rPr lang="en-US" altLang="ko-KR" sz="1100">
                <a:latin typeface="굴림" pitchFamily="50" charset="-127"/>
                <a:ea typeface="굴림" pitchFamily="50" charset="-127"/>
              </a:rPr>
              <a:t>65</a:t>
            </a:r>
            <a:r>
              <a:rPr lang="ko-KR" altLang="en-US" sz="1100">
                <a:latin typeface="굴림" pitchFamily="50" charset="-127"/>
                <a:ea typeface="굴림" pitchFamily="50" charset="-127"/>
              </a:rPr>
              <a:t>년 기준</a:t>
            </a:r>
            <a:endParaRPr lang="en-US" altLang="en-US" sz="110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4313" y="2000250"/>
            <a:ext cx="8858250" cy="2954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800" b="1" dirty="0">
                <a:latin typeface="굴림" pitchFamily="50" charset="-127"/>
                <a:ea typeface="굴림" pitchFamily="50" charset="-127"/>
              </a:rPr>
              <a:t>          </a:t>
            </a: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2) </a:t>
            </a:r>
            <a:r>
              <a:rPr lang="ko-KR" altLang="en-US" sz="2800" b="1" dirty="0">
                <a:latin typeface="굴림" pitchFamily="50" charset="-127"/>
                <a:ea typeface="굴림" pitchFamily="50" charset="-127"/>
              </a:rPr>
              <a:t>경지면적의 감소</a:t>
            </a: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: </a:t>
            </a:r>
          </a:p>
          <a:p>
            <a:pPr>
              <a:defRPr/>
            </a:pPr>
            <a:r>
              <a:rPr lang="en-US" altLang="ko-KR" sz="1950" b="1" dirty="0">
                <a:latin typeface="굴림" pitchFamily="50" charset="-127"/>
                <a:ea typeface="굴림" pitchFamily="50" charset="-127"/>
              </a:rPr>
              <a:t>                              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공업화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공장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창고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주택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도로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댐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관광지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b="1" dirty="0">
                <a:latin typeface="굴림" pitchFamily="50" charset="-127"/>
                <a:ea typeface="굴림" pitchFamily="50" charset="-127"/>
              </a:rPr>
              <a:t>골프장</a:t>
            </a:r>
            <a:r>
              <a:rPr lang="en-US" altLang="ko-KR" sz="2000" b="1" dirty="0">
                <a:latin typeface="굴림" pitchFamily="50" charset="-127"/>
                <a:ea typeface="굴림" pitchFamily="50" charset="-127"/>
              </a:rPr>
              <a:t>,) </a:t>
            </a:r>
          </a:p>
          <a:p>
            <a:pPr>
              <a:defRPr/>
            </a:pPr>
            <a:r>
              <a:rPr lang="en-US" altLang="ko-KR" sz="2400" dirty="0">
                <a:latin typeface="굴림" pitchFamily="50" charset="-127"/>
                <a:ea typeface="굴림" pitchFamily="50" charset="-127"/>
              </a:rPr>
              <a:t>                                        → </a:t>
            </a:r>
            <a:r>
              <a:rPr lang="ko-KR" altLang="en-US" sz="2400" dirty="0">
                <a:latin typeface="굴림" pitchFamily="50" charset="-127"/>
                <a:ea typeface="굴림" pitchFamily="50" charset="-127"/>
              </a:rPr>
              <a:t>환경오염 </a:t>
            </a:r>
          </a:p>
          <a:p>
            <a:pPr>
              <a:defRPr/>
            </a:pPr>
            <a:r>
              <a:rPr lang="ko-KR" altLang="en-US" sz="2400" dirty="0">
                <a:latin typeface="굴림" pitchFamily="50" charset="-127"/>
                <a:ea typeface="굴림" pitchFamily="50" charset="-127"/>
              </a:rPr>
              <a:t>    </a:t>
            </a:r>
            <a:endParaRPr lang="en-US" altLang="ko-KR" sz="2400" dirty="0"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dirty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경지면적 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1970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: 230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만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ha (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국토면적의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23.3%)</a:t>
            </a:r>
          </a:p>
          <a:p>
            <a:pPr>
              <a:defRPr/>
            </a:pPr>
            <a:r>
              <a:rPr lang="en-US" altLang="ko-KR" dirty="0">
                <a:latin typeface="굴림" pitchFamily="50" charset="-127"/>
                <a:ea typeface="굴림" pitchFamily="50" charset="-127"/>
              </a:rPr>
              <a:t>                         2000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: 160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만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ha (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국토면적의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16.2%)</a:t>
            </a:r>
          </a:p>
          <a:p>
            <a:pPr>
              <a:defRPr/>
            </a:pPr>
            <a:endParaRPr lang="en-US" altLang="ko-KR" dirty="0"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dirty="0">
                <a:latin typeface="굴림" pitchFamily="50" charset="-127"/>
                <a:ea typeface="굴림" pitchFamily="50" charset="-127"/>
              </a:rPr>
              <a:t>           1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인당경지면적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:  1960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(0.86 ha) </a:t>
            </a:r>
          </a:p>
          <a:p>
            <a:pPr>
              <a:defRPr/>
            </a:pPr>
            <a:r>
              <a:rPr lang="en-US" altLang="ko-KR" dirty="0">
                <a:latin typeface="굴림" pitchFamily="50" charset="-127"/>
                <a:ea typeface="굴림" pitchFamily="50" charset="-127"/>
              </a:rPr>
              <a:t>                               → 2002</a:t>
            </a:r>
            <a:r>
              <a:rPr lang="ko-KR" altLang="en-US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dirty="0">
                <a:latin typeface="굴림" pitchFamily="50" charset="-127"/>
                <a:ea typeface="굴림" pitchFamily="50" charset="-127"/>
              </a:rPr>
              <a:t>(1.16 ha)</a:t>
            </a:r>
            <a:endParaRPr lang="ko-KR" altLang="en-US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928688"/>
            <a:ext cx="80645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00125" y="1857375"/>
            <a:ext cx="8143875" cy="3040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3) </a:t>
            </a:r>
            <a:r>
              <a:rPr lang="ko-KR" altLang="en-US" sz="2050" b="1" dirty="0">
                <a:latin typeface="굴림" pitchFamily="50" charset="-127"/>
                <a:ea typeface="굴림" pitchFamily="50" charset="-127"/>
              </a:rPr>
              <a:t>토지의 생산성 </a:t>
            </a: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: 50</a:t>
            </a:r>
            <a:r>
              <a:rPr lang="ko-KR" altLang="en-US" sz="2050" b="1" dirty="0">
                <a:latin typeface="굴림" pitchFamily="50" charset="-127"/>
                <a:ea typeface="굴림" pitchFamily="50" charset="-127"/>
              </a:rPr>
              <a:t>년간  </a:t>
            </a: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3~4</a:t>
            </a:r>
            <a:r>
              <a:rPr lang="ko-KR" altLang="en-US" sz="2050" b="1" dirty="0">
                <a:latin typeface="굴림" pitchFamily="50" charset="-127"/>
                <a:ea typeface="굴림" pitchFamily="50" charset="-127"/>
              </a:rPr>
              <a:t>배 증수</a:t>
            </a: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, </a:t>
            </a:r>
          </a:p>
          <a:p>
            <a:pPr>
              <a:defRPr/>
            </a:pP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                         </a:t>
            </a:r>
            <a:r>
              <a:rPr lang="ko-KR" altLang="en-US" sz="2050" b="1" dirty="0">
                <a:latin typeface="굴림" pitchFamily="50" charset="-127"/>
                <a:ea typeface="굴림" pitchFamily="50" charset="-127"/>
              </a:rPr>
              <a:t>장기적으로는 저하 전망</a:t>
            </a:r>
          </a:p>
          <a:p>
            <a:pPr>
              <a:defRPr/>
            </a:pPr>
            <a:r>
              <a:rPr lang="ko-KR" altLang="en-US" sz="2050" b="1" dirty="0">
                <a:latin typeface="굴림" pitchFamily="50" charset="-127"/>
                <a:ea typeface="굴림" pitchFamily="50" charset="-127"/>
              </a:rPr>
              <a:t>  </a:t>
            </a:r>
          </a:p>
          <a:p>
            <a:pPr>
              <a:defRPr/>
            </a:pPr>
            <a:endParaRPr lang="en-US" altLang="ko-KR" sz="2050" b="1" dirty="0"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endParaRPr lang="en-US" altLang="ko-KR" sz="2050" b="1" dirty="0"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4) </a:t>
            </a:r>
            <a:r>
              <a:rPr lang="ko-KR" altLang="en-US" sz="2050" b="1" dirty="0" err="1">
                <a:latin typeface="굴림" pitchFamily="50" charset="-127"/>
                <a:ea typeface="굴림" pitchFamily="50" charset="-127"/>
              </a:rPr>
              <a:t>식량자금률</a:t>
            </a:r>
            <a:r>
              <a:rPr lang="ko-KR" altLang="en-US" sz="2050" b="1" dirty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050" b="1" dirty="0">
                <a:latin typeface="굴림" pitchFamily="50" charset="-127"/>
                <a:ea typeface="굴림" pitchFamily="50" charset="-127"/>
              </a:rPr>
              <a:t>: WTO, FTA </a:t>
            </a:r>
          </a:p>
          <a:p>
            <a:pPr>
              <a:defRPr/>
            </a:pPr>
            <a:endParaRPr lang="en-US" altLang="ko-KR" sz="2050" b="1" dirty="0"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1600" dirty="0">
                <a:latin typeface="굴림" pitchFamily="50" charset="-127"/>
                <a:ea typeface="굴림" pitchFamily="50" charset="-127"/>
              </a:rPr>
              <a:t>곡류 </a:t>
            </a: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: 1970</a:t>
            </a:r>
            <a:r>
              <a:rPr lang="ko-KR" altLang="en-US" sz="1600" dirty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(80%) → 2002</a:t>
            </a:r>
            <a:r>
              <a:rPr lang="ko-KR" altLang="en-US" sz="1600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(23%)</a:t>
            </a:r>
          </a:p>
          <a:p>
            <a:pPr>
              <a:defRPr/>
            </a:pPr>
            <a:endParaRPr lang="en-US" altLang="ko-KR" sz="1600" dirty="0"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1600" dirty="0" err="1">
                <a:latin typeface="굴림" pitchFamily="50" charset="-127"/>
                <a:ea typeface="굴림" pitchFamily="50" charset="-127"/>
              </a:rPr>
              <a:t>사료용제외</a:t>
            </a:r>
            <a:r>
              <a:rPr lang="ko-KR" altLang="en-US" sz="1600" dirty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: 1970</a:t>
            </a:r>
            <a:r>
              <a:rPr lang="ko-KR" altLang="en-US" sz="1600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(86.2%) → 1999</a:t>
            </a:r>
            <a:r>
              <a:rPr lang="ko-KR" altLang="en-US" sz="1600" dirty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1600" dirty="0">
                <a:latin typeface="굴림" pitchFamily="50" charset="-127"/>
                <a:ea typeface="굴림" pitchFamily="50" charset="-127"/>
              </a:rPr>
              <a:t>(54.2%)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1619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74755" name="Group 3"/>
          <p:cNvGraphicFramePr>
            <a:graphicFrameLocks noGrp="1"/>
          </p:cNvGraphicFramePr>
          <p:nvPr/>
        </p:nvGraphicFramePr>
        <p:xfrm>
          <a:off x="468313" y="1557338"/>
          <a:ext cx="8208962" cy="4679953"/>
        </p:xfrm>
        <a:graphic>
          <a:graphicData uri="http://schemas.openxmlformats.org/drawingml/2006/table">
            <a:tbl>
              <a:tblPr/>
              <a:tblGrid>
                <a:gridCol w="1824037"/>
                <a:gridCol w="987425"/>
                <a:gridCol w="1141413"/>
                <a:gridCol w="1001712"/>
                <a:gridCol w="1049338"/>
                <a:gridCol w="1063625"/>
                <a:gridCol w="1141412"/>
              </a:tblGrid>
              <a:tr h="409575">
                <a:tc rowSpan="2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작목별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생 산 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천톤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인당 소비량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(kg)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191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2002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대비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2002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대비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쌀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3,939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4,927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125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136.4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87.0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면적 천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ha)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(1,203)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(1,053)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(88)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단수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kg/10a)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(327)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(471)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(144)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채소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2,653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11,310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426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59.9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164.8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275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과실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432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2,480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586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13.1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58.8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449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육류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165.0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1,137.3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689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5.2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33.4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642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</a:tbl>
          </a:graphicData>
        </a:graphic>
      </p:graphicFrame>
      <p:sp>
        <p:nvSpPr>
          <p:cNvPr id="73800" name="Rectangle 72"/>
          <p:cNvSpPr>
            <a:spLocks noChangeArrowheads="1"/>
          </p:cNvSpPr>
          <p:nvPr/>
        </p:nvSpPr>
        <p:spPr bwMode="auto">
          <a:xfrm>
            <a:off x="0" y="5238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3801" name="Text Box 73"/>
          <p:cNvSpPr txBox="1">
            <a:spLocks noChangeArrowheads="1"/>
          </p:cNvSpPr>
          <p:nvPr/>
        </p:nvSpPr>
        <p:spPr bwMode="auto">
          <a:xfrm>
            <a:off x="2555875" y="449263"/>
            <a:ext cx="4037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>
                <a:latin typeface="굴림" pitchFamily="50" charset="-127"/>
                <a:ea typeface="굴림" pitchFamily="50" charset="-127"/>
              </a:rPr>
              <a:t>생산량과 소비량 변화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205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75779" name="Group 3"/>
          <p:cNvGraphicFramePr>
            <a:graphicFrameLocks noGrp="1"/>
          </p:cNvGraphicFramePr>
          <p:nvPr/>
        </p:nvGraphicFramePr>
        <p:xfrm>
          <a:off x="395288" y="1628775"/>
          <a:ext cx="8424862" cy="4392614"/>
        </p:xfrm>
        <a:graphic>
          <a:graphicData uri="http://schemas.openxmlformats.org/drawingml/2006/table">
            <a:tbl>
              <a:tblPr/>
              <a:tblGrid>
                <a:gridCol w="1873250"/>
                <a:gridCol w="1079500"/>
                <a:gridCol w="1079500"/>
                <a:gridCol w="1081087"/>
                <a:gridCol w="1079500"/>
                <a:gridCol w="1152525"/>
                <a:gridCol w="1079500"/>
              </a:tblGrid>
              <a:tr h="9445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1980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1990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1995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2002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2003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총소비량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천톤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5,402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5,445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5,557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5,114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5,557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5,456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식량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5,057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5,207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4,777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4,425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4,145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4,002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종자 등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345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238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780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689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1,472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1,454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12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인당 소비량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(kg/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인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132.4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119.6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106.5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93.6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88.9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83.1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(81.8)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Rectangle 53"/>
          <p:cNvSpPr>
            <a:spLocks noChangeArrowheads="1"/>
          </p:cNvSpPr>
          <p:nvPr/>
        </p:nvSpPr>
        <p:spPr bwMode="auto">
          <a:xfrm>
            <a:off x="0" y="4797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4806" name="Text Box 54"/>
          <p:cNvSpPr txBox="1">
            <a:spLocks noChangeArrowheads="1"/>
          </p:cNvSpPr>
          <p:nvPr/>
        </p:nvSpPr>
        <p:spPr bwMode="auto">
          <a:xfrm>
            <a:off x="2411413" y="404813"/>
            <a:ext cx="3771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 dirty="0">
                <a:latin typeface="굴림" pitchFamily="50" charset="-127"/>
                <a:ea typeface="굴림" pitchFamily="50" charset="-127"/>
              </a:rPr>
              <a:t>쌀 소비량 변화 동향</a:t>
            </a:r>
          </a:p>
        </p:txBody>
      </p:sp>
      <p:sp>
        <p:nvSpPr>
          <p:cNvPr id="74807" name="Text Box 55"/>
          <p:cNvSpPr txBox="1">
            <a:spLocks noChangeArrowheads="1"/>
          </p:cNvSpPr>
          <p:nvPr/>
        </p:nvSpPr>
        <p:spPr bwMode="auto">
          <a:xfrm>
            <a:off x="611188" y="6165850"/>
            <a:ext cx="27416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300">
                <a:latin typeface="굴림" pitchFamily="50" charset="-127"/>
                <a:ea typeface="굴림" pitchFamily="50" charset="-127"/>
              </a:rPr>
              <a:t>*</a:t>
            </a:r>
            <a:r>
              <a:rPr lang="en-US" altLang="ko-KR" sz="130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300">
                <a:latin typeface="굴림" pitchFamily="50" charset="-127"/>
                <a:ea typeface="굴림" pitchFamily="50" charset="-127"/>
              </a:rPr>
              <a:t>농립업 주요통계</a:t>
            </a:r>
            <a:r>
              <a:rPr lang="en-US" altLang="ko-KR" sz="1300">
                <a:latin typeface="굴림" pitchFamily="50" charset="-127"/>
                <a:ea typeface="굴림" pitchFamily="50" charset="-127"/>
              </a:rPr>
              <a:t>, 2004</a:t>
            </a:r>
            <a:r>
              <a:rPr lang="ko-KR" altLang="en-US" sz="1300">
                <a:latin typeface="굴림" pitchFamily="50" charset="-127"/>
                <a:ea typeface="굴림" pitchFamily="50" charset="-127"/>
              </a:rPr>
              <a:t>년 농림부</a:t>
            </a:r>
          </a:p>
          <a:p>
            <a:r>
              <a:rPr lang="ko-KR" altLang="en-US" sz="1300">
                <a:latin typeface="굴림" pitchFamily="50" charset="-127"/>
                <a:ea typeface="굴림" pitchFamily="50" charset="-127"/>
              </a:rPr>
              <a:t>* </a:t>
            </a:r>
            <a:r>
              <a:rPr lang="en-US" altLang="ko-KR" sz="1300">
                <a:latin typeface="굴림" pitchFamily="50" charset="-127"/>
                <a:ea typeface="굴림" pitchFamily="50" charset="-127"/>
              </a:rPr>
              <a:t>() </a:t>
            </a:r>
            <a:r>
              <a:rPr lang="ko-KR" altLang="en-US" sz="1300">
                <a:latin typeface="굴림" pitchFamily="50" charset="-127"/>
                <a:ea typeface="굴림" pitchFamily="50" charset="-127"/>
              </a:rPr>
              <a:t>내는 </a:t>
            </a:r>
            <a:r>
              <a:rPr lang="en-US" altLang="ko-KR" sz="1300">
                <a:latin typeface="굴림" pitchFamily="50" charset="-127"/>
                <a:ea typeface="굴림" pitchFamily="50" charset="-127"/>
              </a:rPr>
              <a:t>2004</a:t>
            </a:r>
            <a:r>
              <a:rPr lang="ko-KR" altLang="en-US" sz="130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1300"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sz="1300">
                <a:latin typeface="굴림" pitchFamily="50" charset="-127"/>
                <a:ea typeface="굴림" pitchFamily="50" charset="-127"/>
              </a:rPr>
              <a:t>인당 쌀소비량</a:t>
            </a:r>
            <a:r>
              <a:rPr lang="en-US" altLang="ko-KR" sz="1300">
                <a:latin typeface="굴림" pitchFamily="50" charset="-127"/>
                <a:ea typeface="굴림" pitchFamily="50" charset="-127"/>
              </a:rPr>
              <a:t>.</a:t>
            </a:r>
            <a:endParaRPr lang="en-US" altLang="en-US" sz="13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4808" name="Text Box 56"/>
          <p:cNvSpPr txBox="1">
            <a:spLocks noChangeArrowheads="1"/>
          </p:cNvSpPr>
          <p:nvPr/>
        </p:nvSpPr>
        <p:spPr bwMode="auto">
          <a:xfrm>
            <a:off x="7235825" y="1268413"/>
            <a:ext cx="1306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(</a:t>
            </a:r>
            <a:r>
              <a:rPr lang="ko-KR" altLang="en-US" sz="1200" b="1"/>
              <a:t>단위 </a:t>
            </a:r>
            <a:r>
              <a:rPr lang="en-US" altLang="ko-KR" sz="1200" b="1"/>
              <a:t>: </a:t>
            </a:r>
            <a:r>
              <a:rPr lang="ko-KR" altLang="en-US" sz="1200" b="1"/>
              <a:t>천톤</a:t>
            </a:r>
            <a:r>
              <a:rPr lang="en-US" altLang="ko-KR" sz="1200" b="1"/>
              <a:t>, kg)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1587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76803" name="Group 3"/>
          <p:cNvGraphicFramePr>
            <a:graphicFrameLocks noGrp="1"/>
          </p:cNvGraphicFramePr>
          <p:nvPr/>
        </p:nvGraphicFramePr>
        <p:xfrm>
          <a:off x="539750" y="1412875"/>
          <a:ext cx="8353425" cy="4537078"/>
        </p:xfrm>
        <a:graphic>
          <a:graphicData uri="http://schemas.openxmlformats.org/drawingml/2006/table">
            <a:tbl>
              <a:tblPr/>
              <a:tblGrid>
                <a:gridCol w="1093788"/>
                <a:gridCol w="1239837"/>
                <a:gridCol w="1241425"/>
                <a:gridCol w="947738"/>
                <a:gridCol w="1238250"/>
                <a:gridCol w="1079500"/>
                <a:gridCol w="1512887"/>
              </a:tblGrid>
              <a:tr h="130968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연도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수요량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천톤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생산량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천톤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도입량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천톤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전체양곡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자급도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쌀자급도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인당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  <a:p>
                      <a:pPr marL="447675" marR="0" lvl="0" indent="-4476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쌀소비량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(kg)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1975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9,996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7,295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3,012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73.0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124.0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1980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12,596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7,048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5,051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56.0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132.4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19,961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5,931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14,624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29.7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93.6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2001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19,248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5,994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13,709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31.1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88.9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2002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20,641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6,162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14,576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30.4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87.0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2003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20,278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5,519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14,430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27.8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83.1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45" name="Rectangle 69"/>
          <p:cNvSpPr>
            <a:spLocks noChangeArrowheads="1"/>
          </p:cNvSpPr>
          <p:nvPr/>
        </p:nvSpPr>
        <p:spPr bwMode="auto">
          <a:xfrm>
            <a:off x="0" y="5268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5846" name="Text Box 70"/>
          <p:cNvSpPr txBox="1">
            <a:spLocks noChangeArrowheads="1"/>
          </p:cNvSpPr>
          <p:nvPr/>
        </p:nvSpPr>
        <p:spPr bwMode="auto">
          <a:xfrm>
            <a:off x="2555875" y="476250"/>
            <a:ext cx="4302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 dirty="0">
                <a:latin typeface="굴림" pitchFamily="50" charset="-127"/>
                <a:ea typeface="굴림" pitchFamily="50" charset="-127"/>
              </a:rPr>
              <a:t>우리나라 양곡수급동향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77827" name="Group 3"/>
          <p:cNvGraphicFramePr>
            <a:graphicFrameLocks noGrp="1"/>
          </p:cNvGraphicFramePr>
          <p:nvPr/>
        </p:nvGraphicFramePr>
        <p:xfrm>
          <a:off x="179388" y="1412875"/>
          <a:ext cx="8677275" cy="4176715"/>
        </p:xfrm>
        <a:graphic>
          <a:graphicData uri="http://schemas.openxmlformats.org/drawingml/2006/table">
            <a:tbl>
              <a:tblPr/>
              <a:tblGrid>
                <a:gridCol w="1655762"/>
                <a:gridCol w="1368425"/>
                <a:gridCol w="1316038"/>
                <a:gridCol w="1444625"/>
                <a:gridCol w="1446212"/>
                <a:gridCol w="1446213"/>
              </a:tblGrid>
              <a:tr h="530225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연도</a:t>
                      </a: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1996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2000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2001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2002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2003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생산량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만석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3,696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3,672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3,830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3,422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3,091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도입량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천석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798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736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889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1,069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1,247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자급도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89.9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102.9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102.7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107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98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재고량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만석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169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679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927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1,040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763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13"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  <a:cs typeface="한컴바탕" pitchFamily="18" charset="-127"/>
                        </a:rPr>
                        <a:t> 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  <a:cs typeface="한컴바탕" pitchFamily="18" charset="-127"/>
                        </a:rPr>
                        <a:t>(710)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바탕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4" name="Rectangle 54"/>
          <p:cNvSpPr>
            <a:spLocks noChangeArrowheads="1"/>
          </p:cNvSpPr>
          <p:nvPr/>
        </p:nvSpPr>
        <p:spPr bwMode="auto">
          <a:xfrm>
            <a:off x="0" y="4843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6855" name="Text Box 55"/>
          <p:cNvSpPr txBox="1">
            <a:spLocks noChangeArrowheads="1"/>
          </p:cNvSpPr>
          <p:nvPr/>
        </p:nvSpPr>
        <p:spPr bwMode="auto">
          <a:xfrm>
            <a:off x="2700338" y="449263"/>
            <a:ext cx="4437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 dirty="0">
                <a:latin typeface="굴림" pitchFamily="50" charset="-127"/>
                <a:ea typeface="굴림" pitchFamily="50" charset="-127"/>
              </a:rPr>
              <a:t>쌀 생산</a:t>
            </a:r>
            <a:r>
              <a:rPr lang="en-US" altLang="ko-KR" sz="32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3200" b="1" dirty="0">
                <a:latin typeface="굴림" pitchFamily="50" charset="-127"/>
                <a:ea typeface="굴림" pitchFamily="50" charset="-127"/>
              </a:rPr>
              <a:t>소비</a:t>
            </a:r>
            <a:r>
              <a:rPr lang="en-US" altLang="ko-KR" sz="3200" b="1" dirty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3200" b="1" dirty="0">
                <a:latin typeface="굴림" pitchFamily="50" charset="-127"/>
                <a:ea typeface="굴림" pitchFamily="50" charset="-127"/>
              </a:rPr>
              <a:t>재고동향</a:t>
            </a:r>
          </a:p>
        </p:txBody>
      </p:sp>
      <p:sp>
        <p:nvSpPr>
          <p:cNvPr id="76856" name="Text Box 56"/>
          <p:cNvSpPr txBox="1">
            <a:spLocks noChangeArrowheads="1"/>
          </p:cNvSpPr>
          <p:nvPr/>
        </p:nvSpPr>
        <p:spPr bwMode="auto">
          <a:xfrm>
            <a:off x="684213" y="594995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*</a:t>
            </a:r>
            <a:r>
              <a:rPr lang="en-US" altLang="ko-KR" sz="1200"/>
              <a:t> </a:t>
            </a:r>
            <a:r>
              <a:rPr lang="ko-KR" altLang="en-US" sz="1200"/>
              <a:t>농림업 중통계</a:t>
            </a:r>
            <a:r>
              <a:rPr lang="en-US" altLang="ko-KR" sz="1200"/>
              <a:t>, 2004</a:t>
            </a:r>
            <a:r>
              <a:rPr lang="ko-KR" altLang="en-US" sz="1200"/>
              <a:t>년 농림부</a:t>
            </a:r>
          </a:p>
          <a:p>
            <a:r>
              <a:rPr lang="ko-KR" altLang="en-US" sz="1200"/>
              <a:t>* </a:t>
            </a:r>
            <a:r>
              <a:rPr lang="en-US" altLang="ko-KR" sz="1200"/>
              <a:t>() </a:t>
            </a:r>
            <a:r>
              <a:rPr lang="ko-KR" altLang="en-US" sz="1200"/>
              <a:t>내는 재고량임</a:t>
            </a:r>
            <a:endParaRPr lang="en-US" altLang="en-US" sz="1200"/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500063"/>
            <a:ext cx="8229600" cy="57213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ko-KR" sz="4000" dirty="0" smtClean="0">
                <a:latin typeface="굴림" charset="-127"/>
                <a:ea typeface="굴림" charset="-127"/>
              </a:rPr>
              <a:t>※ </a:t>
            </a:r>
            <a:r>
              <a:rPr lang="ko-KR" altLang="en-US" sz="4000" dirty="0" smtClean="0">
                <a:latin typeface="굴림" charset="-127"/>
                <a:ea typeface="굴림" charset="-127"/>
              </a:rPr>
              <a:t>농업의 공익적 기능</a:t>
            </a:r>
          </a:p>
          <a:p>
            <a:pPr eaLnBrk="1" hangingPunct="1">
              <a:buFontTx/>
              <a:buNone/>
            </a:pPr>
            <a:endParaRPr lang="ko-KR" altLang="en-US" sz="2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환경오염의 주범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농업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X →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인간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1</a:t>
            </a:r>
            <a:r>
              <a:rPr lang="ko-KR" altLang="en-US" sz="1800" dirty="0" err="1" smtClean="0">
                <a:latin typeface="굴림" charset="-127"/>
                <a:ea typeface="굴림" charset="-127"/>
              </a:rPr>
              <a:t>차산업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 →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2,3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차 복합산업   →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1,5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차 산업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저장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가공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유통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판매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친환경적 산업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       경제적 논리 → 사양산업      ⇒환경친화적 지속농업 체계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유기농업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  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다원적 기능 </a:t>
            </a:r>
            <a:endParaRPr lang="en-US" altLang="ko-KR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000" dirty="0" smtClean="0">
                <a:latin typeface="굴림" charset="-127"/>
                <a:ea typeface="굴림" charset="-127"/>
              </a:rPr>
              <a:t>  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1)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식량의 안정적 공급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약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20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조 원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식량 안보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기상조건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병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충해 → 흉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풍작 →사회체제 붕괴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동구 몰락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endParaRPr lang="en-US" altLang="ko-KR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2400" dirty="0" smtClean="0">
                <a:latin typeface="굴림" charset="-127"/>
                <a:ea typeface="굴림" charset="-127"/>
              </a:rPr>
              <a:t>  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2)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농업의 사회문화적 가치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약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8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조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3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천억 원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도시의 인구집중 경감 → 지역사회 유지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전통문화 계승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자연경관 유지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쾌적한 삶의 공간 제공 →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46,800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원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/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인 지불 용의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수도권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</p:txBody>
      </p:sp>
      <p:sp>
        <p:nvSpPr>
          <p:cNvPr id="77827" name="AutoShape 3"/>
          <p:cNvSpPr>
            <a:spLocks/>
          </p:cNvSpPr>
          <p:nvPr/>
        </p:nvSpPr>
        <p:spPr bwMode="auto">
          <a:xfrm>
            <a:off x="4786313" y="2000250"/>
            <a:ext cx="142875" cy="863600"/>
          </a:xfrm>
          <a:prstGeom prst="rightBrace">
            <a:avLst>
              <a:gd name="adj1" fmla="val 360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5400675" cy="5032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표 </a:t>
            </a:r>
            <a:r>
              <a:rPr lang="en-US" altLang="ko-KR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11. </a:t>
            </a: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식량안전보장의 지표</a:t>
            </a:r>
          </a:p>
        </p:txBody>
      </p:sp>
      <p:graphicFrame>
        <p:nvGraphicFramePr>
          <p:cNvPr id="82947" name="Group 3"/>
          <p:cNvGraphicFramePr>
            <a:graphicFrameLocks noGrp="1"/>
          </p:cNvGraphicFramePr>
          <p:nvPr>
            <p:ph type="tbl" idx="1"/>
          </p:nvPr>
        </p:nvGraphicFramePr>
        <p:xfrm>
          <a:off x="250825" y="836613"/>
          <a:ext cx="8642350" cy="5665789"/>
        </p:xfrm>
        <a:graphic>
          <a:graphicData uri="http://schemas.openxmlformats.org/drawingml/2006/table">
            <a:tbl>
              <a:tblPr/>
              <a:tblGrid>
                <a:gridCol w="2017713"/>
                <a:gridCol w="3382962"/>
                <a:gridCol w="3241675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지표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1950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년경부터 </a:t>
                      </a: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90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년경까지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1990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년경부터 무한의 미래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인당 곡물생산량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상승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1950~84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년에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40%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증가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하락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1984~96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년에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15%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감소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곡물가격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하락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1950~93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년에 실질가격 하락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상승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등락은 하지만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1993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이후는 상승경향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곡물비축량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풍부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때때로 과잉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적음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때때로 불충분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인당 경지면적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축소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1981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년까지 완만하게 축소하고 그 후  가속화됨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급속히 축소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인구증가가 지속되는 한 급속한 축소 지속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기후변동의 영향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1979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이후의 기온상승과 함께 영향이 나타나기 시작함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더욱 심한 고온현상이 생산확대의 노력을 저해할 가능성이 높음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미활용 식량증산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기술의 존재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감소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 기간의 초기에는 많이 존재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시간이 흐르면서 감소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대폭 감소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극적인 진보의 전망은 전무함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식량의 정치학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잉여가 지배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수출국이 시장을 둘러싸고 경쟁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희소성이 지배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수입국이 식량수입을 둘러싸고 경쟁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08050"/>
            <a:ext cx="7561262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idx="1"/>
          </p:nvPr>
        </p:nvSpPr>
        <p:spPr>
          <a:xfrm>
            <a:off x="708025" y="428625"/>
            <a:ext cx="8435975" cy="61928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ko-KR" sz="2000" dirty="0" smtClean="0">
                <a:latin typeface="굴림" charset="-127"/>
                <a:ea typeface="굴림" charset="-127"/>
              </a:rPr>
              <a:t>  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3)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농업의 환경보전 기능 </a:t>
            </a:r>
            <a:r>
              <a:rPr lang="en-US" altLang="ko-KR" sz="24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약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50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조원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공익적 기능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수자원 함양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삼림과 경작지 → 수돗물 사용량의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80%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저장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                  논 → 인공 저수지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지상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저수탱크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지하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대기의 냉각효과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홍수조절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토양유실 방지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우기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토양유실 방지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표토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삼림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농작물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서류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두류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맥류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채소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과수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나지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대기정화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녹색식물의 광합성 →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O</a:t>
            </a:r>
            <a:r>
              <a:rPr lang="en-US" altLang="ko-KR" sz="1800" baseline="-25000" dirty="0" smtClean="0">
                <a:latin typeface="굴림" charset="-127"/>
                <a:ea typeface="굴림" charset="-127"/>
              </a:rPr>
              <a:t>2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방출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농작물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SO</a:t>
            </a:r>
            <a:r>
              <a:rPr lang="en-US" altLang="ko-KR" sz="1800" baseline="-25000" dirty="0" smtClean="0">
                <a:latin typeface="굴림" charset="-127"/>
                <a:ea typeface="굴림" charset="-127"/>
              </a:rPr>
              <a:t>2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,N</a:t>
            </a:r>
            <a:r>
              <a:rPr lang="en-US" altLang="ko-KR" sz="1800" baseline="-25000" dirty="0" smtClean="0">
                <a:latin typeface="굴림" charset="-127"/>
                <a:ea typeface="굴림" charset="-127"/>
              </a:rPr>
              <a:t>2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O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흡수 →지구온난화 방지 →지구환경 보호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수질정화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오염된 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논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 →COD(32~50%),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질소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(52~66%),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                                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인산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(27~65%)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정화</a:t>
            </a:r>
          </a:p>
          <a:p>
            <a:pPr eaLnBrk="1" hangingPunct="1">
              <a:buFontTx/>
              <a:buNone/>
            </a:pPr>
            <a:endParaRPr lang="en-US" altLang="ko-KR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2800" dirty="0" smtClean="0">
                <a:latin typeface="굴림" charset="-127"/>
                <a:ea typeface="굴림" charset="-127"/>
              </a:rPr>
              <a:t>  4)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환경친화적 지속농업체계의 구축 →생산성↓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친환경농업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유기농법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자연농법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오리농법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효소농법 등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환경농업육성법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농약↓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비료↓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가축사료첨가제↓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축산분뇨 재활용 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                     →안전한 농축임산물 생산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환경친화적 지속농업 체계 →농가소득 향상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공익적 기능 완수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000100" y="-24"/>
            <a:ext cx="7647836" cy="928694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농업의 다원적 기능의 공익적 가치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9" name="내용 개체 틀 8"/>
          <p:cNvGraphicFramePr>
            <a:graphicFrameLocks noGrp="1"/>
          </p:cNvGraphicFramePr>
          <p:nvPr>
            <p:ph idx="1"/>
          </p:nvPr>
        </p:nvGraphicFramePr>
        <p:xfrm>
          <a:off x="214280" y="1142985"/>
          <a:ext cx="8720172" cy="556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043"/>
                <a:gridCol w="2180043"/>
                <a:gridCol w="2180043"/>
                <a:gridCol w="2180043"/>
              </a:tblGrid>
              <a:tr h="392339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다원적 기능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공익적 가치</a:t>
                      </a:r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단위</a:t>
                      </a:r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: </a:t>
                      </a:r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억 원</a:t>
                      </a:r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9233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농업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임업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계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홍수조절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178.098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132.990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311.088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수자원함양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18.451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-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18,451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기후 순화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18.570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-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18,570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대기 정화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35.347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135,350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170,697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토양유실 저감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4.815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100,560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105,375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유기물 소화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4.761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-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4,761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수질 정화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21.219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18,270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70,170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71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휴양처 제공</a:t>
                      </a:r>
                      <a:endParaRPr lang="en-US" altLang="ko-KR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경관가치 등</a:t>
                      </a:r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12,219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82,340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94,559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741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사회경제적 효과</a:t>
                      </a:r>
                      <a:endParaRPr lang="en-US" altLang="ko-KR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사회안정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일자리제공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204,000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-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204,000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9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계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498,161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499,510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997,671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472" y="225412"/>
            <a:ext cx="8433654" cy="1417638"/>
          </a:xfrm>
        </p:spPr>
        <p:txBody>
          <a:bodyPr>
            <a:normAutofit/>
          </a:bodyPr>
          <a:lstStyle/>
          <a:p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농촌의 사회문화적 기능의 종류와 주요 내용</a:t>
            </a:r>
            <a:endParaRPr lang="ko-KR" altLang="en-US" sz="32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357158" y="1590675"/>
          <a:ext cx="8577292" cy="433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307"/>
                <a:gridCol w="7358985"/>
              </a:tblGrid>
              <a:tr h="5489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종 류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주 요 내 용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정서함양기능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고향정서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혈족정서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농촌생활체험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자연환경체험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영농체험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전통문화 보전기능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전통생활문화보전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전통영농용품보전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유형전승문화보전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무형전승문화보전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지역사회 유지기능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도시문제 완화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공동체의식제고 및 공동의례의 장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친환경 교육의 장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향토문화의 장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녹지공간 제공기능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자연 및 농경지 경관제공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보건의 장소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휴양의 장소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-1429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 </a:t>
            </a:r>
            <a:r>
              <a:rPr lang="ko-KR" altLang="en-US" sz="3600" b="1" dirty="0" err="1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어메니티</a:t>
            </a:r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 자원 분류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357158" y="928670"/>
          <a:ext cx="8479029" cy="585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1357322"/>
                <a:gridCol w="5907261"/>
              </a:tblGrid>
              <a:tr h="50006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자원분야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종           류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4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자연자원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환경자원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깨끗한 공기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맑은 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소음이 없는 환경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4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생태자원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비옥한 토양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미기후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계절의 변화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특이지형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동물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천연기념물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보호 및 희귀동물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수자원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하천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저수지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지하수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식생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보호수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노거수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 숲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보호수림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습지 혹은 생물서식지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en-US" altLang="ko-KR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biotop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529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문화자원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역사자원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전통건조물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문화재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사적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정자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제각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전통주택 및 마을의 전통적인 요서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신앙공간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마을상징물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유명 인물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풍수지리나 전설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마을유래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설화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4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경관자원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농업경관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다락논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마을평야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밭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과수원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하천경관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갈대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하천의 흐름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하천변수림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산림경관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건축미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주거지 스카이라인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4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사회자원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시설자원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공동생활시설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기반시설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공공편익시설 등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농업시설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공동창고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공동작업장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집하장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관정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농로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4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경제자원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도농교류활동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관광농원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휴양단지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민박 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특산물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유기농산물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특산가공품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4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공동체자원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공동체활동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씨족행사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마을문화활동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명절놀이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마을관리 및 홍보활동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-24"/>
            <a:ext cx="7498080" cy="928686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농촌개발 정책차원의 농촌관광 유형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85720" y="908536"/>
          <a:ext cx="8648732" cy="5735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  <a:gridCol w="2324102"/>
                <a:gridCol w="2162183"/>
                <a:gridCol w="2162183"/>
              </a:tblGrid>
              <a:tr h="3672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유형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부처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목 적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추진전략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주요내용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93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녹색농촌체험마을</a:t>
                      </a:r>
                      <a:endParaRPr lang="en-US" altLang="ko-KR" sz="15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농림부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농촌마을의 경관을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아름답게 조성하고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농가민박 등 관광기반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시설을 갖춰 도시민을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유치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지역주민의 소득증대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및 지역사회 활성화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자연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문화자산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농업 </a:t>
                      </a:r>
                      <a:endParaRPr lang="en-US" altLang="ko-KR" sz="15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및 농촌체험활동자원</a:t>
                      </a:r>
                      <a:endParaRPr lang="en-US" altLang="ko-KR" sz="15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을 연계</a:t>
                      </a:r>
                      <a:endParaRPr lang="en-US" altLang="ko-KR" sz="15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자연친화적 마을조성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차별화된 여가서비스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제공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농특산물의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가공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</a:p>
                    <a:p>
                      <a:pPr latinLnBrk="1"/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판매사업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농가숙박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음식물 판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매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농촌체험서비스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제공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43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전통테마마을</a:t>
                      </a:r>
                      <a:endParaRPr lang="en-US" altLang="ko-KR" sz="15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농촌진흥청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500" b="0" baseline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전통지식 및 생활풍습</a:t>
                      </a:r>
                      <a:endParaRPr lang="en-US" altLang="ko-KR" sz="1500" b="0" baseline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baseline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baseline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을 발골</a:t>
                      </a:r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전승하고 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농가숙박 및 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농산물직거래 등 농촌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생활체험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자연과 조화로운 농촌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환경 조성으로 농가소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득 기여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체험프로그램발굴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사업화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전통문화를테마로한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체험 시설 설치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전통먹거리 개발 등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농촌의 전통문화와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생태체험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체험시설설치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월별 프로그램 및 전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통 먹거리 개발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42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팜스테이</a:t>
                      </a:r>
                      <a:endParaRPr lang="en-US" altLang="ko-KR" sz="15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농협중앙회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농촌지역의 풍부한 관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광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휴양자원을 농업과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연계하여 보전</a:t>
                      </a:r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개발함</a:t>
                      </a:r>
                      <a:endParaRPr lang="en-US" altLang="ko-KR" sz="15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으로써 </a:t>
                      </a:r>
                      <a:r>
                        <a:rPr lang="ko-KR" altLang="en-US" sz="1500" b="0" baseline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도농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교류촉진</a:t>
                      </a:r>
                      <a:endParaRPr lang="en-US" altLang="ko-KR" sz="15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과 농촌 소득증대 및 </a:t>
                      </a:r>
                      <a:endParaRPr lang="en-US" altLang="ko-KR" sz="15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지역활성화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농촌자연환경을 지역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여건에 맞게 농업활동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과 연계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농촌관광 휴양자원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개발과 운영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-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66704" y="285728"/>
          <a:ext cx="8934452" cy="6429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613"/>
                <a:gridCol w="2233613"/>
                <a:gridCol w="2233613"/>
                <a:gridCol w="2233613"/>
              </a:tblGrid>
              <a:tr h="4945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유형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부처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목 적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추진전략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주요내용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53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전통문화 관광마을</a:t>
                      </a:r>
                      <a:endParaRPr lang="en-US" altLang="ko-KR" sz="18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문광부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지역의 전통문화와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생활 문화의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관광자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원화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전통적 주거 및 생활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문화를 체험 할 수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있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는 전통 문화마을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조성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고가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전통가옥이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많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이 분포되어 있고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지역문화가 보존이 </a:t>
                      </a:r>
                      <a:endParaRPr lang="en-US" altLang="ko-KR" sz="16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되어 있는 지역의 </a:t>
                      </a:r>
                      <a:endParaRPr lang="en-US" altLang="ko-KR" sz="16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관광자원화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관광객편의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및 환경</a:t>
                      </a:r>
                      <a:endParaRPr lang="en-US" altLang="ko-KR" sz="16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보호를 위한 </a:t>
                      </a:r>
                      <a:r>
                        <a:rPr lang="ko-KR" alt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공공기</a:t>
                      </a:r>
                      <a:endParaRPr lang="en-US" altLang="ko-KR" sz="16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반시설</a:t>
                      </a:r>
                      <a:r>
                        <a:rPr lang="ko-KR" alt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설치</a:t>
                      </a:r>
                      <a:endParaRPr lang="en-US" altLang="ko-KR" sz="1600" b="0" baseline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생태공원 조성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생태관광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체험프로그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램 지원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1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소도읍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개발사업</a:t>
                      </a:r>
                      <a:endParaRPr lang="en-US" altLang="ko-KR" sz="18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행자부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지역경제의 활력과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도시 기능의 확충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소도읍을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자족적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생산능력을 갖춘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농어촌지역의 중추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도시로 육성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지역산업의 진흥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도시기반시설의 확충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주민생활환경의 개선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및 복지증진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문화 및 관광 육성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전문기업지구조성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특화산업개발육성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시장 및 중심상점가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의 현대화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전통문화와 역사자원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복원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177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정보화 시범마을</a:t>
                      </a:r>
                      <a:endParaRPr lang="en-US" altLang="ko-KR" sz="18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행자부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정보화 확산 및 정보   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격차 조기해소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주민소득창출 및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 경제 활성화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지역커뮤니티 형성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표준정보화마을조성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국민정보화를 새마을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운동으로 유도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수익창출 중심의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콘텐츠개발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보급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마을정보센터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인터넷 망 구축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정보화지도자 양성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및 정보화 교육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02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산촌종합 개발사업</a:t>
                      </a:r>
                      <a:endParaRPr lang="en-US" altLang="ko-KR" sz="1800" b="1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산림청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마을기반시설 조성과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소득원 개발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산촌마을 소득원개발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을 위한 기반정비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생활환경개선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/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생산기반조성 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소득원개발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-24"/>
            <a:ext cx="7498080" cy="928694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농촌관광의 지역에 대한 영향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14280" y="928671"/>
          <a:ext cx="8720172" cy="5559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4"/>
                <a:gridCol w="3002762"/>
                <a:gridCol w="2180043"/>
                <a:gridCol w="2180043"/>
              </a:tblGrid>
              <a:tr h="5000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영향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사회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경제적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문화적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물리적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8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긍정적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소득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고용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창출 유발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경제기반 강화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(1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차산업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중심의 취약성 극복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경제편익 증가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사회간접 투자에 따른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이익수혜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성별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여권신장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이나 사회적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불균형을 줄이는데 도움을 줌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집단 공동체 활동을 강화시킴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 산업의 촉진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지역의 전통문화를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전승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발전시킬 수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있는 기회 제공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지역에 대한 자부심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과 정체성을 고취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관광을 통한 문화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교류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보존과 보전에 공헌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버려진 것들의 재사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용에 기여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187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부정적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외부지역으로 경제누출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물가상승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전시효과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사치성조장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외부 의존성 증대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지역고용구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조의 왜곡 및 외부자본의존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지역주택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지가시장을 왜곡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여성의 저임금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파트타임고용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 경제구조 불안정성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수요의 계절적 변동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지역 토착문화의 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파괴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주민의 사생활 침해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거주지 파괴</a:t>
                      </a:r>
                      <a:endParaRPr lang="en-US" altLang="ko-KR" sz="16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환경오염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수질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혼잡</a:t>
                      </a: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6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경관파괴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71414"/>
            <a:ext cx="7498080" cy="1143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농촌지역에서 가능한 관광활동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85720" y="1447800"/>
          <a:ext cx="8648729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389"/>
                <a:gridCol w="3789796"/>
                <a:gridCol w="321854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구 분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세부활동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활동에 따른 도입시설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탐방활동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하이킹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승마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캠핑 카 등을 이용한 탐방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크로스 컨트리 스키타기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탐방로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등산로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산책로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>
                        <a:buFontTx/>
                        <a:buNone/>
                      </a:pP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 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전망대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해설판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안내판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), </a:t>
                      </a:r>
                    </a:p>
                    <a:p>
                      <a:pPr algn="l" latinLnBrk="1">
                        <a:buFontTx/>
                        <a:buNone/>
                      </a:pP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 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벤치 등 휴식시설 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승마장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야영시설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탐방로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도로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수변활동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낚시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수영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보트타기</a:t>
                      </a: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/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보트경주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카누</a:t>
                      </a: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/</a:t>
                      </a:r>
                      <a:r>
                        <a:rPr lang="ko-KR" alt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래프팅</a:t>
                      </a: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/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윈드서핑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수족관 등 시설관람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스키코스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장비 대여시설 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낚시터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수영시설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보트장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보트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대여시설</a:t>
                      </a:r>
                      <a:endParaRPr lang="en-US" altLang="ko-KR" dirty="0" smtClean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수족관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항공활동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경비행기 타기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행글라이딩</a:t>
                      </a: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/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미니비행기 타기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effectLst/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·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기구타기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- 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대여시설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577291" cy="592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784"/>
                <a:gridCol w="3519410"/>
                <a:gridCol w="2859097"/>
              </a:tblGrid>
              <a:tr h="6171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구 분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세부활동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활동에 따른 도입시설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70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육상활동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테니스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골프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 테니스장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 골프코스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71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스포츠활동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암벽등반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산장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70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발견활동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 지역의 수공업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수공업 공장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>
                        <a:buFontTx/>
                        <a:buNone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수공예품 전시관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292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문화활동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역사체험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휴식활동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 예술활동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전원체험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전통문화 및 음식체험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사당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농경유물전시관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>
                        <a:buFontTx/>
                        <a:buNone/>
                      </a:pP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 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역사체험관</a:t>
                      </a:r>
                      <a:endParaRPr lang="en-US" altLang="ko-KR" baseline="0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숙박시설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정자</a:t>
                      </a:r>
                      <a:endParaRPr lang="en-US" altLang="ko-KR" baseline="0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예술활동 </a:t>
                      </a:r>
                      <a:r>
                        <a:rPr lang="ko-KR" altLang="en-US" baseline="0" dirty="0" err="1" smtClean="0">
                          <a:latin typeface="바탕" pitchFamily="18" charset="-127"/>
                          <a:ea typeface="바탕" pitchFamily="18" charset="-127"/>
                        </a:rPr>
                        <a:t>체험장</a:t>
                      </a:r>
                      <a:endParaRPr lang="en-US" altLang="ko-KR" baseline="0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농경유물전시관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원두막</a:t>
                      </a:r>
                      <a:endParaRPr lang="en-US" altLang="ko-KR" baseline="0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err="1" smtClean="0">
                          <a:latin typeface="바탕" pitchFamily="18" charset="-127"/>
                          <a:ea typeface="바탕" pitchFamily="18" charset="-127"/>
                        </a:rPr>
                        <a:t>놀이체험장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향토음식점</a:t>
                      </a:r>
                      <a:endParaRPr lang="en-US" altLang="ko-KR" baseline="0" dirty="0" smtClean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72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보양활동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체력강화 운동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 typeface="Arial" pitchFamily="34" charset="0"/>
                        <a:buChar char="•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 휴양 활동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Char char="-"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 조깅코스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자전거 탐방로</a:t>
                      </a:r>
                      <a:endParaRPr lang="en-US" altLang="ko-KR" dirty="0" smtClean="0"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황토방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ko-KR" altLang="en-US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농가인구의 감소 </a:t>
            </a:r>
            <a:r>
              <a:rPr lang="en-US" altLang="ko-KR" sz="3800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3800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천명</a:t>
            </a:r>
            <a:r>
              <a:rPr lang="en-US" altLang="ko-KR" sz="3800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)</a:t>
            </a:r>
            <a:endParaRPr lang="en-US" altLang="ko-KR" dirty="0" smtClean="0"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71563" y="1428750"/>
            <a:ext cx="73914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3200" dirty="0">
                <a:solidFill>
                  <a:srgbClr val="00FFFF"/>
                </a:solidFill>
                <a:latin typeface="신명조"/>
              </a:rPr>
              <a:t>   </a:t>
            </a:r>
            <a:r>
              <a:rPr lang="ko-KR" altLang="en-US" sz="2800" b="1" dirty="0">
                <a:latin typeface="굴림" pitchFamily="50" charset="-127"/>
                <a:ea typeface="굴림" pitchFamily="50" charset="-127"/>
              </a:rPr>
              <a:t>연도  총인구  농가인구 구성비</a:t>
            </a: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(%)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1965   28,705   15,812   55.1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1970   32,241   14,422   44.7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1980   38,123   10,817   28.4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1990   42,869    6,661   15.6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1995   45,093    4,581   10.8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2000   47,008    4,031    8.6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2005   48,138    3,434    7.1</a:t>
            </a:r>
          </a:p>
          <a:p>
            <a:pPr algn="ctr">
              <a:lnSpc>
                <a:spcPct val="130000"/>
              </a:lnSpc>
            </a:pPr>
            <a:r>
              <a:rPr lang="en-US" altLang="ko-KR" sz="2800" b="1" dirty="0">
                <a:latin typeface="굴림" pitchFamily="50" charset="-127"/>
                <a:ea typeface="굴림" pitchFamily="50" charset="-127"/>
              </a:rPr>
              <a:t> 2008   48,607    3.187    6.6 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928794" y="1500174"/>
            <a:ext cx="6264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1857356" y="6500813"/>
            <a:ext cx="6286500" cy="460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2000232" y="2071678"/>
            <a:ext cx="578647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000232" y="2143116"/>
            <a:ext cx="578647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1750" y="214290"/>
            <a:ext cx="8719406" cy="857256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농촌공간의 매력증대를 위해 도입 가능한 시설</a:t>
            </a:r>
            <a:endParaRPr lang="ko-KR" altLang="en-US" sz="32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357158" y="1318109"/>
          <a:ext cx="8577317" cy="5111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791"/>
                <a:gridCol w="6378526"/>
              </a:tblGrid>
              <a:tr h="6764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공간 구분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도입 가능한 시설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878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생활공간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숙박시설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전통가옥 등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), </a:t>
                      </a: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토산품점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기념품점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농산물 판매소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),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향토음식점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황토방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64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latin typeface="바탕" pitchFamily="18" charset="-127"/>
                          <a:ea typeface="바탕" pitchFamily="18" charset="-127"/>
                        </a:rPr>
                        <a:t>수변공간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섶다리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뗏목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나룻배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1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문화체험공간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농경박물관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농경유물전시물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,)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전통민속놀이 </a:t>
                      </a: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체험장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사당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</a:p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초당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예술활동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err="1" smtClean="0">
                          <a:latin typeface="바탕" pitchFamily="18" charset="-127"/>
                          <a:ea typeface="바탕" pitchFamily="18" charset="-127"/>
                        </a:rPr>
                        <a:t>체험장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전시관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공연장 마을상징 조형물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77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농경체험공간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정미소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방앗간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원두막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이동시설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(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소달구지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바탕" pitchFamily="18" charset="-127"/>
                          <a:ea typeface="바탕" pitchFamily="18" charset="-127"/>
                        </a:rPr>
                        <a:t>경운기 등</a:t>
                      </a:r>
                      <a:r>
                        <a:rPr lang="en-US" altLang="ko-KR" baseline="0" dirty="0" smtClean="0"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8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놀이공간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전통놀이 </a:t>
                      </a:r>
                      <a:r>
                        <a:rPr lang="ko-KR" altLang="en-US" dirty="0" err="1" smtClean="0">
                          <a:latin typeface="바탕" pitchFamily="18" charset="-127"/>
                          <a:ea typeface="바탕" pitchFamily="18" charset="-127"/>
                        </a:rPr>
                        <a:t>체험장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놀이시설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8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바탕" pitchFamily="18" charset="-127"/>
                          <a:ea typeface="바탕" pitchFamily="18" charset="-127"/>
                        </a:rPr>
                        <a:t>휴식공간</a:t>
                      </a:r>
                      <a:endParaRPr lang="ko-KR" altLang="en-US" b="1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buFontTx/>
                        <a:buNone/>
                      </a:pP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정자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전망대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산책로</a:t>
                      </a:r>
                      <a:r>
                        <a:rPr lang="en-US" altLang="ko-KR" dirty="0" smtClean="0">
                          <a:latin typeface="바탕" pitchFamily="18" charset="-127"/>
                          <a:ea typeface="바탕" pitchFamily="18" charset="-127"/>
                        </a:rPr>
                        <a:t>, </a:t>
                      </a:r>
                      <a:r>
                        <a:rPr lang="ko-KR" altLang="en-US" dirty="0" smtClean="0">
                          <a:latin typeface="바탕" pitchFamily="18" charset="-127"/>
                          <a:ea typeface="바탕" pitchFamily="18" charset="-127"/>
                        </a:rPr>
                        <a:t>벤치 등 휴식시설</a:t>
                      </a:r>
                      <a:endParaRPr lang="ko-KR" altLang="en-US" dirty="0"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79949" marR="799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071538" y="0"/>
            <a:ext cx="7498080" cy="1143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○ 농업의 분류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000100" y="1557358"/>
            <a:ext cx="7929618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200" b="1" dirty="0" smtClean="0">
                <a:latin typeface="바탕" pitchFamily="18" charset="-127"/>
                <a:ea typeface="바탕" pitchFamily="18" charset="-127"/>
              </a:rPr>
              <a:t>농업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    농림생산업       식물 생산업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(※)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		   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동물 생산업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(※)</a:t>
            </a:r>
          </a:p>
          <a:p>
            <a:pPr>
              <a:buNone/>
            </a:pP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농림관련산업    농산물가공산업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(※) 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			   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농업기반조성산업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수리시설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 농토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			                    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농업용 댐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농업용건설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		   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농산물저장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유통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금융산업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		   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농업관련행정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연구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교육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정보산업</a:t>
            </a:r>
            <a:endParaRPr lang="ko-KR" altLang="en-US" sz="2200" dirty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" name="왼쪽 중괄호 6"/>
          <p:cNvSpPr/>
          <p:nvPr/>
        </p:nvSpPr>
        <p:spPr>
          <a:xfrm>
            <a:off x="1785918" y="1714488"/>
            <a:ext cx="285752" cy="1357322"/>
          </a:xfrm>
          <a:prstGeom prst="leftBrace">
            <a:avLst>
              <a:gd name="adj1" fmla="val 23382"/>
              <a:gd name="adj2" fmla="val 1872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 중괄호 9"/>
          <p:cNvSpPr/>
          <p:nvPr/>
        </p:nvSpPr>
        <p:spPr>
          <a:xfrm>
            <a:off x="3857620" y="1643050"/>
            <a:ext cx="214314" cy="785818"/>
          </a:xfrm>
          <a:prstGeom prst="leftBrace">
            <a:avLst>
              <a:gd name="adj1" fmla="val 50999"/>
              <a:gd name="adj2" fmla="val 2645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왼쪽 중괄호 10"/>
          <p:cNvSpPr/>
          <p:nvPr/>
        </p:nvSpPr>
        <p:spPr>
          <a:xfrm>
            <a:off x="3857620" y="2928934"/>
            <a:ext cx="214314" cy="1857388"/>
          </a:xfrm>
          <a:prstGeom prst="leftBrace">
            <a:avLst>
              <a:gd name="adj1" fmla="val 50999"/>
              <a:gd name="adj2" fmla="val 945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752476"/>
            <a:ext cx="7933588" cy="5962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 smtClean="0"/>
              <a:t> 			</a:t>
            </a:r>
            <a:r>
              <a:rPr lang="en-US" altLang="ko-KR" sz="2400" dirty="0" smtClean="0"/>
              <a:t>	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식용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-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식용작물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보통작물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				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원예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–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채소원예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과수원예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화훼원예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b="1" dirty="0" smtClean="0">
                <a:latin typeface="바탕" pitchFamily="18" charset="-127"/>
                <a:ea typeface="바탕" pitchFamily="18" charset="-127"/>
              </a:rPr>
              <a:t>※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식물생산업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임업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-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임목육성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버섯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기타 부산물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야생동물 자원관리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공예작물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사료작물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녹비작물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4" name="왼쪽 중괄호 3"/>
          <p:cNvSpPr/>
          <p:nvPr/>
        </p:nvSpPr>
        <p:spPr>
          <a:xfrm>
            <a:off x="5143504" y="1500174"/>
            <a:ext cx="214314" cy="1000132"/>
          </a:xfrm>
          <a:prstGeom prst="leftBrace">
            <a:avLst>
              <a:gd name="adj1" fmla="val 50999"/>
              <a:gd name="adj2" fmla="val 4198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왼쪽 중괄호 4"/>
          <p:cNvSpPr/>
          <p:nvPr/>
        </p:nvSpPr>
        <p:spPr>
          <a:xfrm>
            <a:off x="5143504" y="2928934"/>
            <a:ext cx="142876" cy="1000132"/>
          </a:xfrm>
          <a:prstGeom prst="leftBrace">
            <a:avLst>
              <a:gd name="adj1" fmla="val 50999"/>
              <a:gd name="adj2" fmla="val 4198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752476"/>
            <a:ext cx="7933588" cy="5962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 					</a:t>
            </a:r>
          </a:p>
          <a:p>
            <a:pPr>
              <a:buNone/>
            </a:pPr>
            <a:r>
              <a:rPr lang="en-US" altLang="ko-KR" sz="2800" dirty="0" smtClean="0">
                <a:latin typeface="바탕" pitchFamily="18" charset="-127"/>
                <a:ea typeface="바탕" pitchFamily="18" charset="-127"/>
              </a:rPr>
              <a:t>						      </a:t>
            </a:r>
            <a:r>
              <a:rPr lang="ko-KR" altLang="en-US" sz="2800" dirty="0" err="1" smtClean="0">
                <a:latin typeface="바탕" pitchFamily="18" charset="-127"/>
                <a:ea typeface="바탕" pitchFamily="18" charset="-127"/>
              </a:rPr>
              <a:t>대가축</a:t>
            </a:r>
            <a:r>
              <a:rPr lang="en-US" altLang="ko-KR" sz="2800" dirty="0" smtClean="0">
                <a:latin typeface="바탕" pitchFamily="18" charset="-127"/>
                <a:ea typeface="바탕" pitchFamily="18" charset="-127"/>
              </a:rPr>
              <a:t>	</a:t>
            </a:r>
          </a:p>
          <a:p>
            <a:pPr>
              <a:buNone/>
            </a:pPr>
            <a:r>
              <a:rPr lang="en-US" altLang="ko-KR" sz="2800" dirty="0" smtClean="0">
                <a:latin typeface="바탕" pitchFamily="18" charset="-127"/>
                <a:ea typeface="바탕" pitchFamily="18" charset="-127"/>
              </a:rPr>
              <a:t>					 </a:t>
            </a:r>
            <a:r>
              <a:rPr lang="ko-KR" altLang="en-US" sz="2800" dirty="0" smtClean="0">
                <a:latin typeface="바탕" pitchFamily="18" charset="-127"/>
                <a:ea typeface="바탕" pitchFamily="18" charset="-127"/>
              </a:rPr>
              <a:t>축산       중소가축</a:t>
            </a: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800" dirty="0" smtClean="0">
                <a:latin typeface="바탕" pitchFamily="18" charset="-127"/>
                <a:ea typeface="바탕" pitchFamily="18" charset="-127"/>
              </a:rPr>
              <a:t>						      </a:t>
            </a:r>
            <a:r>
              <a:rPr lang="ko-KR" altLang="en-US" sz="2800" dirty="0" smtClean="0">
                <a:latin typeface="바탕" pitchFamily="18" charset="-127"/>
                <a:ea typeface="바탕" pitchFamily="18" charset="-127"/>
              </a:rPr>
              <a:t>가금</a:t>
            </a: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800" dirty="0" smtClean="0">
                <a:latin typeface="바탕" pitchFamily="18" charset="-127"/>
                <a:ea typeface="바탕" pitchFamily="18" charset="-127"/>
              </a:rPr>
              <a:t> </a:t>
            </a:r>
          </a:p>
          <a:p>
            <a:pPr>
              <a:buNone/>
            </a:pPr>
            <a:r>
              <a:rPr lang="en-US" altLang="ko-KR" sz="28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※</a:t>
            </a:r>
            <a:r>
              <a:rPr lang="en-US" altLang="ko-KR" b="1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동물생산업      </a:t>
            </a:r>
            <a:r>
              <a:rPr lang="ko-KR" altLang="en-US" sz="2800" dirty="0" smtClean="0">
                <a:latin typeface="바탕" pitchFamily="18" charset="-127"/>
                <a:ea typeface="바탕" pitchFamily="18" charset="-127"/>
              </a:rPr>
              <a:t>양잠</a:t>
            </a: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 </a:t>
            </a:r>
            <a:r>
              <a:rPr lang="ko-KR" altLang="en-US" sz="2800" dirty="0" smtClean="0">
                <a:latin typeface="바탕" pitchFamily="18" charset="-127"/>
                <a:ea typeface="바탕" pitchFamily="18" charset="-127"/>
              </a:rPr>
              <a:t>양봉</a:t>
            </a: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왼쪽 중괄호 5"/>
          <p:cNvSpPr/>
          <p:nvPr/>
        </p:nvSpPr>
        <p:spPr>
          <a:xfrm>
            <a:off x="4286248" y="2000240"/>
            <a:ext cx="285752" cy="3286148"/>
          </a:xfrm>
          <a:prstGeom prst="leftBrace">
            <a:avLst>
              <a:gd name="adj1" fmla="val 11118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왼쪽 중괄호 6"/>
          <p:cNvSpPr/>
          <p:nvPr/>
        </p:nvSpPr>
        <p:spPr>
          <a:xfrm>
            <a:off x="5867408" y="1428736"/>
            <a:ext cx="276228" cy="1295408"/>
          </a:xfrm>
          <a:prstGeom prst="leftBrace">
            <a:avLst>
              <a:gd name="adj1" fmla="val 6995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158" y="642918"/>
            <a:ext cx="8786842" cy="5962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 			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err="1" smtClean="0">
                <a:latin typeface="바탕" pitchFamily="18" charset="-127"/>
                <a:ea typeface="바탕" pitchFamily="18" charset="-127"/>
              </a:rPr>
              <a:t>유가공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						</a:t>
            </a:r>
            <a:r>
              <a:rPr lang="ko-KR" altLang="en-US" sz="2400" dirty="0" err="1" smtClean="0">
                <a:latin typeface="바탕" pitchFamily="18" charset="-127"/>
                <a:ea typeface="바탕" pitchFamily="18" charset="-127"/>
              </a:rPr>
              <a:t>육가공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동물성 유지 등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         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밀가루가공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제분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제빵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제면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곡물가공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떡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두부 등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   ※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농산물가공산업  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주류가공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담배제조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인삼제조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사료제조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차 제조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			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임산물가공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" name="왼쪽 중괄호 4"/>
          <p:cNvSpPr/>
          <p:nvPr/>
        </p:nvSpPr>
        <p:spPr>
          <a:xfrm>
            <a:off x="4500562" y="1357298"/>
            <a:ext cx="285752" cy="4214842"/>
          </a:xfrm>
          <a:prstGeom prst="leftBrace">
            <a:avLst>
              <a:gd name="adj1" fmla="val 69285"/>
              <a:gd name="adj2" fmla="val 4715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435608" y="-16"/>
            <a:ext cx="7498080" cy="1143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○ 농업</a:t>
            </a:r>
            <a:r>
              <a:rPr lang="en-US" altLang="ko-KR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·</a:t>
            </a:r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농촌의 현황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1214414" y="1142984"/>
            <a:ext cx="7498080" cy="5214974"/>
          </a:xfrm>
        </p:spPr>
        <p:txBody>
          <a:bodyPr>
            <a:normAutofit fontScale="92500" lnSpcReduction="10000"/>
          </a:bodyPr>
          <a:lstStyle/>
          <a:p>
            <a:pPr marL="596646" indent="-514350">
              <a:buAutoNum type="arabicPeriod"/>
            </a:pP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농업협상과 시장개방화</a:t>
            </a: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AutoNum type="arabicPeriod"/>
            </a:pP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1960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년대 초  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식량 절대 부족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1970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년대 말  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쌀 자급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1980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년대      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생산기반 정비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-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경지정리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수리시설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						   (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배수로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                     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영농기술 혁신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1980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년대 후반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UR</a:t>
            </a: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1995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          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WTO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출범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2001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          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DDA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협상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도하 개발 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아젠다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 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2007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년           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FTA</a:t>
            </a:r>
          </a:p>
          <a:p>
            <a:pPr marL="596646" indent="-514350">
              <a:buNone/>
            </a:pP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2.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농업과학 기술의 변화</a:t>
            </a:r>
            <a:endParaRPr lang="ko-KR" altLang="en-US" sz="2800" b="1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145886" y="357174"/>
            <a:ext cx="7498080" cy="1143000"/>
          </a:xfrm>
        </p:spPr>
        <p:txBody>
          <a:bodyPr>
            <a:normAutofit/>
          </a:bodyPr>
          <a:lstStyle/>
          <a:p>
            <a:r>
              <a:rPr lang="en-US" altLang="ko-KR" sz="28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2. </a:t>
            </a: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 과학기술의 변화</a:t>
            </a:r>
            <a:endParaRPr lang="ko-KR" altLang="en-US" sz="28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1431638" y="1571612"/>
            <a:ext cx="7498080" cy="5214974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1960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년대 이전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有畜농업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1970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년대       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녹색혁명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1980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년대       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백색혁명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–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종자개발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비닐하우스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1990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년대       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생명공학 기술의 실용화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2000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년대       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첨단과학 기술의 산업화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정보기술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생명공학기술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             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환경기술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marL="596646" indent="-514350"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21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세기          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초정밀농업</a:t>
            </a:r>
            <a:endParaRPr lang="ko-KR" altLang="en-US" sz="24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071538" y="-16"/>
            <a:ext cx="7498080" cy="928686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◎ 농업</a:t>
            </a:r>
            <a:r>
              <a:rPr lang="en-US" altLang="ko-KR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 ·</a:t>
            </a:r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농촌의 미래상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4" name="내용 개체 틀 5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857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200" b="1" dirty="0" smtClean="0">
                <a:latin typeface="바탕" pitchFamily="18" charset="-127"/>
                <a:ea typeface="바탕" pitchFamily="18" charset="-127"/>
              </a:rPr>
              <a:t>경쟁력 있는 생명산업으로의 농업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안전한 고품질농산물 생산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친환경농업체제 전환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시설농업 및 축산부문의 자동화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컴퓨터 활용 효율적 농업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200" b="1" dirty="0" smtClean="0">
                <a:latin typeface="바탕" pitchFamily="18" charset="-127"/>
                <a:ea typeface="바탕" pitchFamily="18" charset="-127"/>
              </a:rPr>
              <a:t>전문농업경영인으로의 농업인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전문적 기술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·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경영능력 보유 농업인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고소득시대 소비자요구 충족 농산물생산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여성농업인 역할 강화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청장년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·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고학년 농업인 핵심역할 담당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쾌적한 정주공간으로의 농촌</a:t>
            </a: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쾌적하고 안락한 주거 공간 제공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생활편의 인프라 구축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녹색관광 및 여가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·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휴식 공간 제공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전원문화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녹색체험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은퇴마을 제공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5" name="왼쪽 중괄호 14"/>
          <p:cNvSpPr/>
          <p:nvPr/>
        </p:nvSpPr>
        <p:spPr>
          <a:xfrm>
            <a:off x="4429124" y="1142984"/>
            <a:ext cx="142876" cy="1357322"/>
          </a:xfrm>
          <a:prstGeom prst="leftBrace">
            <a:avLst>
              <a:gd name="adj1" fmla="val 8333"/>
              <a:gd name="adj2" fmla="val 82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왼쪽 중괄호 15"/>
          <p:cNvSpPr/>
          <p:nvPr/>
        </p:nvSpPr>
        <p:spPr>
          <a:xfrm>
            <a:off x="4071934" y="3071810"/>
            <a:ext cx="214314" cy="1500198"/>
          </a:xfrm>
          <a:prstGeom prst="leftBrace">
            <a:avLst>
              <a:gd name="adj1" fmla="val 8333"/>
              <a:gd name="adj2" fmla="val 99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왼쪽 중괄호 16"/>
          <p:cNvSpPr/>
          <p:nvPr/>
        </p:nvSpPr>
        <p:spPr>
          <a:xfrm>
            <a:off x="4143372" y="5072074"/>
            <a:ext cx="214314" cy="1428760"/>
          </a:xfrm>
          <a:prstGeom prst="leftBrace">
            <a:avLst>
              <a:gd name="adj1" fmla="val 8333"/>
              <a:gd name="adj2" fmla="val 58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1472" y="333375"/>
            <a:ext cx="9144000" cy="6092825"/>
          </a:xfrm>
          <a:prstGeom prst="rect">
            <a:avLst/>
          </a:prstGeom>
        </p:spPr>
        <p:txBody>
          <a:bodyPr/>
          <a:lstStyle/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유전공학이 인류에 미치는 영향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굴림" pitchFamily="50" charset="-127"/>
              <a:ea typeface="굴림" pitchFamily="50" charset="-127"/>
            </a:endParaRP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진화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: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초기생명체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(30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억년 전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의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DNA→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돌연변이 → 고등동물 → 인류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돌연변이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: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자연적 → 수백만 분의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1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인위적 → 발생공학 → 진화속도 ↑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Mendel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의 유전법칙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(100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년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) →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유전공학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(10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년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): 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유전자 지도의 완성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, DNA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의 인공합성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형질전환동물의 생산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생명공학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: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식량자원의 생산성 ↑→ 식량문제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인류의 불임치료 →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출생율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↑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난치병 치료 → 평균수명↑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노령화 사회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New species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작출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→ 인류보다 능력이 우수한 종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                            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최종소비자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: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인류 →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NS)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인류의 멸망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: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공룡의 멸망원인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X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 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핵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자원고갈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식량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석유 등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),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전쟁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, 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    New species</a:t>
            </a:r>
          </a:p>
          <a:p>
            <a:pPr marL="812800" marR="0" lvl="0" indent="-81280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                   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4000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세계 주요국가의 곡물 자급률</a:t>
            </a:r>
            <a:r>
              <a:rPr lang="en-US" altLang="ko-KR" sz="4000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(%)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500174"/>
            <a:ext cx="8305800" cy="4800600"/>
          </a:xfrm>
        </p:spPr>
        <p:txBody>
          <a:bodyPr>
            <a:normAutofit fontScale="92500" lnSpcReduction="10000"/>
          </a:bodyPr>
          <a:lstStyle/>
          <a:p>
            <a:pPr algn="di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b="1" dirty="0" smtClean="0"/>
              <a:t>         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1970 1975 1980 1985 1990 1995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ko-KR" sz="3000" b="1" dirty="0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미  국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111   174   157    173   142   129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캐나다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132   171   181    202   223   172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프랑스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141   152   178    204   210   </a:t>
            </a:r>
            <a:r>
              <a:rPr lang="en-US" altLang="ko-KR" sz="3000" b="1" dirty="0" smtClean="0">
                <a:solidFill>
                  <a:srgbClr val="FF0000"/>
                </a:solidFill>
                <a:latin typeface="굴림체" pitchFamily="49" charset="-127"/>
                <a:ea typeface="굴림체" pitchFamily="49" charset="-127"/>
              </a:rPr>
              <a:t>181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영  국 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59    64    96    114   116   114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독  일 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72    80    91     95   114   113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태국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(</a:t>
            </a: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쌀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) -     -     -     146   138   218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중  국 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-     98    92     94   100    </a:t>
            </a:r>
            <a:r>
              <a:rPr lang="en-US" altLang="ko-KR" sz="3000" b="1" dirty="0" smtClean="0">
                <a:solidFill>
                  <a:srgbClr val="FF0000"/>
                </a:solidFill>
                <a:latin typeface="굴림체" pitchFamily="49" charset="-127"/>
                <a:ea typeface="굴림체" pitchFamily="49" charset="-127"/>
              </a:rPr>
              <a:t>94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일  본 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46    40    33     31    30    30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3000" b="1" dirty="0" smtClean="0">
                <a:latin typeface="굴림체" pitchFamily="49" charset="-127"/>
                <a:ea typeface="굴림체" pitchFamily="49" charset="-127"/>
              </a:rPr>
              <a:t>한  국   </a:t>
            </a:r>
            <a:r>
              <a:rPr lang="en-US" altLang="ko-KR" sz="3000" b="1" dirty="0" smtClean="0">
                <a:latin typeface="굴림체" pitchFamily="49" charset="-127"/>
                <a:ea typeface="굴림체" pitchFamily="49" charset="-127"/>
              </a:rPr>
              <a:t>81    76    54     48    40    28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304800" y="1447800"/>
            <a:ext cx="853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304800" y="1981200"/>
            <a:ext cx="853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제목 4"/>
          <p:cNvSpPr>
            <a:spLocks noGrp="1"/>
          </p:cNvSpPr>
          <p:nvPr>
            <p:ph type="title"/>
          </p:nvPr>
        </p:nvSpPr>
        <p:spPr bwMode="auto">
          <a:xfrm>
            <a:off x="1435100" y="142875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 sz="40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5. </a:t>
            </a:r>
            <a:r>
              <a:rPr lang="ko-KR" altLang="en-US" sz="40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논리와 논술</a:t>
            </a:r>
            <a:endParaRPr lang="ko-KR" altLang="en-US" sz="4000" dirty="0" smtClean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071563" y="1447800"/>
            <a:ext cx="7862887" cy="5053013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○ 논술이란</a:t>
            </a: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?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자기의 주장이나 생각을 논리정연하고 일관성 있게 서술하여 </a:t>
            </a: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상대방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읽는 사람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을 설득하거나 동의를 구하는 논리적 글쓰기이다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.</a:t>
            </a:r>
          </a:p>
          <a:p>
            <a:pPr>
              <a:buFont typeface="Wingdings 2" pitchFamily="18" charset="2"/>
              <a:buNone/>
              <a:defRPr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논리적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전제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근거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 →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결론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주장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논술에 필요한 것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풍부한 배경 지식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독서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체계적인 사고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토론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글쓰기의 기본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문법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맞춤법 등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문제의식과 논리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합리적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보편적 사고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논술교육의 목적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문제를 깊이 있게 이해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     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정답이 없다 → 문제의 이해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  <a:endParaRPr lang="en-US" altLang="ko-KR" sz="2000" dirty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885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885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내용 개체 틀 5"/>
          <p:cNvSpPr>
            <a:spLocks noGrp="1"/>
          </p:cNvSpPr>
          <p:nvPr>
            <p:ph idx="1"/>
          </p:nvPr>
        </p:nvSpPr>
        <p:spPr>
          <a:xfrm>
            <a:off x="1143000" y="285750"/>
            <a:ext cx="7786688" cy="61436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altLang="ko-KR" sz="2400" b="1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800" b="1" smtClean="0">
                <a:latin typeface="바탕" pitchFamily="18" charset="-127"/>
                <a:ea typeface="바탕" pitchFamily="18" charset="-127"/>
              </a:rPr>
              <a:t> </a:t>
            </a:r>
            <a:endParaRPr lang="en-US" altLang="ko-KR" sz="2800" b="1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800" b="1" smtClean="0">
                <a:latin typeface="바탕" pitchFamily="18" charset="-127"/>
                <a:ea typeface="바탕" pitchFamily="18" charset="-127"/>
              </a:rPr>
              <a:t>○ 논술을 위한 사고방식</a:t>
            </a:r>
            <a:endParaRPr lang="ko-KR" altLang="en-US" sz="240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endParaRPr lang="en-US" altLang="ko-KR" sz="200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000" b="1" smtClean="0">
                <a:latin typeface="바탕" pitchFamily="18" charset="-127"/>
                <a:ea typeface="바탕" pitchFamily="18" charset="-127"/>
              </a:rPr>
              <a:t>논술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결론이 없다</a:t>
            </a:r>
          </a:p>
          <a:p>
            <a:pPr>
              <a:buFont typeface="Wingdings 2" pitchFamily="18" charset="2"/>
              <a:buNone/>
            </a:pP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	      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문제의 성격 파악 </a:t>
            </a: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문제의식 → 현실에 깊은 관심이 필요</a:t>
            </a: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.)</a:t>
            </a:r>
          </a:p>
          <a:p>
            <a:pPr>
              <a:buFont typeface="Wingdings 2" pitchFamily="18" charset="2"/>
              <a:buNone/>
            </a:pP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	      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논리적 사고가 필요 → 해결책의 객관성 확보</a:t>
            </a:r>
          </a:p>
          <a:p>
            <a:pPr>
              <a:buFont typeface="Wingdings 2" pitchFamily="18" charset="2"/>
              <a:buNone/>
            </a:pPr>
            <a:endParaRPr lang="en-US" altLang="ko-KR" sz="200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000" b="1" smtClean="0">
                <a:latin typeface="바탕" pitchFamily="18" charset="-127"/>
                <a:ea typeface="바탕" pitchFamily="18" charset="-127"/>
              </a:rPr>
              <a:t>기술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논의 하거나 보고하는 명제의 집합</a:t>
            </a:r>
          </a:p>
          <a:p>
            <a:pPr>
              <a:buFont typeface="Wingdings 2" pitchFamily="18" charset="2"/>
              <a:buNone/>
            </a:pPr>
            <a:endParaRPr lang="en-US" altLang="ko-KR" sz="200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000" b="1" smtClean="0">
                <a:latin typeface="바탕" pitchFamily="18" charset="-127"/>
                <a:ea typeface="바탕" pitchFamily="18" charset="-127"/>
              </a:rPr>
              <a:t>셜명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이유를 제시하는 명제들의 집합</a:t>
            </a:r>
          </a:p>
          <a:p>
            <a:pPr>
              <a:buFont typeface="Wingdings 2" pitchFamily="18" charset="2"/>
              <a:buNone/>
            </a:pPr>
            <a:endParaRPr lang="en-US" altLang="ko-KR" sz="200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000" b="1" smtClean="0">
                <a:latin typeface="바탕" pitchFamily="18" charset="-127"/>
                <a:ea typeface="바탕" pitchFamily="18" charset="-127"/>
              </a:rPr>
              <a:t>논증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smtClean="0">
                <a:latin typeface="바탕" pitchFamily="18" charset="-127"/>
                <a:ea typeface="바탕" pitchFamily="18" charset="-127"/>
              </a:rPr>
              <a:t>전제와 결론 → 근거를 제시하는 명제들의 집합 → 정당화</a:t>
            </a:r>
          </a:p>
        </p:txBody>
      </p:sp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제목 4"/>
          <p:cNvSpPr>
            <a:spLocks noGrp="1"/>
          </p:cNvSpPr>
          <p:nvPr>
            <p:ph type="title"/>
          </p:nvPr>
        </p:nvSpPr>
        <p:spPr bwMode="auto">
          <a:xfrm>
            <a:off x="1435100" y="142875"/>
            <a:ext cx="7499350" cy="135731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○ 논증의 오류</a:t>
            </a:r>
            <a:r>
              <a:rPr lang="en-US" altLang="ko-KR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/>
            </a:r>
            <a:br>
              <a:rPr lang="en-US" altLang="ko-KR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</a:br>
            <a:r>
              <a:rPr lang="ko-KR" altLang="en-US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 논증 </a:t>
            </a:r>
            <a:r>
              <a:rPr lang="en-US" altLang="ko-KR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주장이 참</a:t>
            </a:r>
            <a:r>
              <a:rPr lang="en-US" altLang="ko-KR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진실</a:t>
            </a:r>
            <a:r>
              <a:rPr lang="en-US" altLang="ko-KR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)</a:t>
            </a:r>
            <a:r>
              <a:rPr lang="ko-KR" altLang="en-US" sz="2200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이라는 것을 증명</a:t>
            </a:r>
            <a:endParaRPr lang="ko-KR" altLang="en-US" b="1" dirty="0" smtClean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half" idx="1"/>
          </p:nvPr>
        </p:nvSpPr>
        <p:spPr>
          <a:xfrm>
            <a:off x="1214438" y="1455738"/>
            <a:ext cx="3878262" cy="4902200"/>
          </a:xfrm>
        </p:spPr>
        <p:txBody>
          <a:bodyPr>
            <a:normAutofit fontScale="92500" lnSpcReduction="10000"/>
          </a:bodyPr>
          <a:lstStyle/>
          <a:p>
            <a:pPr marL="539496" indent="-457200"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무리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선</a:t>
            </a:r>
          </a:p>
          <a:p>
            <a:pPr marL="539496" indent="-457200"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2)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힘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위협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공포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) :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3)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인신공격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나이도 어린 것이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4)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잘못된 권위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5)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피장파장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도둑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6)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원천봉쇄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7)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완결문제 요구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8)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우연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의사의 거짓말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9)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성급한 일반화</a:t>
            </a:r>
          </a:p>
          <a:p>
            <a:pPr>
              <a:lnSpc>
                <a:spcPct val="14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10)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의도 확대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sz="half" idx="2"/>
          </p:nvPr>
        </p:nvSpPr>
        <p:spPr>
          <a:xfrm>
            <a:off x="5214938" y="1527175"/>
            <a:ext cx="3719512" cy="4902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11)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거짓원인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소비문화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12)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허수아비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13)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흑백사고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14) 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애매어</a:t>
            </a:r>
            <a:endParaRPr lang="ko-KR" altLang="en-US" sz="2200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15)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강도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16)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잘못된 비유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17)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결합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18)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분해</a:t>
            </a:r>
          </a:p>
          <a:p>
            <a:pPr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19)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복합질문</a:t>
            </a:r>
            <a:endParaRPr lang="ko-KR" altLang="en-US" dirty="0"/>
          </a:p>
        </p:txBody>
      </p:sp>
      <p:sp>
        <p:nvSpPr>
          <p:cNvPr id="8090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090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제목 4"/>
          <p:cNvSpPr>
            <a:spLocks noGrp="1"/>
          </p:cNvSpPr>
          <p:nvPr>
            <p:ph type="title"/>
          </p:nvPr>
        </p:nvSpPr>
        <p:spPr bwMode="auto">
          <a:xfrm>
            <a:off x="1435100" y="142875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○ 일반화와 개별화</a:t>
            </a:r>
            <a:endParaRPr lang="ko-KR" altLang="en-US" b="1" dirty="0" smtClean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half" idx="1"/>
          </p:nvPr>
        </p:nvSpPr>
        <p:spPr>
          <a:xfrm>
            <a:off x="1214438" y="1455738"/>
            <a:ext cx="7572375" cy="4902200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일반화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하위개념 → 상위개념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국화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장미 → 꽃 → 식물</a:t>
            </a:r>
          </a:p>
          <a:p>
            <a:pPr>
              <a:buFont typeface="Wingdings 2" pitchFamily="18" charset="2"/>
              <a:buNone/>
              <a:defRPr/>
            </a:pP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개별화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상위개념 → 하위개념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특수화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귀납논증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예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)	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양적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  	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질적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  	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대표성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		  	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반증사례 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정확한 설명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장황한 글 </a:t>
            </a:r>
            <a:endParaRPr lang="ko-KR" altLang="en-US" sz="2400" dirty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" name="왼쪽 중괄호 8"/>
          <p:cNvSpPr/>
          <p:nvPr/>
        </p:nvSpPr>
        <p:spPr>
          <a:xfrm>
            <a:off x="3571875" y="4000500"/>
            <a:ext cx="357188" cy="1428750"/>
          </a:xfrm>
          <a:prstGeom prst="leftBrace">
            <a:avLst>
              <a:gd name="adj1" fmla="val 8333"/>
              <a:gd name="adj2" fmla="val 10381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내용 개체 틀 5"/>
          <p:cNvSpPr>
            <a:spLocks noGrp="1"/>
          </p:cNvSpPr>
          <p:nvPr>
            <p:ph sz="half" idx="1"/>
          </p:nvPr>
        </p:nvSpPr>
        <p:spPr>
          <a:xfrm>
            <a:off x="1143000" y="142875"/>
            <a:ext cx="7643813" cy="62150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ko-KR" altLang="en-US" sz="3600" b="1" dirty="0" smtClean="0">
                <a:latin typeface="바탕" pitchFamily="18" charset="-127"/>
                <a:ea typeface="바탕" pitchFamily="18" charset="-127"/>
              </a:rPr>
              <a:t>○ 해결책 찾기 </a:t>
            </a:r>
            <a:r>
              <a:rPr lang="en-US" altLang="ko-KR" sz="3600" b="1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3600" b="1" dirty="0" smtClean="0">
                <a:latin typeface="바탕" pitchFamily="18" charset="-127"/>
                <a:ea typeface="바탕" pitchFamily="18" charset="-127"/>
              </a:rPr>
              <a:t>제시</a:t>
            </a:r>
            <a:r>
              <a:rPr lang="en-US" altLang="ko-KR" sz="3600" b="1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36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개별적 사건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사태 → 보편적인 원리를 설명</a:t>
            </a: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원인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이유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진상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 →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해결책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처방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 </a:t>
            </a: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원인분석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논리적 추론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필요조건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충분조건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필요충분조건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Font typeface="Wingdings 2" pitchFamily="18" charset="2"/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진원인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/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운 원인</a:t>
            </a:r>
          </a:p>
          <a:p>
            <a:pPr>
              <a:buFont typeface="Wingdings 2" pitchFamily="18" charset="2"/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직접적 원인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/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간접적 원인</a:t>
            </a:r>
          </a:p>
          <a:p>
            <a:pPr>
              <a:buFont typeface="Wingdings 2" pitchFamily="18" charset="2"/>
              <a:buNone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해결책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원인제거 </a:t>
            </a:r>
          </a:p>
          <a:p>
            <a:pPr>
              <a:buFont typeface="Wingdings 2" pitchFamily="18" charset="2"/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사실바탕</a:t>
            </a: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      체계적</a:t>
            </a: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      독창적</a:t>
            </a:r>
          </a:p>
          <a:p>
            <a:pPr>
              <a:buFont typeface="Wingdings 2" pitchFamily="18" charset="2"/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      실현 가능성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부작용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단절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반론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</p:txBody>
      </p:sp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sz="half" idx="1"/>
          </p:nvPr>
        </p:nvSpPr>
        <p:spPr>
          <a:xfrm>
            <a:off x="1071563" y="142875"/>
            <a:ext cx="7715250" cy="6572250"/>
          </a:xfrm>
        </p:spPr>
        <p:txBody>
          <a:bodyPr>
            <a:normAutofit fontScale="70000" lnSpcReduction="2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ko-KR" altLang="en-US" sz="4600" b="1" dirty="0" smtClean="0">
                <a:latin typeface="바탕" pitchFamily="18" charset="-127"/>
                <a:ea typeface="바탕" pitchFamily="18" charset="-127"/>
              </a:rPr>
              <a:t>○ 반론하기</a:t>
            </a:r>
            <a:endParaRPr lang="ko-KR" altLang="en-US" sz="46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1)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논증의 부당성을 드러내는 방법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2)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근거들 중 적어도 하나가 틀렸음을 보여주는 방법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endParaRPr lang="en-US" altLang="ko-KR" sz="4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ko-KR" altLang="en-US" sz="4600" b="1" dirty="0" smtClean="0">
                <a:latin typeface="바탕" pitchFamily="18" charset="-127"/>
                <a:ea typeface="바탕" pitchFamily="18" charset="-127"/>
              </a:rPr>
              <a:t>○ 논술의 과정</a:t>
            </a:r>
            <a:endParaRPr lang="ko-KR" altLang="en-US" sz="46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endParaRPr lang="en-US" altLang="ko-KR" sz="36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1)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논제를 정확하게 파악하라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2)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주장을 분명하게 제시하고 창의적인 정리로 </a:t>
            </a:r>
            <a:endParaRPr lang="en-US" altLang="ko-KR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      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보편 타당한 주장을 펼쳐라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3)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적절한 논리를 제시하라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4)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논리의 일관성을 유지하라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5) 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표현을 정확하게 하라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3400" dirty="0" smtClean="0">
              <a:latin typeface="바탕" pitchFamily="18" charset="-127"/>
              <a:ea typeface="바탕" pitchFamily="18" charset="-127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		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		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서론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		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본론</a:t>
            </a:r>
          </a:p>
          <a:p>
            <a:pPr>
              <a:buFont typeface="Wingdings 2" pitchFamily="18" charset="2"/>
              <a:buNone/>
              <a:defRPr/>
            </a:pP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     </a:t>
            </a:r>
            <a:r>
              <a:rPr lang="en-US" altLang="ko-KR" sz="3400" dirty="0" smtClean="0">
                <a:latin typeface="바탕" pitchFamily="18" charset="-127"/>
                <a:ea typeface="바탕" pitchFamily="18" charset="-127"/>
              </a:rPr>
              <a:t>		</a:t>
            </a:r>
            <a:r>
              <a:rPr lang="ko-KR" altLang="en-US" sz="3400" dirty="0" smtClean="0">
                <a:latin typeface="바탕" pitchFamily="18" charset="-127"/>
                <a:ea typeface="바탕" pitchFamily="18" charset="-127"/>
              </a:rPr>
              <a:t>결과</a:t>
            </a:r>
            <a:endParaRPr lang="ko-KR" altLang="en-US" sz="34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608" y="142852"/>
            <a:ext cx="7498080" cy="1143000"/>
          </a:xfrm>
        </p:spPr>
        <p:txBody>
          <a:bodyPr>
            <a:normAutofit/>
          </a:bodyPr>
          <a:lstStyle/>
          <a:p>
            <a:r>
              <a:rPr lang="ko-KR" altLang="en-US" sz="4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농업논술 및 논리 과제</a:t>
            </a:r>
            <a:endParaRPr lang="ko-KR" altLang="en-US" sz="4400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42910" y="1524000"/>
            <a:ext cx="7929618" cy="48339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논과 밭의 산성화와 그 대책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2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김치와 건강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3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쌀의 등급제 시안을 작성하라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4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우리나라 동업의 비전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5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식물성장에서 투명비닐과 흑색비닐의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차이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6.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유전자변형 농산물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7. Green tourism(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녹색관광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8.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강수량과 농업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9.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시설원예채소의 지역성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10.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소고기가 왜 </a:t>
            </a:r>
            <a:r>
              <a:rPr lang="ko-KR" altLang="en-US" sz="2400" smtClean="0">
                <a:latin typeface="바탕" pitchFamily="18" charset="-127"/>
                <a:ea typeface="바탕" pitchFamily="18" charset="-127"/>
              </a:rPr>
              <a:t>돼지고기 보다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비싼가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?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endParaRPr lang="ko-KR" altLang="en-US" sz="20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3"/>
          <p:cNvSpPr>
            <a:spLocks noGrp="1"/>
          </p:cNvSpPr>
          <p:nvPr>
            <p:ph idx="1"/>
          </p:nvPr>
        </p:nvSpPr>
        <p:spPr>
          <a:xfrm>
            <a:off x="1000100" y="857232"/>
            <a:ext cx="7933588" cy="5391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11.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농업의 기계화 전망과 과제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12. 1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차 산업인 농업을 왜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1.5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차 산업이라 하는가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?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13.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농가 부채의 현황과 문제점 및 그 대책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14. </a:t>
            </a:r>
            <a:r>
              <a:rPr lang="en-US" altLang="ko-KR" sz="2400" dirty="0" err="1" smtClean="0">
                <a:latin typeface="바탕" pitchFamily="18" charset="-127"/>
                <a:ea typeface="바탕" pitchFamily="18" charset="-127"/>
              </a:rPr>
              <a:t>Bioenergy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와 농업 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15.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산불발생 추세와 예방책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16.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김치의 수출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17.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농지 전용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18. </a:t>
            </a:r>
            <a:r>
              <a:rPr lang="ko-KR" altLang="en-US" sz="2400" dirty="0" err="1" smtClean="0">
                <a:latin typeface="바탕" pitchFamily="18" charset="-127"/>
                <a:ea typeface="바탕" pitchFamily="18" charset="-127"/>
              </a:rPr>
              <a:t>농외소득을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 포함한 농가소득 증대방안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19.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막걸리 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20.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농촌진흥청 폐지를 반대하는 이유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21.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농가지원 시책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22.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식품 소비구조의 변화</a:t>
            </a:r>
          </a:p>
          <a:p>
            <a:pPr>
              <a:buNone/>
            </a:pPr>
            <a:endParaRPr lang="ko-KR" altLang="en-US" sz="20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2) </a:t>
            </a:r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농업의 정의</a:t>
            </a:r>
            <a:endParaRPr lang="ko-KR" altLang="en-US" sz="32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928662" y="1500174"/>
            <a:ext cx="4143404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1600" b="1" dirty="0" err="1" smtClean="0">
                <a:latin typeface="바탕" pitchFamily="18" charset="-127"/>
                <a:ea typeface="바탕" pitchFamily="18" charset="-127"/>
              </a:rPr>
              <a:t>Baily</a:t>
            </a:r>
            <a:endParaRPr lang="ko-KR" altLang="en-US" sz="1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농업은 토지에서 생산을 올리는 생업이다 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토지의 직접생산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식물과 그 생산물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토지의 간접생산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동물과 그 생산물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b="1" dirty="0" err="1" smtClean="0">
                <a:latin typeface="바탕" pitchFamily="18" charset="-127"/>
                <a:ea typeface="바탕" pitchFamily="18" charset="-127"/>
              </a:rPr>
              <a:t>Sagner</a:t>
            </a:r>
            <a:endParaRPr lang="ko-KR" altLang="en-US" sz="1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농업은 가장 이익이 많은 방법으로 토지로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부터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인류에게 필요한 것을 될수록 많이 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생산하는 기술이다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.</a:t>
            </a:r>
          </a:p>
          <a:p>
            <a:pPr>
              <a:buNone/>
            </a:pP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b="1" dirty="0" err="1" smtClean="0">
                <a:latin typeface="바탕" pitchFamily="18" charset="-127"/>
                <a:ea typeface="바탕" pitchFamily="18" charset="-127"/>
              </a:rPr>
              <a:t>Settegast</a:t>
            </a:r>
            <a:endParaRPr lang="ko-KR" altLang="en-US" sz="1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농업은 재물의 생산을 위해 자연의 힘과 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물질에 작용하여 이를 이용하고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그 생산에 사용한 노력과 자본의 축적을 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이룰 수 있도록 노력하는 생업이다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00660" y="1500174"/>
            <a:ext cx="4071934" cy="490158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b="1" dirty="0" err="1" smtClean="0">
                <a:latin typeface="바탕" pitchFamily="18" charset="-127"/>
                <a:ea typeface="바탕" pitchFamily="18" charset="-127"/>
              </a:rPr>
              <a:t>Thaer</a:t>
            </a:r>
            <a:endParaRPr lang="ko-KR" altLang="en-US" sz="1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농업은 식물성 및 동물성 물질을 생산하며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때로는 그 생산물을 다시 가공하여 이익을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얻거나 하는 것을 목적으로 하는 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일종의 생업이다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b="1" dirty="0" err="1" smtClean="0">
                <a:latin typeface="바탕" pitchFamily="18" charset="-127"/>
                <a:ea typeface="바탕" pitchFamily="18" charset="-127"/>
              </a:rPr>
              <a:t>Goltz</a:t>
            </a:r>
            <a:endParaRPr lang="en-US" altLang="ko-KR" sz="1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농업은 토지에 포함되거나 토지 위에서 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작용하는 자연력을 이용하여 경제적 상품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특히 식량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·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가공품 그리고 각종 공업원료를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생산하는 생업이다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3) </a:t>
            </a:r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농업의 특성</a:t>
            </a:r>
            <a:endParaRPr lang="ko-KR" altLang="en-US" sz="32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142976" y="1643050"/>
            <a:ext cx="7498080" cy="48006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n-US" altLang="ko-KR" sz="20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marL="514350" indent="-514350"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(1)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일반적 특성</a:t>
            </a: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 marL="514350" indent="-514350"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대상이 유기생명체인 생물이다</a:t>
            </a:r>
            <a:r>
              <a:rPr lang="en-US" altLang="ko-KR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</a:t>
            </a:r>
          </a:p>
          <a:p>
            <a:pPr marL="514350" indent="-514350">
              <a:buNone/>
            </a:pPr>
            <a:r>
              <a:rPr lang="en-US" altLang="ko-KR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토지생산력에 절대적인 지배를 받는다</a:t>
            </a:r>
            <a:endParaRPr lang="en-US" altLang="ko-KR" sz="16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marL="514350" indent="-514350">
              <a:buNone/>
            </a:pPr>
            <a:r>
              <a:rPr lang="en-US" altLang="ko-KR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농업의 경제성은 공업보다 일반적으로 낮다</a:t>
            </a:r>
            <a:r>
              <a:rPr lang="en-US" altLang="ko-KR" sz="1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</a:t>
            </a:r>
          </a:p>
          <a:p>
            <a:pPr marL="514350" indent="-514350">
              <a:buNone/>
            </a:pPr>
            <a:endParaRPr lang="en-US" altLang="ko-KR" sz="20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marL="514350" indent="-514350">
              <a:buNone/>
            </a:pPr>
            <a:r>
              <a:rPr lang="en-US" altLang="ko-KR" sz="24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(2) </a:t>
            </a:r>
            <a:r>
              <a:rPr lang="ko-KR" altLang="en-US" sz="24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농업노동의 특성</a:t>
            </a:r>
            <a:endParaRPr lang="en-US" altLang="ko-KR" sz="24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marL="514350" indent="-514350">
              <a:buNone/>
            </a:pPr>
            <a:endParaRPr lang="en-US" altLang="ko-KR" sz="24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 marL="514350" indent="-514350">
              <a:buNone/>
            </a:pPr>
            <a:r>
              <a:rPr lang="en-US" altLang="ko-KR" sz="24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(3) </a:t>
            </a:r>
            <a:r>
              <a:rPr lang="ko-KR" altLang="en-US" sz="24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공업과 토지</a:t>
            </a:r>
            <a:endParaRPr lang="en-US" altLang="ko-KR" sz="24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(2) </a:t>
            </a:r>
            <a:r>
              <a:rPr lang="ko-KR" altLang="en-US" sz="2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농업노동의 특성</a:t>
            </a:r>
            <a:endParaRPr lang="ko-KR" altLang="en-US" sz="24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142976" y="1643050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18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○ 일반적 특성</a:t>
            </a:r>
            <a:endParaRPr lang="en-US" altLang="ko-KR" sz="18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8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농업노동의 집약도가 낮다</a:t>
            </a:r>
            <a:endParaRPr lang="en-US" altLang="ko-KR" sz="18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농업노동의 계절성과 </a:t>
            </a:r>
            <a:r>
              <a:rPr lang="ko-KR" altLang="en-US" sz="1800" dirty="0" err="1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비능률성</a:t>
            </a:r>
            <a:endParaRPr lang="en-US" altLang="ko-KR" sz="18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농업 기계화의 곤란성</a:t>
            </a:r>
            <a:endParaRPr lang="en-US" altLang="ko-KR" sz="18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유휴농업노동의 저임금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농한기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가족경영</a:t>
            </a:r>
            <a:endParaRPr lang="en-US" altLang="ko-KR" sz="18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8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○ 농업 노동의 기술적 특성</a:t>
            </a:r>
            <a:endParaRPr lang="en-US" altLang="ko-KR" sz="18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800" b="1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기능적 특성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이질적 기술의 다양한 연속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물질 기술적 특성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노동능률의 이용효율이 낮다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조직 기술적 특성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노동능률의 협동조직적 기술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분업 조직적 기술</a:t>
            </a:r>
            <a:r>
              <a:rPr lang="en-US" altLang="ko-KR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.</a:t>
            </a:r>
            <a:r>
              <a:rPr lang="ko-KR" altLang="en-US" sz="18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ko-KR" altLang="en-US" sz="1800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498080" cy="1143000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(3) </a:t>
            </a:r>
            <a:r>
              <a:rPr lang="ko-KR" altLang="en-US" sz="2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농업과 토지</a:t>
            </a:r>
            <a:endParaRPr lang="ko-KR" altLang="en-US" sz="24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1500174"/>
            <a:ext cx="7498080" cy="4800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ko-KR" altLang="en-US" sz="2600" b="1" dirty="0" smtClean="0">
                <a:latin typeface="바탕" pitchFamily="18" charset="-127"/>
                <a:ea typeface="바탕" pitchFamily="18" charset="-127"/>
              </a:rPr>
              <a:t>○ 토지의 일반적인 특성</a:t>
            </a:r>
            <a:endParaRPr lang="en-US" altLang="ko-KR" sz="2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en-US" altLang="ko-KR" sz="3600" dirty="0" smtClean="0"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토지의 생산성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수확체감의 법칙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     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토지의 면적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     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토지공간의 이질성</a:t>
            </a: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환경</a:t>
            </a: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)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지역</a:t>
            </a: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장소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○ 토지와 농업상의 문제</a:t>
            </a: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지대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    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중간경비의 증대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    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노동과 기계의 이동성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300" dirty="0" smtClean="0">
                <a:latin typeface="바탕" pitchFamily="18" charset="-127"/>
                <a:ea typeface="바탕" pitchFamily="18" charset="-127"/>
              </a:rPr>
              <a:t>      </a:t>
            </a:r>
            <a:r>
              <a:rPr lang="ko-KR" altLang="en-US" sz="2300" dirty="0" smtClean="0">
                <a:latin typeface="바탕" pitchFamily="18" charset="-127"/>
                <a:ea typeface="바탕" pitchFamily="18" charset="-127"/>
              </a:rPr>
              <a:t>농민주거의 </a:t>
            </a:r>
            <a:r>
              <a:rPr lang="ko-KR" altLang="en-US" sz="2300" dirty="0" err="1" smtClean="0">
                <a:latin typeface="바탕" pitchFamily="18" charset="-127"/>
                <a:ea typeface="바탕" pitchFamily="18" charset="-127"/>
              </a:rPr>
              <a:t>분산성</a:t>
            </a:r>
            <a:endParaRPr lang="en-US" altLang="ko-KR" sz="23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○ 토지소유와 농업</a:t>
            </a: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1. 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농업과 농학</a:t>
            </a:r>
            <a:endParaRPr lang="ko-KR" altLang="en-US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071538" y="1428736"/>
            <a:ext cx="7498080" cy="4800600"/>
          </a:xfrm>
        </p:spPr>
        <p:txBody>
          <a:bodyPr/>
          <a:lstStyle/>
          <a:p>
            <a:pPr>
              <a:buNone/>
            </a:pPr>
            <a:endParaRPr lang="en-US" altLang="ko-KR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3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1) </a:t>
            </a:r>
            <a:r>
              <a:rPr lang="ko-KR" altLang="en-US" sz="36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농업의 발생과 발달</a:t>
            </a:r>
            <a:endParaRPr lang="en-US" altLang="ko-KR" sz="36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원시시대 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수렵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채집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어로</a:t>
            </a:r>
            <a:endParaRPr lang="en-US" altLang="ko-KR" sz="2400" dirty="0" smtClean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농경시대 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작물재배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가축화 → 정주생활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인구증가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산업화시대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비료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농약</a:t>
            </a:r>
            <a:r>
              <a:rPr lang="en-US" altLang="ko-KR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,</a:t>
            </a:r>
            <a:r>
              <a:rPr lang="ko-KR" altLang="en-US" sz="2400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 기계화 → 단위면적당 생산           량 증가</a:t>
            </a:r>
            <a:endParaRPr lang="ko-KR" altLang="en-US" sz="2400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85852" y="0"/>
            <a:ext cx="7498080" cy="1143000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4) </a:t>
            </a:r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농학의 특성</a:t>
            </a:r>
            <a:endParaRPr lang="ko-KR" altLang="en-US" sz="32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1214422"/>
            <a:ext cx="7498080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1600" b="1" dirty="0" smtClean="0">
                <a:latin typeface="바탕" pitchFamily="18" charset="-127"/>
                <a:ea typeface="바탕" pitchFamily="18" charset="-127"/>
              </a:rPr>
              <a:t>○ 농학이란</a:t>
            </a:r>
            <a:r>
              <a:rPr lang="en-US" altLang="ko-KR" sz="1600" b="1" dirty="0" smtClean="0">
                <a:latin typeface="바탕" pitchFamily="18" charset="-127"/>
                <a:ea typeface="바탕" pitchFamily="18" charset="-127"/>
              </a:rPr>
              <a:t>?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농업에 관한 과학이며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농업의 발달을 궁극적인 목표로 하는 학문이다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  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자연과학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응용과학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이며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인문과학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인과율의 인식과 인간사회적 가치 추구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ko-KR" altLang="en-US" sz="1600" b="1" dirty="0" smtClean="0">
                <a:latin typeface="바탕" pitchFamily="18" charset="-127"/>
                <a:ea typeface="바탕" pitchFamily="18" charset="-127"/>
              </a:rPr>
              <a:t>○ 농학의 분류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b="1" dirty="0" smtClean="0">
                <a:latin typeface="바탕" pitchFamily="18" charset="-127"/>
                <a:ea typeface="바탕" pitchFamily="18" charset="-127"/>
              </a:rPr>
              <a:t>※ </a:t>
            </a:r>
            <a:r>
              <a:rPr lang="ko-KR" altLang="en-US" sz="1600" b="1" dirty="0" smtClean="0">
                <a:latin typeface="바탕" pitchFamily="18" charset="-127"/>
                <a:ea typeface="바탕" pitchFamily="18" charset="-127"/>
              </a:rPr>
              <a:t>농업의 생산 경제학 </a:t>
            </a:r>
            <a:r>
              <a:rPr lang="en-US" altLang="ko-KR" sz="1600" b="1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b="1" dirty="0" smtClean="0">
                <a:latin typeface="바탕" pitchFamily="18" charset="-127"/>
                <a:ea typeface="바탕" pitchFamily="18" charset="-127"/>
              </a:rPr>
              <a:t>운영농학</a:t>
            </a:r>
            <a:r>
              <a:rPr lang="en-US" altLang="ko-KR" sz="1600" b="1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   A.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 생산의 역사적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사회경제적 위치 및 그 발전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농업사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및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비교농업론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농산정책</a:t>
            </a: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  B,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농업생산의 기획 및 설계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토지이용계획학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노동과학 및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노동배치계획학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자본시설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설계학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 C.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농업생산의 경리 및 운영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농업경영학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농업부기 및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평가학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 D.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 생산의 주체 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농업생활과학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 ○ 기계학</a:t>
            </a:r>
            <a:endParaRPr lang="ko-KR" altLang="en-US" sz="14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214290"/>
            <a:ext cx="7498080" cy="64294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000" b="1" dirty="0" smtClean="0">
                <a:latin typeface="바탕" pitchFamily="18" charset="-127"/>
                <a:ea typeface="바탕" pitchFamily="18" charset="-127"/>
              </a:rPr>
              <a:t>※ </a:t>
            </a: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생산농학</a:t>
            </a:r>
          </a:p>
          <a:p>
            <a:pPr>
              <a:buNone/>
            </a:pPr>
            <a:endParaRPr lang="en-US" altLang="ko-KR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A.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농업생산의 자연적 환경 및 그 개선 발전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수리학 및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토지개량학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토양학</a:t>
            </a: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   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비료학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B.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농업생산의 기술적 수단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농업 기계학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농약학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C.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농업생산의 생산물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작물재배학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원예학 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채소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화훼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과수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축산학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육종학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양잠학</a:t>
            </a:r>
            <a:endParaRPr lang="ko-KR" altLang="en-US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D.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농업보호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작물보호학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병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충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수의학</a:t>
            </a:r>
          </a:p>
          <a:p>
            <a:pPr>
              <a:buNone/>
            </a:pP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E.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농업생산의 이용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농산제조학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화학적</a:t>
            </a:r>
          </a:p>
          <a:p>
            <a:pPr>
              <a:buNone/>
            </a:pP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   ○ 농산물 </a:t>
            </a:r>
            <a:r>
              <a:rPr lang="ko-KR" altLang="en-US" sz="1400" dirty="0" err="1" smtClean="0">
                <a:latin typeface="바탕" pitchFamily="18" charset="-127"/>
                <a:ea typeface="바탕" pitchFamily="18" charset="-127"/>
              </a:rPr>
              <a:t>가공학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1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400" dirty="0" smtClean="0">
                <a:latin typeface="바탕" pitchFamily="18" charset="-127"/>
                <a:ea typeface="바탕" pitchFamily="18" charset="-127"/>
              </a:rPr>
              <a:t>물리적</a:t>
            </a:r>
          </a:p>
          <a:p>
            <a:pPr>
              <a:buNone/>
            </a:pPr>
            <a:endParaRPr lang="ko-KR" altLang="en-US" sz="12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285728"/>
            <a:ext cx="7498080" cy="64294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농학은 크게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생산학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경영학 및 농산물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이용학으로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나누고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.</a:t>
            </a:r>
          </a:p>
          <a:p>
            <a:pPr>
              <a:buNone/>
            </a:pPr>
            <a:endParaRPr lang="en-US" altLang="ko-KR" sz="1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b="1" dirty="0" smtClean="0">
                <a:latin typeface="바탕" pitchFamily="18" charset="-127"/>
                <a:ea typeface="바탕" pitchFamily="18" charset="-127"/>
              </a:rPr>
              <a:t>* </a:t>
            </a:r>
            <a:r>
              <a:rPr lang="ko-KR" altLang="en-US" sz="1600" b="1" dirty="0" err="1" smtClean="0">
                <a:latin typeface="바탕" pitchFamily="18" charset="-127"/>
                <a:ea typeface="바탕" pitchFamily="18" charset="-127"/>
              </a:rPr>
              <a:t>생산학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○ 기초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유전학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생물통계학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), 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동물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식물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○ 식물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작물학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원예학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 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재배원론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토양학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비료학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작물병학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해충학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농업기상학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○ 동물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축산학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가축번식학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가축사료학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가축 발생학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가축 해부학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가축 생리학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가축 병리학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가축 위생학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양잠학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잠사학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제사학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잠체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생리학</a:t>
            </a:r>
          </a:p>
          <a:p>
            <a:pPr>
              <a:buNone/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             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잠체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병리학</a:t>
            </a:r>
          </a:p>
          <a:p>
            <a:pPr>
              <a:buNone/>
            </a:pPr>
            <a:endParaRPr lang="ko-KR" altLang="en-US" sz="14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285728"/>
            <a:ext cx="7498080" cy="64294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* 경영학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○ 기초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농업통계학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농업경제학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농정학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농업사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  농업지리학</a:t>
            </a: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  농촌사회학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○ 농업경영학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농업계산학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농업평가학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농업신용론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농산물저장론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0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* 농산물 이용학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농산제조학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○ 농산물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가공학</a:t>
            </a:r>
            <a:endParaRPr lang="ko-KR" altLang="en-US" sz="20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5) </a:t>
            </a:r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농업의 생산요소</a:t>
            </a:r>
            <a:endParaRPr lang="ko-KR" altLang="en-US" sz="3200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(1)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기상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(2)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농지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(3)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농기구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(4)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농업시설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(5)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비료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(6)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농약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(7)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사료</a:t>
            </a:r>
            <a:endParaRPr lang="ko-KR" altLang="en-US" sz="24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357166"/>
            <a:ext cx="7498080" cy="56578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(1)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기상요소와 영농</a:t>
            </a: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○ 기상요소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대기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기압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오존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C0₂, 0₂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일사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일조시간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장일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단일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적외선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수증기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자외선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오존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온도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기온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 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최고기온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최저기온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연 평균기온</a:t>
            </a: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바람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무역풍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중위도 고압대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(30°)→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적도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편서풍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적도→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해풍</a:t>
            </a: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대기 중의 수분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구름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강수량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눈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이슬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서리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무상기간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서릿발</a:t>
            </a:r>
          </a:p>
          <a:p>
            <a:pPr>
              <a:buNone/>
            </a:pPr>
            <a:endParaRPr lang="en-US" altLang="ko-KR" sz="20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○ 기상요소와 영농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온도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광합성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적산온도</a:t>
            </a: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수분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수생식물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육생식물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습생식물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건생식물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증산계수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요수량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강수량</a:t>
            </a: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일광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양생식물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음생식물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일조시간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단일성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장일성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중간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바람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태풍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증산작용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풍매화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해풍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염분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  <a:endParaRPr lang="ko-KR" altLang="en-US" sz="16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91440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214290"/>
            <a:ext cx="7498080" cy="58007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(2)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농지</a:t>
            </a:r>
            <a:endParaRPr lang="en-US" altLang="ko-KR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논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밭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초지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방목지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채초지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화전</a:t>
            </a: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농지의 개량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저위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수량지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→ 고위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수량지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○ 각종 </a:t>
            </a:r>
            <a:r>
              <a:rPr lang="ko-KR" altLang="en-US" sz="2000" b="1" dirty="0" err="1" smtClean="0">
                <a:latin typeface="바탕" pitchFamily="18" charset="-127"/>
                <a:ea typeface="바탕" pitchFamily="18" charset="-127"/>
              </a:rPr>
              <a:t>불량토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천경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누수토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배수불량토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한발지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광독지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냉수답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염해지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경사지</a:t>
            </a: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천수답 </a:t>
            </a: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(3)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농기구 </a:t>
            </a:r>
            <a:r>
              <a:rPr lang="en-US" altLang="ko-KR" sz="1400" b="1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400" b="1" dirty="0" smtClean="0">
                <a:latin typeface="바탕" pitchFamily="18" charset="-127"/>
                <a:ea typeface="바탕" pitchFamily="18" charset="-127"/>
              </a:rPr>
              <a:t>소농기구</a:t>
            </a:r>
            <a:r>
              <a:rPr lang="en-US" altLang="ko-KR" sz="1400" b="1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b="1" dirty="0" smtClean="0">
                <a:latin typeface="바탕" pitchFamily="18" charset="-127"/>
                <a:ea typeface="바탕" pitchFamily="18" charset="-127"/>
              </a:rPr>
              <a:t>대농기구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(4)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농업시설 </a:t>
            </a: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400" b="1" dirty="0" smtClean="0">
                <a:latin typeface="바탕" pitchFamily="18" charset="-127"/>
                <a:ea typeface="바탕" pitchFamily="18" charset="-127"/>
              </a:rPr>
              <a:t>온실</a:t>
            </a:r>
            <a:r>
              <a:rPr lang="en-US" altLang="ko-KR" sz="1400" b="1" dirty="0" smtClean="0">
                <a:latin typeface="바탕" pitchFamily="18" charset="-127"/>
                <a:ea typeface="바탕" pitchFamily="18" charset="-127"/>
              </a:rPr>
              <a:t>,  </a:t>
            </a:r>
            <a:r>
              <a:rPr lang="ko-KR" altLang="en-US" sz="1400" b="1" dirty="0" smtClean="0">
                <a:latin typeface="바탕" pitchFamily="18" charset="-127"/>
                <a:ea typeface="바탕" pitchFamily="18" charset="-127"/>
              </a:rPr>
              <a:t>수경재배</a:t>
            </a:r>
            <a:r>
              <a:rPr lang="en-US" altLang="ko-KR" sz="1400" b="1" dirty="0" smtClean="0">
                <a:latin typeface="바탕" pitchFamily="18" charset="-127"/>
                <a:ea typeface="바탕" pitchFamily="18" charset="-127"/>
              </a:rPr>
              <a:t>,  </a:t>
            </a:r>
            <a:r>
              <a:rPr lang="ko-KR" altLang="en-US" sz="1400" b="1" dirty="0" smtClean="0">
                <a:latin typeface="바탕" pitchFamily="18" charset="-127"/>
                <a:ea typeface="바탕" pitchFamily="18" charset="-127"/>
              </a:rPr>
              <a:t>육모시설</a:t>
            </a:r>
            <a:r>
              <a:rPr lang="en-US" altLang="ko-KR" sz="1400" b="1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400" b="1" dirty="0" smtClean="0">
                <a:latin typeface="바탕" pitchFamily="18" charset="-127"/>
                <a:ea typeface="바탕" pitchFamily="18" charset="-127"/>
              </a:rPr>
              <a:t>저장시설</a:t>
            </a:r>
            <a:endParaRPr lang="ko-KR" altLang="en-US" sz="24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357166"/>
            <a:ext cx="7933588" cy="589123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ko-KR" b="1" dirty="0" smtClean="0">
                <a:latin typeface="바탕" pitchFamily="18" charset="-127"/>
                <a:ea typeface="바탕" pitchFamily="18" charset="-127"/>
              </a:rPr>
              <a:t>(5)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비료</a:t>
            </a:r>
            <a:endParaRPr lang="ko-KR" altLang="en-US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필수원소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; C, O, H, N, P, K, S, Ca, Mg, Fe, </a:t>
            </a:r>
            <a:r>
              <a:rPr lang="en-US" altLang="ko-KR" sz="2200" dirty="0" err="1" smtClean="0">
                <a:latin typeface="바탕" pitchFamily="18" charset="-127"/>
                <a:ea typeface="바탕" pitchFamily="18" charset="-127"/>
              </a:rPr>
              <a:t>Mn</a:t>
            </a:r>
            <a:endParaRPr lang="en-US" altLang="ko-KR" sz="22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               Cu, Zn, B(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붕소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), Mo(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몰리브덴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en-US" altLang="ko-KR" sz="2200" dirty="0" err="1" smtClean="0">
                <a:latin typeface="바탕" pitchFamily="18" charset="-127"/>
                <a:ea typeface="바탕" pitchFamily="18" charset="-127"/>
              </a:rPr>
              <a:t>Cl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염소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등</a:t>
            </a:r>
          </a:p>
          <a:p>
            <a:pPr>
              <a:buNone/>
            </a:pP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미량원소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</a:t>
            </a:r>
          </a:p>
          <a:p>
            <a:pPr>
              <a:buNone/>
            </a:pP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비료요소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N, K, P,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석회</a:t>
            </a:r>
          </a:p>
          <a:p>
            <a:pPr>
              <a:buNone/>
            </a:pPr>
            <a:endParaRPr lang="en-US" altLang="ko-KR" sz="22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200" b="1" dirty="0" smtClean="0">
                <a:latin typeface="바탕" pitchFamily="18" charset="-127"/>
                <a:ea typeface="바탕" pitchFamily="18" charset="-127"/>
              </a:rPr>
              <a:t>○ 비료의 분류</a:t>
            </a:r>
            <a:endParaRPr lang="ko-KR" altLang="en-US" sz="22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공급원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자급비료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판매비료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유기물 함유 여부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유기질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무기질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제조 원료의 성질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동물질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식물질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광물질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비료의 지속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속효성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완효성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지효성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비료의 반응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산성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중성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알칼리성</a:t>
            </a:r>
          </a:p>
          <a:p>
            <a:pPr>
              <a:buNone/>
            </a:pP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영양적 효과 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직접비료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간접비료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석회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세균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200" dirty="0" err="1" smtClean="0">
                <a:latin typeface="바탕" pitchFamily="18" charset="-127"/>
                <a:ea typeface="바탕" pitchFamily="18" charset="-127"/>
              </a:rPr>
              <a:t>토양개량제</a:t>
            </a:r>
            <a:r>
              <a:rPr lang="en-US" altLang="ko-KR" sz="2200" dirty="0" smtClean="0">
                <a:latin typeface="바탕" pitchFamily="18" charset="-127"/>
                <a:ea typeface="바탕" pitchFamily="18" charset="-127"/>
              </a:rPr>
              <a:t>, 		   </a:t>
            </a:r>
            <a:r>
              <a:rPr lang="ko-KR" altLang="en-US" sz="2200" dirty="0" smtClean="0">
                <a:latin typeface="바탕" pitchFamily="18" charset="-127"/>
                <a:ea typeface="바탕" pitchFamily="18" charset="-127"/>
              </a:rPr>
              <a:t>식물호르몬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71472" y="2143116"/>
          <a:ext cx="8358245" cy="2541108"/>
        </p:xfrm>
        <a:graphic>
          <a:graphicData uri="http://schemas.openxmlformats.org/drawingml/2006/table">
            <a:tbl>
              <a:tblPr/>
              <a:tblGrid>
                <a:gridCol w="1289978"/>
                <a:gridCol w="1152561"/>
                <a:gridCol w="1289978"/>
                <a:gridCol w="1839646"/>
                <a:gridCol w="1496104"/>
                <a:gridCol w="1289978"/>
              </a:tblGrid>
              <a:tr h="85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년 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비료사용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농가수입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농산물생산량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정보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작물재배면적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노동력시간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8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1950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1960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1970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184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396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562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123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140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169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128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148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95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89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65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43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785786" y="1357298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/>
              <a:t>비료사용</a:t>
            </a:r>
            <a:r>
              <a:rPr lang="en-US" altLang="ko-KR" b="1" dirty="0"/>
              <a:t>, </a:t>
            </a:r>
            <a:r>
              <a:rPr lang="ko-KR" altLang="en-US" b="1" dirty="0"/>
              <a:t>농가수입</a:t>
            </a:r>
            <a:r>
              <a:rPr lang="en-US" altLang="ko-KR" b="1" dirty="0"/>
              <a:t>, </a:t>
            </a:r>
            <a:r>
              <a:rPr lang="ko-KR" altLang="en-US" b="1" dirty="0"/>
              <a:t>작물재배면적 및 농촌노동력의 변화 </a:t>
            </a:r>
            <a:r>
              <a:rPr lang="ko-KR" altLang="en-US" b="1" dirty="0" smtClean="0"/>
              <a:t>        </a:t>
            </a:r>
            <a:r>
              <a:rPr lang="en-US" altLang="ko-KR" dirty="0" smtClean="0"/>
              <a:t>(</a:t>
            </a:r>
            <a:r>
              <a:rPr lang="ko-KR" altLang="en-US" dirty="0"/>
              <a:t>미국</a:t>
            </a:r>
            <a:r>
              <a:rPr lang="en-US" altLang="ko-KR" dirty="0"/>
              <a:t>)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57224" y="4857760"/>
            <a:ext cx="3357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/>
              <a:t>* </a:t>
            </a:r>
            <a:r>
              <a:rPr lang="en-US" altLang="ko-KR" sz="1400" dirty="0"/>
              <a:t>1950</a:t>
            </a:r>
            <a:r>
              <a:rPr lang="ko-KR" altLang="en-US" sz="1400" dirty="0"/>
              <a:t>년을 기준으로 </a:t>
            </a:r>
            <a:r>
              <a:rPr lang="ko-KR" altLang="en-US" sz="1400" dirty="0" smtClean="0"/>
              <a:t>비교 분석한 </a:t>
            </a:r>
            <a:r>
              <a:rPr lang="ko-KR" altLang="en-US" sz="1400" dirty="0"/>
              <a:t>자료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357166"/>
            <a:ext cx="7498080" cy="1500190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3600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농경문화의 발달</a:t>
            </a:r>
            <a:r>
              <a:rPr lang="en-US" altLang="ko-KR" sz="36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/>
            </a:r>
            <a:br>
              <a:rPr lang="en-US" altLang="ko-KR" sz="36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</a:br>
            <a:r>
              <a:rPr lang="en-US" altLang="ko-KR" sz="36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* </a:t>
            </a:r>
            <a:r>
              <a:rPr lang="ko-KR" altLang="en-US" sz="27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인류의 성장단계</a:t>
            </a:r>
            <a:r>
              <a:rPr lang="en-US" altLang="ko-KR" sz="3600" dirty="0" smtClean="0">
                <a:latin typeface="굴림" pitchFamily="50" charset="-127"/>
                <a:ea typeface="굴림" pitchFamily="50" charset="-127"/>
              </a:rPr>
              <a:t/>
            </a:r>
            <a:br>
              <a:rPr lang="en-US" altLang="ko-KR" sz="3600" dirty="0" smtClean="0">
                <a:latin typeface="굴림" pitchFamily="50" charset="-127"/>
                <a:ea typeface="굴림" pitchFamily="50" charset="-127"/>
              </a:rPr>
            </a:br>
            <a:endParaRPr lang="ko-KR" altLang="en-US" sz="3600" dirty="0">
              <a:solidFill>
                <a:srgbClr val="000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57224" y="1428736"/>
            <a:ext cx="7498080" cy="4800600"/>
          </a:xfrm>
        </p:spPr>
        <p:txBody>
          <a:bodyPr>
            <a:normAutofit/>
          </a:bodyPr>
          <a:lstStyle/>
          <a:p>
            <a:pPr algn="just"/>
            <a:endParaRPr lang="en-US" altLang="ko-KR" sz="2800" dirty="0" smtClean="0">
              <a:latin typeface="신명조" charset="-127"/>
              <a:ea typeface="신명조" charset="-127"/>
            </a:endParaRPr>
          </a:p>
          <a:p>
            <a:pPr lvl="2" algn="just"/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1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단계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유인원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구석기시대</a:t>
            </a:r>
            <a:r>
              <a:rPr lang="en-US" altLang="ko-KR" dirty="0">
                <a:latin typeface="바탕" pitchFamily="18" charset="-127"/>
                <a:ea typeface="바탕" pitchFamily="18" charset="-127"/>
              </a:rPr>
              <a:t>,</a:t>
            </a:r>
            <a:r>
              <a:rPr lang="en-US" altLang="ko-KR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불의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발견</a:t>
            </a:r>
            <a:r>
              <a:rPr lang="en-US" altLang="ko-KR" dirty="0">
                <a:latin typeface="바탕" pitchFamily="18" charset="-127"/>
                <a:ea typeface="바탕" pitchFamily="18" charset="-127"/>
              </a:rPr>
              <a:t>,</a:t>
            </a:r>
            <a:r>
              <a:rPr lang="en-US" altLang="ko-KR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endParaRPr lang="en-US" altLang="ko-KR" dirty="0" smtClean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lvl="2" algn="just">
              <a:buNone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             도구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사용한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시기 → 수렵과 채집</a:t>
            </a:r>
            <a:endParaRPr lang="en-US" altLang="ko-KR" dirty="0" smtClean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lvl="2" algn="just">
              <a:buNone/>
            </a:pPr>
            <a:endParaRPr lang="en-US" altLang="ko-KR" dirty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lvl="2" algn="just"/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2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단계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신석기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시대</a:t>
            </a:r>
            <a:r>
              <a:rPr lang="en-US" altLang="ko-KR" dirty="0">
                <a:latin typeface="바탕" pitchFamily="18" charset="-127"/>
                <a:ea typeface="바탕" pitchFamily="18" charset="-127"/>
              </a:rPr>
              <a:t>,</a:t>
            </a:r>
            <a:r>
              <a:rPr lang="en-US" altLang="ko-KR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수렵과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채집만으로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식량  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 lvl="2" algn="just"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            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이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부족 →농작물의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경작과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동물을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가   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 lvl="2" algn="just"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                         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축화하여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사육한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시기</a:t>
            </a:r>
            <a:endParaRPr lang="en-US" altLang="ko-KR" dirty="0" smtClean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lvl="2" algn="just">
              <a:buFontTx/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endParaRPr lang="en-US" altLang="ko-KR" dirty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lvl="2" algn="just"/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3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단계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산업혁명</a:t>
            </a:r>
            <a:r>
              <a:rPr lang="en-US" altLang="ko-KR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(1750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년</a:t>
            </a:r>
            <a:r>
              <a:rPr lang="ko-KR" altLang="en-US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latin typeface="바탕" pitchFamily="18" charset="-127"/>
                <a:ea typeface="바탕" pitchFamily="18" charset="-127"/>
              </a:rPr>
              <a:t>경</a:t>
            </a:r>
            <a:r>
              <a:rPr lang="en-US" altLang="ko-KR" dirty="0">
                <a:latin typeface="바탕" pitchFamily="18" charset="-127"/>
                <a:ea typeface="바탕" pitchFamily="18" charset="-127"/>
                <a:cs typeface="Times New Roman" pitchFamily="18" charset="0"/>
              </a:rPr>
              <a:t>)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시기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공산품의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  </a:t>
            </a:r>
            <a:endParaRPr lang="en-US" altLang="ko-KR" dirty="0" smtClean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lvl="2" algn="just"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  <a:cs typeface="Times New Roman" pitchFamily="18" charset="0"/>
              </a:rPr>
              <a:t>             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대량 생산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endParaRPr lang="ko-KR" altLang="en-US" dirty="0"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357166"/>
            <a:ext cx="7933588" cy="58912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altLang="ko-KR" sz="4100" b="1" dirty="0" smtClean="0">
                <a:latin typeface="바탕" pitchFamily="18" charset="-127"/>
                <a:ea typeface="바탕" pitchFamily="18" charset="-127"/>
              </a:rPr>
              <a:t>(6) </a:t>
            </a:r>
            <a:r>
              <a:rPr lang="ko-KR" altLang="en-US" sz="4100" b="1" dirty="0" smtClean="0">
                <a:latin typeface="바탕" pitchFamily="18" charset="-127"/>
                <a:ea typeface="바탕" pitchFamily="18" charset="-127"/>
              </a:rPr>
              <a:t>농약</a:t>
            </a:r>
            <a:endParaRPr lang="ko-KR" altLang="en-US" sz="41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살균제</a:t>
            </a:r>
          </a:p>
          <a:p>
            <a:pPr>
              <a:buNone/>
            </a:pP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살충제</a:t>
            </a:r>
          </a:p>
          <a:p>
            <a:pPr>
              <a:buNone/>
            </a:pP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제초제</a:t>
            </a:r>
          </a:p>
          <a:p>
            <a:pPr>
              <a:buNone/>
            </a:pP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900" dirty="0" err="1" smtClean="0">
                <a:latin typeface="바탕" pitchFamily="18" charset="-127"/>
                <a:ea typeface="바탕" pitchFamily="18" charset="-127"/>
              </a:rPr>
              <a:t>살서제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쥐약</a:t>
            </a:r>
          </a:p>
          <a:p>
            <a:pPr>
              <a:buNone/>
            </a:pP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900" dirty="0" err="1" smtClean="0">
                <a:latin typeface="바탕" pitchFamily="18" charset="-127"/>
                <a:ea typeface="바탕" pitchFamily="18" charset="-127"/>
              </a:rPr>
              <a:t>보조제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900" dirty="0" err="1" smtClean="0">
                <a:latin typeface="바탕" pitchFamily="18" charset="-127"/>
                <a:ea typeface="바탕" pitchFamily="18" charset="-127"/>
              </a:rPr>
              <a:t>전착제</a:t>
            </a: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900" dirty="0" err="1" smtClean="0">
                <a:latin typeface="바탕" pitchFamily="18" charset="-127"/>
                <a:ea typeface="바탕" pitchFamily="18" charset="-127"/>
              </a:rPr>
              <a:t>증량제</a:t>
            </a: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900" dirty="0" err="1" smtClean="0">
                <a:latin typeface="바탕" pitchFamily="18" charset="-127"/>
                <a:ea typeface="바탕" pitchFamily="18" charset="-127"/>
              </a:rPr>
              <a:t>협력제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 등</a:t>
            </a:r>
          </a:p>
          <a:p>
            <a:pPr>
              <a:buNone/>
            </a:pP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식물생장 조정제 </a:t>
            </a:r>
            <a:r>
              <a:rPr lang="en-US" altLang="ko-KR" sz="29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900" dirty="0" smtClean="0">
                <a:latin typeface="바탕" pitchFamily="18" charset="-127"/>
                <a:ea typeface="바탕" pitchFamily="18" charset="-127"/>
              </a:rPr>
              <a:t>식물호르몬</a:t>
            </a:r>
          </a:p>
          <a:p>
            <a:pPr>
              <a:buNone/>
            </a:pPr>
            <a:endParaRPr lang="en-US" altLang="ko-KR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4100" b="1" dirty="0" smtClean="0">
                <a:latin typeface="바탕" pitchFamily="18" charset="-127"/>
                <a:ea typeface="바탕" pitchFamily="18" charset="-127"/>
              </a:rPr>
              <a:t>(7) </a:t>
            </a:r>
            <a:r>
              <a:rPr lang="ko-KR" altLang="en-US" sz="4100" b="1" dirty="0" smtClean="0">
                <a:latin typeface="바탕" pitchFamily="18" charset="-127"/>
                <a:ea typeface="바탕" pitchFamily="18" charset="-127"/>
              </a:rPr>
              <a:t>사료</a:t>
            </a:r>
            <a:endParaRPr lang="ko-KR" altLang="en-US" sz="41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영양가치 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조사료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농후사료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특수사료</a:t>
            </a:r>
          </a:p>
          <a:p>
            <a:pPr>
              <a:buNone/>
            </a:pP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3100" dirty="0" err="1" smtClean="0">
                <a:latin typeface="바탕" pitchFamily="18" charset="-127"/>
                <a:ea typeface="바탕" pitchFamily="18" charset="-127"/>
              </a:rPr>
              <a:t>급원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동물질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err="1" smtClean="0">
                <a:latin typeface="바탕" pitchFamily="18" charset="-127"/>
                <a:ea typeface="바탕" pitchFamily="18" charset="-127"/>
              </a:rPr>
              <a:t>식물질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광물질</a:t>
            </a:r>
          </a:p>
          <a:p>
            <a:pPr>
              <a:buNone/>
            </a:pP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사료배합 여부 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단미사료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배합사료</a:t>
            </a:r>
          </a:p>
          <a:p>
            <a:pPr>
              <a:buNone/>
            </a:pP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사용목적 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:</a:t>
            </a:r>
          </a:p>
          <a:p>
            <a:pPr>
              <a:buNone/>
            </a:pP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주성분 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단백질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전분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섬유질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당즙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무기질</a:t>
            </a:r>
          </a:p>
          <a:p>
            <a:pPr>
              <a:buNone/>
            </a:pP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경제상 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자급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구입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천연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재배</a:t>
            </a:r>
            <a:r>
              <a:rPr lang="en-US" altLang="ko-KR" sz="31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3100" dirty="0" smtClean="0">
                <a:latin typeface="바탕" pitchFamily="18" charset="-127"/>
                <a:ea typeface="바탕" pitchFamily="18" charset="-127"/>
              </a:rPr>
              <a:t>가공</a:t>
            </a:r>
            <a:endParaRPr lang="ko-KR" altLang="en-US" sz="31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357158" y="642894"/>
            <a:ext cx="8329642" cy="6215106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 </a:t>
            </a:r>
            <a:r>
              <a:rPr lang="ko-KR" altLang="en-US" sz="1800" b="1" dirty="0" smtClean="0"/>
              <a:t>농약에 의한 쌀 생산 증대효과</a:t>
            </a: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en-US" altLang="ko-KR" sz="1800" b="1" dirty="0" smtClean="0"/>
          </a:p>
          <a:p>
            <a:pPr algn="ctr">
              <a:buNone/>
            </a:pPr>
            <a:endParaRPr lang="en-US" altLang="ko-KR" sz="1800" b="1" dirty="0"/>
          </a:p>
          <a:p>
            <a:pPr algn="ctr">
              <a:buNone/>
            </a:pPr>
            <a:endParaRPr lang="ko-KR" altLang="en-US" b="1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42910" y="1357298"/>
          <a:ext cx="7643865" cy="4643471"/>
        </p:xfrm>
        <a:graphic>
          <a:graphicData uri="http://schemas.openxmlformats.org/drawingml/2006/table">
            <a:tbl>
              <a:tblPr/>
              <a:tblGrid>
                <a:gridCol w="1426125"/>
                <a:gridCol w="1426125"/>
                <a:gridCol w="808414"/>
                <a:gridCol w="808414"/>
                <a:gridCol w="808414"/>
                <a:gridCol w="808414"/>
                <a:gridCol w="808414"/>
                <a:gridCol w="749545"/>
              </a:tblGrid>
              <a:tr h="85863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구 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1993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1994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1995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1996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1997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평 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5863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쌀 생산량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(1,000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톤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4,778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5,092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4,725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5,357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5,486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5,088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감수율 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무방제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(A)</a:t>
                      </a:r>
                    </a:p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약제방제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(B)</a:t>
                      </a:r>
                    </a:p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효과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(A-B)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15.2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3.2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12.0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10.6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2.2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8.4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12.8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2.3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9.2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2.3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6.9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16.6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2.8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13.8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12.9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2.6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10.3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6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약제방제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효과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수량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(1,000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톤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573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428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496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370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757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586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금액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억원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9,138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6,778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7,855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4,600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9,411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6,382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104456592" descr="EMB00000f98bf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104453232" descr="EMB00000f98bf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93115680" descr="EMB00000f98bf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69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7" name="_x103745784" descr="EMB00000f98bf1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69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1" name="_x104484432" descr="EMB00000f98bf1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104245344" descr="EMB00000f98bf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69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642910" y="2214554"/>
          <a:ext cx="7858179" cy="2357454"/>
        </p:xfrm>
        <a:graphic>
          <a:graphicData uri="http://schemas.openxmlformats.org/drawingml/2006/table">
            <a:tbl>
              <a:tblPr/>
              <a:tblGrid>
                <a:gridCol w="1835574"/>
                <a:gridCol w="950029"/>
                <a:gridCol w="885543"/>
                <a:gridCol w="821058"/>
                <a:gridCol w="821058"/>
                <a:gridCol w="885543"/>
                <a:gridCol w="830141"/>
                <a:gridCol w="829233"/>
              </a:tblGrid>
              <a:tr h="5546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구 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1949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1965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1970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1975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1980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1986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1989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제초시간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시간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/10a)</a:t>
                      </a:r>
                    </a:p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제초인력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인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/10a)</a:t>
                      </a:r>
                    </a:p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지 수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50.6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6.3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100.0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17.4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2.2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34.5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13.0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1.6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25.8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8.4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1.1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16.6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5.9 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0.7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11.7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4.3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0.5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8.5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3.5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0.4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휴먼명조"/>
                        </a:rPr>
                        <a:t>7.0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  </a:t>
            </a:r>
            <a:r>
              <a:rPr lang="ko-KR" altLang="en-US" sz="1600" b="1" dirty="0" smtClean="0"/>
              <a:t>제초제 사용에 의한 노동력 절감 효과</a:t>
            </a:r>
            <a:endParaRPr lang="en-US" altLang="ko-KR" sz="1600" b="1" dirty="0" smtClean="0"/>
          </a:p>
          <a:p>
            <a:pPr algn="ctr">
              <a:buNone/>
            </a:pPr>
            <a:endParaRPr lang="en-US" altLang="ko-KR" sz="1400" dirty="0"/>
          </a:p>
          <a:p>
            <a:pPr algn="ctr">
              <a:buNone/>
            </a:pPr>
            <a:endParaRPr lang="en-US" altLang="ko-KR" sz="1400" dirty="0" smtClean="0"/>
          </a:p>
          <a:p>
            <a:pPr algn="ctr">
              <a:buNone/>
            </a:pPr>
            <a:endParaRPr lang="en-US" altLang="ko-KR" sz="1400" dirty="0"/>
          </a:p>
          <a:p>
            <a:pPr algn="ctr">
              <a:buNone/>
            </a:pPr>
            <a:endParaRPr lang="en-US" altLang="ko-KR" sz="1400" dirty="0" smtClean="0"/>
          </a:p>
          <a:p>
            <a:pPr algn="ctr">
              <a:buNone/>
            </a:pPr>
            <a:endParaRPr lang="en-US" altLang="ko-KR" sz="1400" dirty="0"/>
          </a:p>
          <a:p>
            <a:pPr algn="ctr">
              <a:buNone/>
            </a:pPr>
            <a:endParaRPr lang="en-US" altLang="ko-KR" sz="1400" dirty="0" smtClean="0"/>
          </a:p>
          <a:p>
            <a:pPr algn="ctr">
              <a:buNone/>
            </a:pPr>
            <a:endParaRPr lang="en-US" altLang="ko-KR" sz="1400" dirty="0"/>
          </a:p>
          <a:p>
            <a:pPr algn="ctr">
              <a:buNone/>
            </a:pPr>
            <a:endParaRPr lang="en-US" altLang="ko-KR" sz="1400" dirty="0" smtClean="0"/>
          </a:p>
          <a:p>
            <a:pPr algn="ctr">
              <a:buNone/>
            </a:pPr>
            <a:endParaRPr lang="en-US" altLang="ko-KR" sz="1400" dirty="0"/>
          </a:p>
          <a:p>
            <a:pPr algn="ctr">
              <a:buNone/>
            </a:pPr>
            <a:endParaRPr lang="en-US" altLang="ko-KR" sz="1400" dirty="0" smtClean="0"/>
          </a:p>
          <a:p>
            <a:pPr>
              <a:buNone/>
            </a:pPr>
            <a:r>
              <a:rPr lang="en-US" altLang="ko-KR" sz="1400" dirty="0" smtClean="0"/>
              <a:t>  * </a:t>
            </a:r>
            <a:r>
              <a:rPr lang="ko-KR" altLang="en-US" sz="1400" dirty="0" smtClean="0"/>
              <a:t>제초제 사용 이전</a:t>
            </a:r>
            <a:r>
              <a:rPr lang="en-US" altLang="ko-KR" sz="1400" dirty="0" smtClean="0"/>
              <a:t>, 1</a:t>
            </a:r>
            <a:r>
              <a:rPr lang="ko-KR" altLang="en-US" sz="1400" dirty="0" smtClean="0"/>
              <a:t>인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일 </a:t>
            </a:r>
            <a:r>
              <a:rPr lang="en-US" altLang="ko-KR" sz="1400" dirty="0" smtClean="0"/>
              <a:t>8</a:t>
            </a:r>
            <a:r>
              <a:rPr lang="ko-KR" altLang="en-US" sz="1400" dirty="0" smtClean="0"/>
              <a:t>시간 노동기준</a:t>
            </a:r>
            <a:endParaRPr lang="ko-KR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357166"/>
            <a:ext cx="7933588" cy="589123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ko-KR" sz="4000" b="1" dirty="0" smtClean="0">
                <a:latin typeface="바탕" pitchFamily="18" charset="-127"/>
                <a:ea typeface="바탕" pitchFamily="18" charset="-127"/>
              </a:rPr>
              <a:t>6) </a:t>
            </a:r>
            <a:r>
              <a:rPr lang="ko-KR" altLang="en-US" sz="4000" b="1" dirty="0" smtClean="0">
                <a:latin typeface="바탕" pitchFamily="18" charset="-127"/>
                <a:ea typeface="바탕" pitchFamily="18" charset="-127"/>
              </a:rPr>
              <a:t>농업생산기술</a:t>
            </a:r>
            <a:endParaRPr lang="ko-KR" altLang="en-US" sz="4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30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3000" b="1" dirty="0" smtClean="0">
                <a:latin typeface="바탕" pitchFamily="18" charset="-127"/>
                <a:ea typeface="바탕" pitchFamily="18" charset="-127"/>
              </a:rPr>
              <a:t>(1) </a:t>
            </a:r>
            <a:r>
              <a:rPr lang="ko-KR" altLang="en-US" sz="3000" b="1" dirty="0" smtClean="0">
                <a:latin typeface="바탕" pitchFamily="18" charset="-127"/>
                <a:ea typeface="바탕" pitchFamily="18" charset="-127"/>
              </a:rPr>
              <a:t>작부체계</a:t>
            </a:r>
            <a:endParaRPr lang="ko-KR" altLang="en-US" sz="3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연작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기지현상</a:t>
            </a: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윤작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</a:t>
            </a: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간작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혼작 및 </a:t>
            </a:r>
            <a:r>
              <a:rPr lang="ko-KR" altLang="en-US" sz="2600" dirty="0" err="1" smtClean="0">
                <a:latin typeface="바탕" pitchFamily="18" charset="-127"/>
                <a:ea typeface="바탕" pitchFamily="18" charset="-127"/>
              </a:rPr>
              <a:t>주위작</a:t>
            </a:r>
            <a:endParaRPr lang="ko-KR" altLang="en-US" sz="2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      </a:t>
            </a:r>
            <a:r>
              <a:rPr lang="ko-KR" altLang="en-US" sz="2600" dirty="0" err="1" smtClean="0">
                <a:latin typeface="바탕" pitchFamily="18" charset="-127"/>
                <a:ea typeface="바탕" pitchFamily="18" charset="-127"/>
              </a:rPr>
              <a:t>답전윤환재배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</a:t>
            </a: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600" dirty="0" err="1" smtClean="0">
                <a:latin typeface="바탕" pitchFamily="18" charset="-127"/>
                <a:ea typeface="바탕" pitchFamily="18" charset="-127"/>
              </a:rPr>
              <a:t>자유작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</a:t>
            </a:r>
          </a:p>
          <a:p>
            <a:pPr>
              <a:buNone/>
            </a:pPr>
            <a:endParaRPr lang="en-US" altLang="ko-KR" sz="26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600" b="1" dirty="0" smtClean="0">
                <a:latin typeface="바탕" pitchFamily="18" charset="-127"/>
                <a:ea typeface="바탕" pitchFamily="18" charset="-127"/>
              </a:rPr>
              <a:t>(2) </a:t>
            </a:r>
            <a:r>
              <a:rPr lang="ko-KR" altLang="en-US" sz="2600" b="1" dirty="0" smtClean="0">
                <a:latin typeface="바탕" pitchFamily="18" charset="-127"/>
                <a:ea typeface="바탕" pitchFamily="18" charset="-127"/>
              </a:rPr>
              <a:t>종묘</a:t>
            </a:r>
            <a:endParaRPr lang="ko-KR" altLang="en-US" sz="26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	 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종자의 발아 조건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수분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공기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온도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			   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광선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600" dirty="0" err="1" smtClean="0">
                <a:latin typeface="바탕" pitchFamily="18" charset="-127"/>
                <a:ea typeface="바탕" pitchFamily="18" charset="-127"/>
              </a:rPr>
              <a:t>광발아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600" dirty="0" err="1" smtClean="0">
                <a:latin typeface="바탕" pitchFamily="18" charset="-127"/>
                <a:ea typeface="바탕" pitchFamily="18" charset="-127"/>
              </a:rPr>
              <a:t>암발아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호박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파 백합과 식물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buNone/>
            </a:pP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     종자의 휴면 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600" dirty="0" err="1" smtClean="0">
                <a:latin typeface="바탕" pitchFamily="18" charset="-127"/>
                <a:ea typeface="바탕" pitchFamily="18" charset="-127"/>
              </a:rPr>
              <a:t>후숙</a:t>
            </a:r>
            <a:r>
              <a:rPr lang="en-US" altLang="ko-KR" sz="2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휴면</a:t>
            </a:r>
          </a:p>
          <a:p>
            <a:pPr>
              <a:buNone/>
            </a:pP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     육묘</a:t>
            </a:r>
          </a:p>
          <a:p>
            <a:pPr>
              <a:buNone/>
            </a:pPr>
            <a:r>
              <a:rPr lang="ko-KR" altLang="en-US" sz="2600" dirty="0" smtClean="0">
                <a:latin typeface="바탕" pitchFamily="18" charset="-127"/>
                <a:ea typeface="바탕" pitchFamily="18" charset="-127"/>
              </a:rPr>
              <a:t>     영양번식</a:t>
            </a:r>
            <a:endParaRPr lang="ko-KR" altLang="en-US" sz="40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498080" cy="1143000"/>
          </a:xfrm>
        </p:spPr>
        <p:txBody>
          <a:bodyPr>
            <a:noAutofit/>
          </a:bodyPr>
          <a:lstStyle/>
          <a:p>
            <a:pPr lvl="2" algn="ctr" rtl="0" latinLnBrk="1">
              <a:spcBef>
                <a:spcPct val="0"/>
              </a:spcBef>
            </a:pPr>
            <a:r>
              <a:rPr lang="ko-KR" altLang="en-US" sz="2800" b="1" dirty="0" smtClean="0">
                <a:latin typeface="Times New Roman" pitchFamily="18" charset="0"/>
                <a:ea typeface="바탕" pitchFamily="18" charset="-127"/>
              </a:rPr>
              <a:t>먹이사슬의 변화</a:t>
            </a:r>
            <a:r>
              <a:rPr lang="ko-KR" altLang="en-US" sz="2800" b="1" dirty="0" smtClean="0">
                <a:latin typeface="Times New Roman" pitchFamily="18" charset="0"/>
              </a:rPr>
              <a:t> </a:t>
            </a:r>
            <a:endParaRPr lang="ko-KR" altLang="en-US" sz="2800" b="1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0" y="2428868"/>
          <a:ext cx="2857520" cy="347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그룹 17"/>
          <p:cNvGrpSpPr/>
          <p:nvPr/>
        </p:nvGrpSpPr>
        <p:grpSpPr>
          <a:xfrm>
            <a:off x="6429356" y="2571744"/>
            <a:ext cx="2714644" cy="3318285"/>
            <a:chOff x="5000628" y="2000240"/>
            <a:chExt cx="3328982" cy="3818351"/>
          </a:xfrm>
        </p:grpSpPr>
        <p:grpSp>
          <p:nvGrpSpPr>
            <p:cNvPr id="5" name="그룹 13"/>
            <p:cNvGrpSpPr/>
            <p:nvPr/>
          </p:nvGrpSpPr>
          <p:grpSpPr>
            <a:xfrm>
              <a:off x="5000628" y="3000372"/>
              <a:ext cx="3328982" cy="2818219"/>
              <a:chOff x="2907509" y="2019890"/>
              <a:chExt cx="3328982" cy="2818219"/>
            </a:xfrm>
          </p:grpSpPr>
          <p:grpSp>
            <p:nvGrpSpPr>
              <p:cNvPr id="6" name="그룹 4"/>
              <p:cNvGrpSpPr/>
              <p:nvPr/>
            </p:nvGrpSpPr>
            <p:grpSpPr>
              <a:xfrm>
                <a:off x="3739754" y="2019890"/>
                <a:ext cx="1664491" cy="939406"/>
                <a:chOff x="832245" y="939406"/>
                <a:chExt cx="1664491" cy="939406"/>
              </a:xfrm>
            </p:grpSpPr>
            <p:sp>
              <p:nvSpPr>
                <p:cNvPr id="12" name="사다리꼴 11"/>
                <p:cNvSpPr/>
                <p:nvPr/>
              </p:nvSpPr>
              <p:spPr>
                <a:xfrm>
                  <a:off x="832245" y="939406"/>
                  <a:ext cx="1664491" cy="939406"/>
                </a:xfrm>
                <a:prstGeom prst="trapezoid">
                  <a:avLst>
                    <a:gd name="adj" fmla="val 44296"/>
                  </a:avLst>
                </a:prstGeom>
                <a:solidFill>
                  <a:schemeClr val="accent2">
                    <a:lumMod val="40000"/>
                    <a:lumOff val="60000"/>
                    <a:alpha val="99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3" name="사다리꼴 4"/>
                <p:cNvSpPr/>
                <p:nvPr/>
              </p:nvSpPr>
              <p:spPr>
                <a:xfrm>
                  <a:off x="1123531" y="939406"/>
                  <a:ext cx="1081919" cy="93940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lvl="0" algn="ctr" defTabSz="18224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altLang="ko-KR" sz="4100" kern="1200" dirty="0" smtClean="0"/>
                    <a:t> </a:t>
                  </a:r>
                  <a:endParaRPr lang="ko-KR" altLang="en-US" sz="4100" kern="1200" dirty="0"/>
                </a:p>
              </p:txBody>
            </p:sp>
          </p:grpSp>
          <p:grpSp>
            <p:nvGrpSpPr>
              <p:cNvPr id="7" name="그룹 5"/>
              <p:cNvGrpSpPr/>
              <p:nvPr/>
            </p:nvGrpSpPr>
            <p:grpSpPr>
              <a:xfrm>
                <a:off x="3323631" y="2959296"/>
                <a:ext cx="2496736" cy="939406"/>
                <a:chOff x="416122" y="1878812"/>
                <a:chExt cx="2496736" cy="939406"/>
              </a:xfrm>
            </p:grpSpPr>
            <p:sp>
              <p:nvSpPr>
                <p:cNvPr id="10" name="사다리꼴 9"/>
                <p:cNvSpPr/>
                <p:nvPr/>
              </p:nvSpPr>
              <p:spPr>
                <a:xfrm>
                  <a:off x="416122" y="1878812"/>
                  <a:ext cx="2496736" cy="939406"/>
                </a:xfrm>
                <a:prstGeom prst="trapezoid">
                  <a:avLst>
                    <a:gd name="adj" fmla="val 44296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1" name="사다리꼴 6"/>
                <p:cNvSpPr/>
                <p:nvPr/>
              </p:nvSpPr>
              <p:spPr>
                <a:xfrm>
                  <a:off x="853051" y="1878812"/>
                  <a:ext cx="1622878" cy="93940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lvl="0" algn="ctr" defTabSz="18224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altLang="ko-KR" sz="4100" kern="1200" dirty="0" smtClean="0"/>
                    <a:t> </a:t>
                  </a:r>
                  <a:endParaRPr lang="ko-KR" altLang="en-US" sz="4100" kern="1200" dirty="0"/>
                </a:p>
              </p:txBody>
            </p:sp>
          </p:grpSp>
          <p:grpSp>
            <p:nvGrpSpPr>
              <p:cNvPr id="14" name="그룹 6"/>
              <p:cNvGrpSpPr/>
              <p:nvPr/>
            </p:nvGrpSpPr>
            <p:grpSpPr>
              <a:xfrm>
                <a:off x="2907509" y="3898703"/>
                <a:ext cx="3328982" cy="939406"/>
                <a:chOff x="0" y="2818219"/>
                <a:chExt cx="3328982" cy="939406"/>
              </a:xfrm>
            </p:grpSpPr>
            <p:sp>
              <p:nvSpPr>
                <p:cNvPr id="8" name="사다리꼴 7"/>
                <p:cNvSpPr/>
                <p:nvPr/>
              </p:nvSpPr>
              <p:spPr>
                <a:xfrm>
                  <a:off x="0" y="2818219"/>
                  <a:ext cx="3328982" cy="939406"/>
                </a:xfrm>
                <a:prstGeom prst="trapezoid">
                  <a:avLst>
                    <a:gd name="adj" fmla="val 44296"/>
                  </a:avLst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" name="사다리꼴 8"/>
                <p:cNvSpPr/>
                <p:nvPr/>
              </p:nvSpPr>
              <p:spPr>
                <a:xfrm>
                  <a:off x="582571" y="2818219"/>
                  <a:ext cx="2163838" cy="93940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lvl="0" algn="ctr" defTabSz="18224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4100" kern="1200" dirty="0"/>
                </a:p>
              </p:txBody>
            </p:sp>
          </p:grpSp>
        </p:grpSp>
        <p:grpSp>
          <p:nvGrpSpPr>
            <p:cNvPr id="15" name="그룹 14"/>
            <p:cNvGrpSpPr/>
            <p:nvPr/>
          </p:nvGrpSpPr>
          <p:grpSpPr>
            <a:xfrm rot="10800000">
              <a:off x="5786446" y="2000240"/>
              <a:ext cx="1714512" cy="1010844"/>
              <a:chOff x="416122" y="1878812"/>
              <a:chExt cx="2496736" cy="939406"/>
            </a:xfrm>
          </p:grpSpPr>
          <p:sp>
            <p:nvSpPr>
              <p:cNvPr id="16" name="사다리꼴 15"/>
              <p:cNvSpPr/>
              <p:nvPr/>
            </p:nvSpPr>
            <p:spPr>
              <a:xfrm>
                <a:off x="416122" y="1878812"/>
                <a:ext cx="2496736" cy="939406"/>
              </a:xfrm>
              <a:prstGeom prst="trapezoid">
                <a:avLst>
                  <a:gd name="adj" fmla="val 442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사다리꼴 4"/>
              <p:cNvSpPr/>
              <p:nvPr/>
            </p:nvSpPr>
            <p:spPr>
              <a:xfrm>
                <a:off x="853051" y="1878812"/>
                <a:ext cx="1622878" cy="9394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lvl="0" algn="ctr" defTabSz="18224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4100" kern="1200" dirty="0" smtClean="0"/>
                  <a:t> </a:t>
                </a:r>
                <a:endParaRPr lang="ko-KR" altLang="en-US" sz="4100" kern="1200" dirty="0"/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000364" y="3500438"/>
            <a:ext cx="3357586" cy="2357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27"/>
          <p:cNvGrpSpPr/>
          <p:nvPr/>
        </p:nvGrpSpPr>
        <p:grpSpPr>
          <a:xfrm>
            <a:off x="2928926" y="2500306"/>
            <a:ext cx="3429024" cy="3357586"/>
            <a:chOff x="3000364" y="2500306"/>
            <a:chExt cx="3429024" cy="3357586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3000364" y="3357562"/>
              <a:ext cx="3429024" cy="7143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2 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차 소비  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(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육식동물군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)</a:t>
              </a:r>
              <a:endParaRPr lang="ko-KR" altLang="en-US" dirty="0"/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3000364" y="4286256"/>
              <a:ext cx="3429024" cy="7143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1 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차 소비  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(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초식동물군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)</a:t>
              </a:r>
              <a:endParaRPr lang="ko-KR" altLang="en-US" dirty="0"/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3000364" y="5143512"/>
              <a:ext cx="3429024" cy="71438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생산자   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(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자원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, 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환경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)</a:t>
              </a:r>
              <a:endParaRPr lang="ko-KR" altLang="en-US" dirty="0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3000364" y="2500306"/>
              <a:ext cx="3429024" cy="7143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3 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차 소비  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(</a:t>
              </a:r>
              <a:r>
                <a:rPr lang="ko-KR" altLang="en-US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인간</a:t>
              </a:r>
              <a:r>
                <a:rPr lang="en-US" altLang="ko-KR" b="1" dirty="0" smtClean="0">
                  <a:solidFill>
                    <a:srgbClr val="000000"/>
                  </a:solidFill>
                  <a:latin typeface="바탕" pitchFamily="18" charset="-127"/>
                  <a:ea typeface="바탕" pitchFamily="18" charset="-127"/>
                  <a:cs typeface="한컴바탕" pitchFamily="18" charset="2"/>
                </a:rPr>
                <a:t>)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571480"/>
            <a:ext cx="7933588" cy="58912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(3)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재식</a:t>
            </a:r>
            <a:endParaRPr lang="ko-KR" altLang="en-US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정지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;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정지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경기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천경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심경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),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쇄토와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진압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시비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시비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추비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경비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수비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엽면시비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파종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산파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조파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점파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     관리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작물관리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토양관리</a:t>
            </a:r>
          </a:p>
          <a:p>
            <a:pPr>
              <a:buNone/>
            </a:pP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(4)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가축의 사양관리</a:t>
            </a:r>
            <a:endParaRPr lang="ko-KR" altLang="en-US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(5)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보호 </a:t>
            </a: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800" dirty="0" smtClean="0">
                <a:latin typeface="바탕" pitchFamily="18" charset="-127"/>
                <a:ea typeface="바탕" pitchFamily="18" charset="-127"/>
              </a:rPr>
              <a:t>도복</a:t>
            </a:r>
          </a:p>
          <a:p>
            <a:pPr>
              <a:buNone/>
            </a:pPr>
            <a:endParaRPr lang="en-US" altLang="ko-KR" sz="28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(6)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수확과 저장 </a:t>
            </a:r>
            <a:endParaRPr lang="ko-KR" altLang="en-US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40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농업의 중요성</a:t>
            </a:r>
            <a:endParaRPr lang="ko-KR" altLang="en-US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142976" y="1447800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농업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=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생명산업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</a:t>
            </a: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경제적 논리 설명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안된다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.</a:t>
            </a: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과거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인류의 의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식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주 </a:t>
            </a: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현대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인류의 식량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의와 주는 공업생산</a:t>
            </a:r>
          </a:p>
          <a:p>
            <a:pPr>
              <a:buNone/>
            </a:pPr>
            <a:endParaRPr lang="en-US" altLang="ko-KR" sz="20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1)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식량의 안정적 공급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2)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사회경제의 안정성 조성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3)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타 산업의 육성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4)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비농업부문의 시장 역할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5)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지역사회의 유지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6) 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국토의 환경보전</a:t>
            </a:r>
            <a:endParaRPr lang="ko-KR" altLang="en-US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2800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5400675" cy="5032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표 </a:t>
            </a:r>
            <a:r>
              <a:rPr lang="en-US" altLang="ko-KR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11. </a:t>
            </a: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식량안전보장의 지표</a:t>
            </a:r>
          </a:p>
        </p:txBody>
      </p:sp>
      <p:graphicFrame>
        <p:nvGraphicFramePr>
          <p:cNvPr id="82947" name="Group 3"/>
          <p:cNvGraphicFramePr>
            <a:graphicFrameLocks noGrp="1"/>
          </p:cNvGraphicFramePr>
          <p:nvPr>
            <p:ph type="tbl" idx="1"/>
          </p:nvPr>
        </p:nvGraphicFramePr>
        <p:xfrm>
          <a:off x="250825" y="836613"/>
          <a:ext cx="8642350" cy="5665789"/>
        </p:xfrm>
        <a:graphic>
          <a:graphicData uri="http://schemas.openxmlformats.org/drawingml/2006/table">
            <a:tbl>
              <a:tblPr/>
              <a:tblGrid>
                <a:gridCol w="2017713"/>
                <a:gridCol w="3382962"/>
                <a:gridCol w="3241675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지표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1950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년경부터 </a:t>
                      </a: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90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년경까지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1990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년경부터 무한의 미래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인당 곡물생산량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상승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1950~84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년에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40%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증가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하락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1984~96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년에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15%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감소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곡물가격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하락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1950~93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년에 실질가격 하락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상승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등락은 하지만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1993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이후는 상승경향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곡물비축량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풍부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때때로 과잉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적음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때때로 불충분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인당 경지면적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축소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1981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년까지 완만하게 축소하고 그 후  가속화됨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급속히 축소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인구증가가 지속되는 한 급속한 축소 지속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기후변동의 영향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1979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이후의 기온상승과 함께 영향이 나타나기 시작함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더욱 심한 고온현상이 생산확대의 노력을 저해할 가능성이 높음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미활용 식량증산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기술의 존재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감소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 기간의 초기에는 많이 존재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시간이 흐르면서 감소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대폭 감소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극적인 진보의 전망은 전무함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식량의 정치학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잉여가 지배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수출국이 시장을 둘러싸고 경쟁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희소성이 지배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수입국이 식량수입을 둘러싸고 경쟁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500063"/>
            <a:ext cx="8229600" cy="57213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ko-KR" sz="4000" dirty="0" smtClean="0">
                <a:latin typeface="굴림" charset="-127"/>
                <a:ea typeface="굴림" charset="-127"/>
              </a:rPr>
              <a:t>※ </a:t>
            </a:r>
            <a:r>
              <a:rPr lang="ko-KR" altLang="en-US" sz="4000" dirty="0" smtClean="0">
                <a:latin typeface="굴림" charset="-127"/>
                <a:ea typeface="굴림" charset="-127"/>
              </a:rPr>
              <a:t>농업의 공익적 기능</a:t>
            </a:r>
          </a:p>
          <a:p>
            <a:pPr eaLnBrk="1" hangingPunct="1">
              <a:buFontTx/>
              <a:buNone/>
            </a:pPr>
            <a:endParaRPr lang="ko-KR" altLang="en-US" sz="2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환경오염의 주범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농업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X →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인간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1</a:t>
            </a:r>
            <a:r>
              <a:rPr lang="ko-KR" altLang="en-US" sz="1800" dirty="0" err="1" smtClean="0">
                <a:latin typeface="굴림" charset="-127"/>
                <a:ea typeface="굴림" charset="-127"/>
              </a:rPr>
              <a:t>차산업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 →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2,3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차 복합산업   →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1,5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차 산업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저장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가공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유통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판매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친환경적 산업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       경제적 논리 → 사양산업      ⇒환경친화적 지속농업 체계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유기농업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  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다원적 기능 </a:t>
            </a:r>
            <a:endParaRPr lang="en-US" altLang="ko-KR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000" dirty="0" smtClean="0">
                <a:latin typeface="굴림" charset="-127"/>
                <a:ea typeface="굴림" charset="-127"/>
              </a:rPr>
              <a:t>  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1)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식량의 안정적 공급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약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20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조 원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식량 안보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dirty="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농업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기상조건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병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충해 → 흉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풍작 →사회체제 붕괴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동구 몰락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endParaRPr lang="en-US" altLang="ko-KR" sz="1800" dirty="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2400" dirty="0" smtClean="0">
                <a:latin typeface="굴림" charset="-127"/>
                <a:ea typeface="굴림" charset="-127"/>
              </a:rPr>
              <a:t>  </a:t>
            </a:r>
            <a:r>
              <a:rPr lang="en-US" altLang="ko-KR" sz="2800" dirty="0" smtClean="0">
                <a:latin typeface="굴림" charset="-127"/>
                <a:ea typeface="굴림" charset="-127"/>
              </a:rPr>
              <a:t>2) </a:t>
            </a:r>
            <a:r>
              <a:rPr lang="ko-KR" altLang="en-US" sz="2800" dirty="0" smtClean="0">
                <a:latin typeface="굴림" charset="-127"/>
                <a:ea typeface="굴림" charset="-127"/>
              </a:rPr>
              <a:t>농업의 사회문화적 가치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약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8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조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3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천억 원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도시의 인구집중 경감 → 지역사회 유지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전통문화 계승</a:t>
            </a:r>
          </a:p>
          <a:p>
            <a:pPr eaLnBrk="1" hangingPunct="1">
              <a:buFontTx/>
              <a:buNone/>
            </a:pPr>
            <a:r>
              <a:rPr lang="ko-KR" altLang="en-US" sz="1800" dirty="0" smtClean="0">
                <a:latin typeface="굴림" charset="-127"/>
                <a:ea typeface="굴림" charset="-127"/>
              </a:rPr>
              <a:t>     자연경관 유지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쾌적한 삶의 공간 제공 → 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46,800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원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/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인 지불 용의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dirty="0" smtClean="0">
                <a:latin typeface="굴림" charset="-127"/>
                <a:ea typeface="굴림" charset="-127"/>
              </a:rPr>
              <a:t>수도권</a:t>
            </a:r>
            <a:r>
              <a:rPr lang="en-US" altLang="ko-KR" sz="1800" dirty="0" smtClean="0">
                <a:latin typeface="굴림" charset="-127"/>
                <a:ea typeface="굴림" charset="-127"/>
              </a:rPr>
              <a:t>)</a:t>
            </a:r>
          </a:p>
        </p:txBody>
      </p:sp>
      <p:sp>
        <p:nvSpPr>
          <p:cNvPr id="77827" name="AutoShape 3"/>
          <p:cNvSpPr>
            <a:spLocks/>
          </p:cNvSpPr>
          <p:nvPr/>
        </p:nvSpPr>
        <p:spPr bwMode="auto">
          <a:xfrm>
            <a:off x="4786313" y="2000250"/>
            <a:ext cx="142875" cy="863600"/>
          </a:xfrm>
          <a:prstGeom prst="rightBrace">
            <a:avLst>
              <a:gd name="adj1" fmla="val 360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idx="1"/>
          </p:nvPr>
        </p:nvSpPr>
        <p:spPr>
          <a:xfrm>
            <a:off x="708025" y="428625"/>
            <a:ext cx="8435975" cy="61928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</a:t>
            </a:r>
            <a:r>
              <a:rPr lang="en-US" altLang="ko-KR" sz="2400" smtClean="0">
                <a:latin typeface="굴림" charset="-127"/>
                <a:ea typeface="굴림" charset="-127"/>
              </a:rPr>
              <a:t>3) </a:t>
            </a:r>
            <a:r>
              <a:rPr lang="ko-KR" altLang="en-US" sz="2400" smtClean="0">
                <a:latin typeface="굴림" charset="-127"/>
                <a:ea typeface="굴림" charset="-127"/>
              </a:rPr>
              <a:t>농업의 환경보전 기능</a:t>
            </a:r>
            <a:r>
              <a:rPr lang="en-US" altLang="ko-KR" sz="24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약 </a:t>
            </a:r>
            <a:r>
              <a:rPr lang="en-US" altLang="ko-KR" sz="1800" smtClean="0">
                <a:latin typeface="굴림" charset="-127"/>
                <a:ea typeface="굴림" charset="-127"/>
              </a:rPr>
              <a:t>50</a:t>
            </a:r>
            <a:r>
              <a:rPr lang="ko-KR" altLang="en-US" sz="1800" smtClean="0">
                <a:latin typeface="굴림" charset="-127"/>
                <a:ea typeface="굴림" charset="-127"/>
              </a:rPr>
              <a:t>조원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공익적 기능</a:t>
            </a:r>
            <a:r>
              <a:rPr lang="en-US" altLang="ko-KR" sz="180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수자원 함양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삼림과 경작지 → 수돗물 사용량의 </a:t>
            </a:r>
            <a:r>
              <a:rPr lang="en-US" altLang="ko-KR" sz="1800" smtClean="0">
                <a:latin typeface="굴림" charset="-127"/>
                <a:ea typeface="굴림" charset="-127"/>
              </a:rPr>
              <a:t>80% </a:t>
            </a:r>
            <a:r>
              <a:rPr lang="ko-KR" altLang="en-US" sz="1800" smtClean="0">
                <a:latin typeface="굴림" charset="-127"/>
                <a:ea typeface="굴림" charset="-127"/>
              </a:rPr>
              <a:t>저장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             논 → 인공 저수지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지상</a:t>
            </a:r>
            <a:r>
              <a:rPr lang="en-US" altLang="ko-KR" sz="1800" smtClean="0">
                <a:latin typeface="굴림" charset="-127"/>
                <a:ea typeface="굴림" charset="-127"/>
              </a:rPr>
              <a:t>),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저수탱크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지하</a:t>
            </a:r>
            <a:r>
              <a:rPr lang="en-US" altLang="ko-KR" sz="1800" smtClean="0">
                <a:latin typeface="굴림" charset="-127"/>
                <a:ea typeface="굴림" charset="-127"/>
              </a:rPr>
              <a:t>), </a:t>
            </a:r>
            <a:r>
              <a:rPr lang="ko-KR" altLang="en-US" sz="1800" smtClean="0">
                <a:latin typeface="굴림" charset="-127"/>
                <a:ea typeface="굴림" charset="-127"/>
              </a:rPr>
              <a:t>대기의 냉각효과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홍수조절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토양유실 방지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논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우기</a:t>
            </a:r>
            <a:r>
              <a:rPr lang="en-US" altLang="ko-KR" sz="180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토양유실 방지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표토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삼림</a:t>
            </a:r>
            <a:r>
              <a:rPr lang="en-US" altLang="ko-KR" sz="180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smtClean="0">
                <a:latin typeface="굴림" charset="-127"/>
                <a:ea typeface="굴림" charset="-127"/>
              </a:rPr>
              <a:t>농작물</a:t>
            </a:r>
            <a:r>
              <a:rPr lang="en-US" altLang="ko-KR" sz="1800" smtClean="0">
                <a:latin typeface="굴림" charset="-127"/>
                <a:ea typeface="굴림" charset="-127"/>
              </a:rPr>
              <a:t>:</a:t>
            </a:r>
            <a:r>
              <a:rPr lang="ko-KR" altLang="en-US" sz="1800" smtClean="0">
                <a:latin typeface="굴림" charset="-127"/>
                <a:ea typeface="굴림" charset="-127"/>
              </a:rPr>
              <a:t>벼</a:t>
            </a:r>
            <a:r>
              <a:rPr lang="en-US" altLang="ko-KR" sz="180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smtClean="0">
                <a:latin typeface="굴림" charset="-127"/>
                <a:ea typeface="굴림" charset="-127"/>
              </a:rPr>
              <a:t>서류</a:t>
            </a:r>
            <a:r>
              <a:rPr lang="en-US" altLang="ko-KR" sz="180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smtClean="0">
                <a:latin typeface="굴림" charset="-127"/>
                <a:ea typeface="굴림" charset="-127"/>
              </a:rPr>
              <a:t>두류</a:t>
            </a:r>
            <a:r>
              <a:rPr lang="en-US" altLang="ko-KR" sz="180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smtClean="0">
                <a:latin typeface="굴림" charset="-127"/>
                <a:ea typeface="굴림" charset="-127"/>
              </a:rPr>
              <a:t>맥류</a:t>
            </a:r>
            <a:r>
              <a:rPr lang="en-US" altLang="ko-KR" sz="180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smtClean="0">
                <a:latin typeface="굴림" charset="-127"/>
                <a:ea typeface="굴림" charset="-127"/>
              </a:rPr>
              <a:t>채소</a:t>
            </a:r>
            <a:r>
              <a:rPr lang="en-US" altLang="ko-KR" sz="180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smtClean="0">
                <a:latin typeface="굴림" charset="-127"/>
                <a:ea typeface="굴림" charset="-127"/>
              </a:rPr>
              <a:t>과수</a:t>
            </a:r>
            <a:r>
              <a:rPr lang="en-US" altLang="ko-KR" sz="1800" smtClean="0">
                <a:latin typeface="굴림" charset="-127"/>
                <a:ea typeface="굴림" charset="-127"/>
              </a:rPr>
              <a:t>&gt;</a:t>
            </a:r>
            <a:r>
              <a:rPr lang="ko-KR" altLang="en-US" sz="1800" smtClean="0">
                <a:latin typeface="굴림" charset="-127"/>
                <a:ea typeface="굴림" charset="-127"/>
              </a:rPr>
              <a:t>나지</a:t>
            </a:r>
            <a:r>
              <a:rPr lang="en-US" altLang="ko-KR" sz="180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대기정화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녹색식물의 광합성 →</a:t>
            </a:r>
            <a:r>
              <a:rPr lang="en-US" altLang="ko-KR" sz="1800" smtClean="0">
                <a:latin typeface="굴림" charset="-127"/>
                <a:ea typeface="굴림" charset="-127"/>
              </a:rPr>
              <a:t>O</a:t>
            </a:r>
            <a:r>
              <a:rPr lang="en-US" altLang="ko-KR" sz="1800" baseline="-25000" smtClean="0">
                <a:latin typeface="굴림" charset="-127"/>
                <a:ea typeface="굴림" charset="-127"/>
              </a:rPr>
              <a:t>2</a:t>
            </a:r>
            <a:r>
              <a:rPr lang="ko-KR" altLang="en-US" sz="1800" smtClean="0">
                <a:latin typeface="굴림" charset="-127"/>
                <a:ea typeface="굴림" charset="-127"/>
              </a:rPr>
              <a:t>방출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농작물</a:t>
            </a:r>
            <a:r>
              <a:rPr lang="en-US" altLang="ko-KR" sz="1800" smtClean="0">
                <a:latin typeface="굴림" charset="-127"/>
                <a:ea typeface="굴림" charset="-127"/>
              </a:rPr>
              <a:t>: SO</a:t>
            </a:r>
            <a:r>
              <a:rPr lang="en-US" altLang="ko-KR" sz="1800" baseline="-25000" smtClean="0">
                <a:latin typeface="굴림" charset="-127"/>
                <a:ea typeface="굴림" charset="-127"/>
              </a:rPr>
              <a:t>2</a:t>
            </a:r>
            <a:r>
              <a:rPr lang="en-US" altLang="ko-KR" sz="1800" smtClean="0">
                <a:latin typeface="굴림" charset="-127"/>
                <a:ea typeface="굴림" charset="-127"/>
              </a:rPr>
              <a:t>,N</a:t>
            </a:r>
            <a:r>
              <a:rPr lang="en-US" altLang="ko-KR" sz="1800" baseline="-25000" smtClean="0">
                <a:latin typeface="굴림" charset="-127"/>
                <a:ea typeface="굴림" charset="-127"/>
              </a:rPr>
              <a:t>2</a:t>
            </a:r>
            <a:r>
              <a:rPr lang="en-US" altLang="ko-KR" sz="1800" smtClean="0">
                <a:latin typeface="굴림" charset="-127"/>
                <a:ea typeface="굴림" charset="-127"/>
              </a:rPr>
              <a:t>O</a:t>
            </a:r>
            <a:r>
              <a:rPr lang="ko-KR" altLang="en-US" sz="1800" smtClean="0">
                <a:latin typeface="굴림" charset="-127"/>
                <a:ea typeface="굴림" charset="-127"/>
              </a:rPr>
              <a:t>흡수 →지구온난화 방지 →지구환경 보호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수질정화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오염된 물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논</a:t>
            </a:r>
            <a:r>
              <a:rPr lang="en-US" altLang="ko-KR" sz="1800" smtClean="0">
                <a:latin typeface="굴림" charset="-127"/>
                <a:ea typeface="굴림" charset="-127"/>
              </a:rPr>
              <a:t>) →COD(32~50%),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질소</a:t>
            </a:r>
            <a:r>
              <a:rPr lang="en-US" altLang="ko-KR" sz="1800" smtClean="0">
                <a:latin typeface="굴림" charset="-127"/>
                <a:ea typeface="굴림" charset="-127"/>
              </a:rPr>
              <a:t>(52~66%),</a:t>
            </a:r>
          </a:p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                                    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인산</a:t>
            </a:r>
            <a:r>
              <a:rPr lang="en-US" altLang="ko-KR" sz="1800" smtClean="0">
                <a:latin typeface="굴림" charset="-127"/>
                <a:ea typeface="굴림" charset="-127"/>
              </a:rPr>
              <a:t>(27~65%) </a:t>
            </a:r>
            <a:r>
              <a:rPr lang="ko-KR" altLang="en-US" sz="1800" smtClean="0">
                <a:latin typeface="굴림" charset="-127"/>
                <a:ea typeface="굴림" charset="-127"/>
              </a:rPr>
              <a:t>정화</a:t>
            </a:r>
          </a:p>
          <a:p>
            <a:pPr eaLnBrk="1" hangingPunct="1">
              <a:buFontTx/>
              <a:buNone/>
            </a:pPr>
            <a:endParaRPr lang="en-US" altLang="ko-KR" sz="18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2400" smtClean="0">
                <a:latin typeface="굴림" charset="-127"/>
                <a:ea typeface="굴림" charset="-127"/>
              </a:rPr>
              <a:t>  4) </a:t>
            </a:r>
            <a:r>
              <a:rPr lang="ko-KR" altLang="en-US" sz="2400" smtClean="0">
                <a:latin typeface="굴림" charset="-127"/>
                <a:ea typeface="굴림" charset="-127"/>
              </a:rPr>
              <a:t>환경친화적 지속농업체계의 구축 →생산성↓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친환경농업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유기농법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자연농법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오리농법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효소농법 등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환경농업육성법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농약↓</a:t>
            </a:r>
            <a:r>
              <a:rPr lang="en-US" altLang="ko-KR" sz="180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smtClean="0">
                <a:latin typeface="굴림" charset="-127"/>
                <a:ea typeface="굴림" charset="-127"/>
              </a:rPr>
              <a:t>비료↓</a:t>
            </a:r>
            <a:r>
              <a:rPr lang="en-US" altLang="ko-KR" sz="1800" smtClean="0">
                <a:latin typeface="굴림" charset="-127"/>
                <a:ea typeface="굴림" charset="-127"/>
              </a:rPr>
              <a:t>,</a:t>
            </a:r>
            <a:r>
              <a:rPr lang="ko-KR" altLang="en-US" sz="1800" smtClean="0">
                <a:latin typeface="굴림" charset="-127"/>
                <a:ea typeface="굴림" charset="-127"/>
              </a:rPr>
              <a:t>가축사료첨가제↓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축산분뇨 재활용 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                →안전한 농축임산물 생산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환경친화적 지속농업 체계 →농가소득 향상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공익적 기능 완수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285728"/>
            <a:ext cx="8229600" cy="6394450"/>
          </a:xfrm>
        </p:spPr>
        <p:txBody>
          <a:bodyPr/>
          <a:lstStyle/>
          <a:p>
            <a:pPr algn="l" eaLnBrk="1" hangingPunct="1"/>
            <a:r>
              <a:rPr lang="en-US" altLang="ko-KR" sz="2800" b="1" dirty="0" smtClean="0"/>
              <a:t>   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먹이사슬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(food chain)</a:t>
            </a:r>
            <a:br>
              <a:rPr lang="en-US" altLang="ko-KR" sz="2800" b="1" dirty="0" smtClean="0">
                <a:solidFill>
                  <a:schemeClr val="tx1"/>
                </a:solidFill>
              </a:rPr>
            </a:br>
            <a:r>
              <a:rPr lang="en-US" altLang="ko-KR" sz="1800" dirty="0" smtClean="0">
                <a:solidFill>
                  <a:schemeClr val="tx1"/>
                </a:solidFill>
              </a:rPr>
              <a:t/>
            </a:r>
            <a:br>
              <a:rPr lang="en-US" altLang="ko-KR" sz="1800" dirty="0" smtClean="0">
                <a:solidFill>
                  <a:schemeClr val="tx1"/>
                </a:solidFill>
              </a:rPr>
            </a:br>
            <a:r>
              <a:rPr lang="en-US" altLang="ko-KR" sz="18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• </a:t>
            </a:r>
            <a:r>
              <a:rPr lang="ko-KR" altLang="en-US" sz="2000" dirty="0" smtClean="0">
                <a:solidFill>
                  <a:schemeClr val="tx1"/>
                </a:solidFill>
              </a:rPr>
              <a:t>생태계의 생물적 구성요소</a:t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>    </a:t>
            </a:r>
            <a:r>
              <a:rPr lang="en-US" altLang="ko-KR" sz="2000" dirty="0" smtClean="0">
                <a:solidFill>
                  <a:schemeClr val="tx1"/>
                </a:solidFill>
              </a:rPr>
              <a:t>- </a:t>
            </a:r>
            <a:r>
              <a:rPr lang="ko-KR" altLang="en-US" sz="2000" dirty="0" smtClean="0">
                <a:solidFill>
                  <a:schemeClr val="tx1"/>
                </a:solidFill>
              </a:rPr>
              <a:t>생산자 </a:t>
            </a:r>
            <a:r>
              <a:rPr lang="en-US" altLang="ko-KR" sz="2000" dirty="0" smtClean="0">
                <a:solidFill>
                  <a:schemeClr val="tx1"/>
                </a:solidFill>
              </a:rPr>
              <a:t>: </a:t>
            </a:r>
            <a:r>
              <a:rPr lang="ko-KR" altLang="en-US" sz="2000" dirty="0" smtClean="0">
                <a:solidFill>
                  <a:schemeClr val="tx1"/>
                </a:solidFill>
              </a:rPr>
              <a:t>녹색식물</a:t>
            </a:r>
            <a:r>
              <a:rPr lang="en-US" altLang="ko-KR" sz="2000" dirty="0" smtClean="0">
                <a:solidFill>
                  <a:schemeClr val="tx1"/>
                </a:solidFill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</a:rPr>
              <a:t>광합성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  <a:br>
              <a:rPr lang="en-US" altLang="ko-KR" sz="2000" dirty="0" smtClean="0">
                <a:solidFill>
                  <a:schemeClr val="tx1"/>
                </a:solidFill>
              </a:rPr>
            </a:br>
            <a:r>
              <a:rPr lang="en-US" altLang="ko-KR" sz="2000" dirty="0" smtClean="0">
                <a:solidFill>
                  <a:schemeClr val="tx1"/>
                </a:solidFill>
              </a:rPr>
              <a:t>    - </a:t>
            </a:r>
            <a:r>
              <a:rPr lang="ko-KR" altLang="en-US" sz="2000" dirty="0" smtClean="0">
                <a:solidFill>
                  <a:schemeClr val="tx1"/>
                </a:solidFill>
              </a:rPr>
              <a:t>소비자 </a:t>
            </a:r>
            <a:r>
              <a:rPr lang="en-US" altLang="ko-KR" sz="2000" dirty="0" smtClean="0">
                <a:solidFill>
                  <a:schemeClr val="tx1"/>
                </a:solidFill>
              </a:rPr>
              <a:t>: </a:t>
            </a:r>
            <a:r>
              <a:rPr lang="ko-KR" altLang="en-US" sz="2000" dirty="0" smtClean="0">
                <a:solidFill>
                  <a:schemeClr val="tx1"/>
                </a:solidFill>
              </a:rPr>
              <a:t>동물</a:t>
            </a:r>
            <a:r>
              <a:rPr lang="en-US" altLang="ko-KR" sz="2000" dirty="0" smtClean="0">
                <a:solidFill>
                  <a:schemeClr val="tx1"/>
                </a:solidFill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</a:rPr>
              <a:t>초식동물</a:t>
            </a:r>
            <a:r>
              <a:rPr lang="en-US" altLang="ko-KR" sz="2000" dirty="0" smtClean="0">
                <a:solidFill>
                  <a:schemeClr val="tx1"/>
                </a:solidFill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</a:rPr>
              <a:t>육식동물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  <a:br>
              <a:rPr lang="en-US" altLang="ko-KR" sz="2000" dirty="0" smtClean="0">
                <a:solidFill>
                  <a:schemeClr val="tx1"/>
                </a:solidFill>
              </a:rPr>
            </a:br>
            <a:r>
              <a:rPr lang="en-US" altLang="ko-KR" sz="2000" dirty="0" smtClean="0">
                <a:solidFill>
                  <a:schemeClr val="tx1"/>
                </a:solidFill>
              </a:rPr>
              <a:t>    - </a:t>
            </a:r>
            <a:r>
              <a:rPr lang="ko-KR" altLang="en-US" sz="2000" dirty="0" smtClean="0">
                <a:solidFill>
                  <a:schemeClr val="tx1"/>
                </a:solidFill>
              </a:rPr>
              <a:t>분해자 </a:t>
            </a:r>
            <a:r>
              <a:rPr lang="en-US" altLang="ko-KR" sz="2000" dirty="0" smtClean="0">
                <a:solidFill>
                  <a:schemeClr val="tx1"/>
                </a:solidFill>
              </a:rPr>
              <a:t>: </a:t>
            </a:r>
            <a:r>
              <a:rPr lang="ko-KR" altLang="en-US" sz="2000" dirty="0" smtClean="0">
                <a:solidFill>
                  <a:schemeClr val="tx1"/>
                </a:solidFill>
              </a:rPr>
              <a:t>세균</a:t>
            </a:r>
            <a:r>
              <a:rPr lang="en-US" altLang="ko-KR" sz="2000" dirty="0" smtClean="0">
                <a:solidFill>
                  <a:schemeClr val="tx1"/>
                </a:solidFill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</a:rPr>
              <a:t>곰팡이</a:t>
            </a:r>
            <a:r>
              <a:rPr lang="en-US" altLang="ko-KR" sz="2000" dirty="0" smtClean="0">
                <a:solidFill>
                  <a:schemeClr val="tx1"/>
                </a:solidFill>
              </a:rPr>
              <a:t>(energy, </a:t>
            </a:r>
            <a:r>
              <a:rPr lang="ko-KR" altLang="en-US" sz="2000" dirty="0" smtClean="0">
                <a:solidFill>
                  <a:schemeClr val="tx1"/>
                </a:solidFill>
              </a:rPr>
              <a:t>무기물   식물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  <a:br>
              <a:rPr lang="en-US" altLang="ko-KR" sz="2000" dirty="0" smtClean="0">
                <a:solidFill>
                  <a:schemeClr val="tx1"/>
                </a:solidFill>
              </a:rPr>
            </a:br>
            <a:r>
              <a:rPr lang="en-US" altLang="ko-KR" sz="2000" dirty="0" smtClean="0">
                <a:solidFill>
                  <a:schemeClr val="tx1"/>
                </a:solidFill>
              </a:rPr>
              <a:t/>
            </a:r>
            <a:br>
              <a:rPr lang="en-US" altLang="ko-KR" sz="2000" dirty="0" smtClean="0">
                <a:solidFill>
                  <a:schemeClr val="tx1"/>
                </a:solidFill>
              </a:rPr>
            </a:br>
            <a:r>
              <a:rPr lang="en-US" altLang="ko-KR" sz="2000" dirty="0" smtClean="0">
                <a:solidFill>
                  <a:schemeClr val="tx1"/>
                </a:solidFill>
              </a:rPr>
              <a:t> • energy pyramid : 3~5 </a:t>
            </a:r>
            <a:r>
              <a:rPr lang="ko-KR" altLang="en-US" sz="2000" dirty="0" smtClean="0">
                <a:solidFill>
                  <a:schemeClr val="tx1"/>
                </a:solidFill>
              </a:rPr>
              <a:t>영양 단계</a:t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/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• food web(</a:t>
            </a:r>
            <a:r>
              <a:rPr lang="ko-KR" altLang="en-US" sz="2000" dirty="0" smtClean="0">
                <a:solidFill>
                  <a:schemeClr val="tx1"/>
                </a:solidFill>
              </a:rPr>
              <a:t>먹이그물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  <a:br>
              <a:rPr lang="en-US" altLang="ko-KR" sz="2000" dirty="0" smtClean="0">
                <a:solidFill>
                  <a:schemeClr val="tx1"/>
                </a:solidFill>
              </a:rPr>
            </a:br>
            <a:r>
              <a:rPr lang="en-US" altLang="ko-KR" sz="2000" dirty="0" smtClean="0">
                <a:solidFill>
                  <a:schemeClr val="tx1"/>
                </a:solidFill>
              </a:rPr>
              <a:t>      </a:t>
            </a:r>
            <a:r>
              <a:rPr lang="ko-KR" altLang="en-US" sz="2000" dirty="0" smtClean="0">
                <a:solidFill>
                  <a:schemeClr val="tx1"/>
                </a:solidFill>
              </a:rPr>
              <a:t>나무의 수액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진딧물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거미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박새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참매</a:t>
            </a:r>
            <a:r>
              <a:rPr lang="ko-KR" altLang="en-US" sz="2000" dirty="0" smtClean="0">
                <a:solidFill>
                  <a:schemeClr val="tx1"/>
                </a:solidFill>
              </a:rPr>
              <a:t/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>                나뭇잎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지렁이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작은새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참매</a:t>
            </a:r>
            <a:r>
              <a:rPr lang="ko-KR" altLang="en-US" sz="2000" dirty="0" smtClean="0">
                <a:solidFill>
                  <a:schemeClr val="tx1"/>
                </a:solidFill>
              </a:rPr>
              <a:t/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>                종자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쥐</a:t>
            </a:r>
            <a:r>
              <a:rPr lang="en-US" altLang="ko-KR" sz="2000" dirty="0" smtClean="0">
                <a:solidFill>
                  <a:schemeClr val="tx1"/>
                </a:solidFill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</a:rPr>
              <a:t>다람쥐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올빼미</a:t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>                줄기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곤충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딱따구리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독수리</a:t>
            </a:r>
            <a:br>
              <a:rPr lang="ko-KR" altLang="en-US" sz="2000" dirty="0" smtClean="0">
                <a:solidFill>
                  <a:schemeClr val="tx1"/>
                </a:solidFill>
              </a:rPr>
            </a:br>
            <a:r>
              <a:rPr lang="ko-KR" altLang="en-US" sz="2000" dirty="0" smtClean="0">
                <a:solidFill>
                  <a:schemeClr val="tx1"/>
                </a:solidFill>
              </a:rPr>
              <a:t>                유충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새 </a:t>
            </a:r>
            <a:r>
              <a:rPr lang="ko-KR" altLang="en-US" sz="1800" dirty="0" smtClean="0">
                <a:solidFill>
                  <a:schemeClr val="tx1"/>
                </a:solidFill>
              </a:rPr>
              <a:t>→</a:t>
            </a:r>
            <a:r>
              <a:rPr lang="ko-KR" altLang="en-US" sz="2000" dirty="0" smtClean="0">
                <a:solidFill>
                  <a:schemeClr val="tx1"/>
                </a:solidFill>
              </a:rPr>
              <a:t> 독수리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3. </a:t>
            </a:r>
            <a:r>
              <a:rPr lang="ko-KR" altLang="en-US" sz="4400" b="1" dirty="0" err="1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지속가능한</a:t>
            </a:r>
            <a:r>
              <a:rPr lang="ko-KR" altLang="en-US" sz="4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 농업이란</a:t>
            </a:r>
            <a:r>
              <a:rPr lang="en-US" altLang="ko-KR" sz="44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?</a:t>
            </a:r>
            <a:endParaRPr lang="ko-KR" altLang="en-US" sz="4400" dirty="0" smtClean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142976" y="1628796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농업기술과 환경을 조화시켜 현대농업의 부작용을 줄이고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생산성을 장기적으로 유지하는 농업</a:t>
            </a:r>
          </a:p>
          <a:p>
            <a:pPr>
              <a:buNone/>
            </a:pP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○ 지속적 농업이 가능한 농업 기술</a:t>
            </a: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환경 친화적인 농업 기술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화학비료 → 유기질비료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	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농약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생물학적 방제 수단의 개발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저독성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농약의 개발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	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천적과 각종 미생물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복합경영 방식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경종과 축산의 결합 → 토양생태계 보전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                 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有畜農業</a:t>
            </a:r>
          </a:p>
          <a:p>
            <a:pPr>
              <a:buNone/>
            </a:pPr>
            <a:endParaRPr lang="ko-KR" altLang="en-US" dirty="0">
              <a:latin typeface="바탕" pitchFamily="18" charset="-127"/>
              <a:ea typeface="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142976" y="285728"/>
            <a:ext cx="7786742" cy="6143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* </a:t>
            </a:r>
            <a:r>
              <a:rPr lang="ko-KR" altLang="en-US" sz="2800" b="1" dirty="0" err="1" smtClean="0">
                <a:latin typeface="바탕" pitchFamily="18" charset="-127"/>
                <a:ea typeface="바탕" pitchFamily="18" charset="-127"/>
              </a:rPr>
              <a:t>지속가능한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 농업 </a:t>
            </a:r>
            <a:r>
              <a:rPr lang="en-US" altLang="ko-KR" sz="2800" b="1" dirty="0" smtClean="0">
                <a:latin typeface="바탕" pitchFamily="18" charset="-127"/>
                <a:ea typeface="바탕" pitchFamily="18" charset="-127"/>
              </a:rPr>
              <a:t>-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현대농업의 대안</a:t>
            </a:r>
            <a:endParaRPr lang="ko-KR" altLang="en-US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20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○ 현대 농업의 문제점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화학 물질의 고 투입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화학비료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농약                       토양의 물리성과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화학성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악화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사료 첨가제         → 토양과 지하수 오염 → 생태계 파괴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기계화</a:t>
            </a:r>
            <a:endParaRPr lang="en-US" altLang="ko-KR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ko-KR" altLang="en-US" sz="20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화학비료     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토양의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물리성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악화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토양의 산성화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농약              </a:t>
            </a:r>
            <a:r>
              <a:rPr lang="ko-KR" altLang="en-US" sz="2000" dirty="0" err="1" smtClean="0">
                <a:latin typeface="바탕" pitchFamily="18" charset="-127"/>
                <a:ea typeface="바탕" pitchFamily="18" charset="-127"/>
              </a:rPr>
              <a:t>염류집적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토양미생물계의 교란 → 생산성 저하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토양오염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지하수 오염 → 환경파괴</a:t>
            </a:r>
          </a:p>
          <a:p>
            <a:pPr>
              <a:buNone/>
            </a:pPr>
            <a:endParaRPr lang="en-US" altLang="ko-KR" sz="20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000" b="1" dirty="0" smtClean="0">
                <a:latin typeface="바탕" pitchFamily="18" charset="-127"/>
                <a:ea typeface="바탕" pitchFamily="18" charset="-127"/>
              </a:rPr>
              <a:t>○ 대안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유기농법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재생농법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친환경농법</a:t>
            </a:r>
            <a:endParaRPr lang="ko-KR" altLang="en-US" sz="2000" dirty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오른쪽 중괄호 8"/>
          <p:cNvSpPr/>
          <p:nvPr/>
        </p:nvSpPr>
        <p:spPr>
          <a:xfrm>
            <a:off x="3286116" y="1643050"/>
            <a:ext cx="214313" cy="1357322"/>
          </a:xfrm>
          <a:prstGeom prst="rightBrac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중괄호 9"/>
          <p:cNvSpPr/>
          <p:nvPr/>
        </p:nvSpPr>
        <p:spPr>
          <a:xfrm>
            <a:off x="2786050" y="3571876"/>
            <a:ext cx="214314" cy="633418"/>
          </a:xfrm>
          <a:prstGeom prst="rightBrac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71472" y="2143116"/>
          <a:ext cx="8358245" cy="2541108"/>
        </p:xfrm>
        <a:graphic>
          <a:graphicData uri="http://schemas.openxmlformats.org/drawingml/2006/table">
            <a:tbl>
              <a:tblPr/>
              <a:tblGrid>
                <a:gridCol w="1289978"/>
                <a:gridCol w="1152561"/>
                <a:gridCol w="1289978"/>
                <a:gridCol w="1839646"/>
                <a:gridCol w="1496104"/>
                <a:gridCol w="1289978"/>
              </a:tblGrid>
              <a:tr h="85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년 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비료사용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농가수입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농산물생산량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정보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작물재배면적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노동력시간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8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1950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1960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1970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1980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184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396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562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123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140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169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128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148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95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89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65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43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785786" y="1357298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/>
              <a:t>비료사용</a:t>
            </a:r>
            <a:r>
              <a:rPr lang="en-US" altLang="ko-KR" b="1" dirty="0"/>
              <a:t>, </a:t>
            </a:r>
            <a:r>
              <a:rPr lang="ko-KR" altLang="en-US" b="1" dirty="0"/>
              <a:t>농가수입</a:t>
            </a:r>
            <a:r>
              <a:rPr lang="en-US" altLang="ko-KR" b="1" dirty="0"/>
              <a:t>, </a:t>
            </a:r>
            <a:r>
              <a:rPr lang="ko-KR" altLang="en-US" b="1" dirty="0"/>
              <a:t>작물재배면적 및 농촌노동력의 변화 </a:t>
            </a:r>
            <a:r>
              <a:rPr lang="ko-KR" altLang="en-US" b="1" dirty="0" smtClean="0"/>
              <a:t>        </a:t>
            </a:r>
            <a:r>
              <a:rPr lang="en-US" altLang="ko-KR" dirty="0" smtClean="0"/>
              <a:t>(</a:t>
            </a:r>
            <a:r>
              <a:rPr lang="ko-KR" altLang="en-US" dirty="0"/>
              <a:t>미국</a:t>
            </a:r>
            <a:r>
              <a:rPr lang="en-US" altLang="ko-KR" dirty="0"/>
              <a:t>)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57224" y="4857760"/>
            <a:ext cx="3357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/>
              <a:t>* </a:t>
            </a:r>
            <a:r>
              <a:rPr lang="en-US" altLang="ko-KR" sz="1400" dirty="0"/>
              <a:t>1950</a:t>
            </a:r>
            <a:r>
              <a:rPr lang="ko-KR" altLang="en-US" sz="1400" dirty="0"/>
              <a:t>년을 기준으로 </a:t>
            </a:r>
            <a:r>
              <a:rPr lang="ko-KR" altLang="en-US" sz="1400" dirty="0" smtClean="0"/>
              <a:t>비교 분석한 </a:t>
            </a:r>
            <a:r>
              <a:rPr lang="ko-KR" altLang="en-US" sz="1400" dirty="0"/>
              <a:t>자료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1" name="Object 3"/>
          <p:cNvGraphicFramePr>
            <a:graphicFrameLocks noChangeAspect="1"/>
          </p:cNvGraphicFramePr>
          <p:nvPr>
            <p:ph idx="1"/>
          </p:nvPr>
        </p:nvGraphicFramePr>
        <p:xfrm>
          <a:off x="1214414" y="928670"/>
          <a:ext cx="6862180" cy="4382424"/>
        </p:xfrm>
        <a:graphic>
          <a:graphicData uri="http://schemas.openxmlformats.org/presentationml/2006/ole">
            <p:oleObj spid="_x0000_s1026" r:id="rId3" imgW="3812760" imgH="2435040" progId="">
              <p:embed/>
            </p:oleObj>
          </a:graphicData>
        </a:graphic>
      </p:graphicFrame>
      <p:sp>
        <p:nvSpPr>
          <p:cNvPr id="6" name="직사각형 5"/>
          <p:cNvSpPr/>
          <p:nvPr/>
        </p:nvSpPr>
        <p:spPr>
          <a:xfrm>
            <a:off x="2610226" y="5643578"/>
            <a:ext cx="4033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/>
              <a:t>염기성 이온의 </a:t>
            </a:r>
            <a:r>
              <a:rPr lang="ko-KR" altLang="en-US" sz="1600" b="1" dirty="0" err="1"/>
              <a:t>용탈에</a:t>
            </a:r>
            <a:r>
              <a:rPr lang="ko-KR" altLang="en-US" sz="1600" b="1" dirty="0"/>
              <a:t> 의한 토양의 산성화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ChangeAspect="1"/>
          </p:cNvGraphicFramePr>
          <p:nvPr>
            <p:ph idx="1"/>
          </p:nvPr>
        </p:nvGraphicFramePr>
        <p:xfrm>
          <a:off x="1571604" y="285728"/>
          <a:ext cx="5786478" cy="4993579"/>
        </p:xfrm>
        <a:graphic>
          <a:graphicData uri="http://schemas.openxmlformats.org/presentationml/2006/ole">
            <p:oleObj spid="_x0000_s2050" r:id="rId3" imgW="3983232" imgH="3873476" progId="">
              <p:embed/>
            </p:oleObj>
          </a:graphicData>
        </a:graphic>
      </p:graphicFrame>
      <p:sp>
        <p:nvSpPr>
          <p:cNvPr id="6" name="직사각형 5"/>
          <p:cNvSpPr/>
          <p:nvPr/>
        </p:nvSpPr>
        <p:spPr>
          <a:xfrm>
            <a:off x="500034" y="5643578"/>
            <a:ext cx="8215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/>
              <a:t>강우량이 적은 건조기후 지역의 토양과 </a:t>
            </a:r>
            <a:r>
              <a:rPr lang="ko-KR" altLang="en-US" sz="1600" b="1" dirty="0" smtClean="0"/>
              <a:t>시설재배 </a:t>
            </a:r>
            <a:r>
              <a:rPr lang="ko-KR" altLang="en-US" sz="1600" b="1" dirty="0"/>
              <a:t>토양에서 일어나는 </a:t>
            </a:r>
            <a:r>
              <a:rPr lang="ko-KR" altLang="en-US" sz="1600" b="1" dirty="0" err="1"/>
              <a:t>염류집적</a:t>
            </a:r>
            <a:r>
              <a:rPr lang="ko-KR" altLang="en-US" sz="1600" b="1" dirty="0"/>
              <a:t> 현상</a:t>
            </a:r>
            <a:r>
              <a:rPr lang="en-US" altLang="ko-KR" sz="1600" b="1" dirty="0"/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77" name="_x104465176" descr="EMB00000f98bf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18162"/>
            <a:ext cx="8143900" cy="3982474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1714496" y="5286388"/>
            <a:ext cx="5715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우리나라에 있어서 </a:t>
            </a:r>
            <a:r>
              <a:rPr lang="ko-KR" altLang="en-US" b="1" dirty="0"/>
              <a:t>화학비료 사용량의 변화 </a:t>
            </a:r>
            <a:r>
              <a:rPr lang="en-US" altLang="ko-KR" b="1" dirty="0"/>
              <a:t>(1ha</a:t>
            </a:r>
            <a:r>
              <a:rPr lang="ko-KR" altLang="en-US" b="1" dirty="0"/>
              <a:t>당</a:t>
            </a:r>
            <a:r>
              <a:rPr lang="en-US" altLang="ko-KR" b="1" dirty="0"/>
              <a:t>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1" name="_x104277688" descr="EMB00000f98bf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072" y="1285860"/>
            <a:ext cx="7744018" cy="3571900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2725016" y="4988494"/>
            <a:ext cx="353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농약의 연간사용량 변화 </a:t>
            </a:r>
            <a:r>
              <a:rPr lang="en-US" altLang="ko-KR" b="1" dirty="0"/>
              <a:t>(1ha</a:t>
            </a:r>
            <a:r>
              <a:rPr lang="ko-KR" altLang="en-US" b="1" dirty="0"/>
              <a:t>당</a:t>
            </a:r>
            <a:r>
              <a:rPr lang="en-US" altLang="ko-KR" b="1" dirty="0"/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928662" y="285728"/>
            <a:ext cx="8001056" cy="6143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○ 환경오염과 생태계 파괴 원인</a:t>
            </a:r>
            <a:endParaRPr lang="ko-KR" altLang="en-US" sz="2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화학비료와 농약의 과용 → 대규모 축산 → 토양의 산성화와 </a:t>
            </a: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물리성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 악화</a:t>
            </a: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농약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제초제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살균제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살충제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) →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토양 미생물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곤충 등 감소 → 생태계 파괴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	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→ 농약중독 사례 급증</a:t>
            </a:r>
          </a:p>
          <a:p>
            <a:pPr>
              <a:buNone/>
            </a:pPr>
            <a:r>
              <a:rPr lang="en-US" altLang="ko-KR" sz="2000" dirty="0" smtClean="0">
                <a:latin typeface="바탕" pitchFamily="18" charset="-127"/>
                <a:ea typeface="바탕" pitchFamily="18" charset="-127"/>
              </a:rPr>
              <a:t>				         </a:t>
            </a:r>
            <a:r>
              <a:rPr lang="ko-KR" altLang="en-US" sz="2000" dirty="0" smtClean="0">
                <a:latin typeface="바탕" pitchFamily="18" charset="-127"/>
                <a:ea typeface="바탕" pitchFamily="18" charset="-127"/>
              </a:rPr>
              <a:t>농약에 대한 내성 증가</a:t>
            </a:r>
            <a:endParaRPr lang="ko-KR" altLang="en-US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화학비료 </a:t>
            </a: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농약                       → 농산품의 안전성</a:t>
            </a: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사료 첨가제 </a:t>
            </a:r>
          </a:p>
          <a:p>
            <a:pPr>
              <a:buNone/>
            </a:pPr>
            <a:endParaRPr lang="en-US" altLang="ko-KR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endParaRPr lang="en-US" altLang="ko-KR" sz="18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기계화                    → 토양의 </a:t>
            </a: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염류집적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           → 토양 침식</a:t>
            </a:r>
          </a:p>
          <a:p>
            <a:pPr>
              <a:buNone/>
            </a:pP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단작재배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                     토양의 </a:t>
            </a:r>
            <a:r>
              <a:rPr lang="ko-KR" altLang="en-US" sz="1800" dirty="0" err="1" smtClean="0">
                <a:latin typeface="바탕" pitchFamily="18" charset="-127"/>
                <a:ea typeface="바탕" pitchFamily="18" charset="-127"/>
              </a:rPr>
              <a:t>물리성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 악화 </a:t>
            </a:r>
            <a:endParaRPr lang="ko-KR" altLang="en-US" sz="1800" dirty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오른쪽 중괄호 6"/>
          <p:cNvSpPr/>
          <p:nvPr/>
        </p:nvSpPr>
        <p:spPr>
          <a:xfrm>
            <a:off x="2714612" y="3071810"/>
            <a:ext cx="285752" cy="857256"/>
          </a:xfrm>
          <a:prstGeom prst="rightBrace">
            <a:avLst>
              <a:gd name="adj1" fmla="val 8333"/>
              <a:gd name="adj2" fmla="val 50000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중괄호 7"/>
          <p:cNvSpPr/>
          <p:nvPr/>
        </p:nvSpPr>
        <p:spPr>
          <a:xfrm>
            <a:off x="2490774" y="4786322"/>
            <a:ext cx="223838" cy="571504"/>
          </a:xfrm>
          <a:prstGeom prst="rightBrace">
            <a:avLst>
              <a:gd name="adj1" fmla="val 8333"/>
              <a:gd name="adj2" fmla="val 50000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571472" y="285728"/>
            <a:ext cx="8358246" cy="6143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400" b="1" dirty="0" smtClean="0">
                <a:latin typeface="바탕" pitchFamily="18" charset="-127"/>
                <a:ea typeface="바탕" pitchFamily="18" charset="-127"/>
              </a:rPr>
              <a:t>	</a:t>
            </a: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○ 지속적 농업의 목표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생산성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수익성의 확보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건강과 식품 안전성의 확보</a:t>
            </a:r>
          </a:p>
          <a:p>
            <a:pPr>
              <a:buNone/>
            </a:pPr>
            <a:endParaRPr lang="en-US" altLang="ko-KR" sz="2400" b="1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ko-KR" altLang="en-US" sz="2400" b="1" dirty="0" smtClean="0">
                <a:latin typeface="바탕" pitchFamily="18" charset="-127"/>
                <a:ea typeface="바탕" pitchFamily="18" charset="-127"/>
              </a:rPr>
              <a:t>   ○ 지속적 농업의 수단</a:t>
            </a:r>
            <a:endParaRPr lang="ko-KR" altLang="en-US" sz="2400" dirty="0" smtClean="0">
              <a:latin typeface="바탕" pitchFamily="18" charset="-127"/>
              <a:ea typeface="바탕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윤작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종합적 방제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유기물 등의 이용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토양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수질보전 농법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적절한 기계화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   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생태계 </a:t>
            </a:r>
            <a:r>
              <a:rPr lang="ko-KR" altLang="en-US" sz="2400" dirty="0" err="1" smtClean="0">
                <a:latin typeface="바탕" pitchFamily="18" charset="-127"/>
                <a:ea typeface="바탕" pitchFamily="18" charset="-127"/>
              </a:rPr>
              <a:t>메카니즘의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 활용</a:t>
            </a:r>
          </a:p>
          <a:p>
            <a:pPr>
              <a:buNone/>
            </a:pP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	  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경종과 축산의 결합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녹비작물의 이용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하이테크의 활용</a:t>
            </a:r>
            <a:endParaRPr lang="ko-KR" altLang="en-US" sz="2400" dirty="0"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337924" y="1000108"/>
            <a:ext cx="444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생산 가능한 </a:t>
            </a:r>
            <a:r>
              <a:rPr lang="ko-KR" altLang="en-US" b="1" dirty="0"/>
              <a:t>유기</a:t>
            </a:r>
            <a:r>
              <a:rPr lang="en-US" altLang="ko-KR" b="1" dirty="0"/>
              <a:t>-</a:t>
            </a:r>
            <a:r>
              <a:rPr lang="ko-KR" altLang="en-US" b="1" dirty="0"/>
              <a:t>자연농축산물과 가공품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428596" y="1571610"/>
          <a:ext cx="8286808" cy="4429157"/>
        </p:xfrm>
        <a:graphic>
          <a:graphicData uri="http://schemas.openxmlformats.org/drawingml/2006/table">
            <a:tbl>
              <a:tblPr/>
              <a:tblGrid>
                <a:gridCol w="1465904"/>
                <a:gridCol w="6820904"/>
              </a:tblGrid>
              <a:tr h="520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구 분</a:t>
                      </a: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품 목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곡 물 류</a:t>
                      </a: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보리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콩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조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수수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메밀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팥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율무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옥수수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땅콩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채 소 류</a:t>
                      </a: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엽채류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: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배추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양배추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시금치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상추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쑥갓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케일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깻잎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부추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파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근대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셀러리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아스파라가스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근채류 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: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무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당근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감자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고구마</a:t>
                      </a: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과채류 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: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오이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참외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멜론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토마토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가지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호박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딸기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피망</a:t>
                      </a: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산채류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: </a:t>
                      </a: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취나무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고사리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도라지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느타리버섯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두릅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더덕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과 실 류</a:t>
                      </a: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사과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포도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복숭아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자두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살구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감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배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대추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축산물류</a:t>
                      </a: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계란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육계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돼지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우유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소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꿩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멧돼지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가공식품</a:t>
                      </a: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두부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콩나물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고추장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야채효소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치즈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햄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휴먼명조"/>
                        </a:rPr>
                        <a:t>소시지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>
            <a:normAutofit lnSpcReduction="10000"/>
          </a:bodyPr>
          <a:lstStyle/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4000" b="1" dirty="0" smtClean="0">
                <a:latin typeface="굴림" pitchFamily="50" charset="-127"/>
                <a:ea typeface="굴림" pitchFamily="50" charset="-127"/>
              </a:rPr>
              <a:t>4. </a:t>
            </a:r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인구문제와 식량</a:t>
            </a:r>
          </a:p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>
              <a:buClr>
                <a:schemeClr val="tx1"/>
              </a:buClr>
              <a:buNone/>
              <a:defRPr/>
            </a:pP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인구증가</a:t>
            </a: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lnSpc>
                <a:spcPct val="5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1400" dirty="0" smtClean="0">
                <a:latin typeface="굴림" pitchFamily="50" charset="-127"/>
                <a:ea typeface="굴림" pitchFamily="50" charset="-127"/>
              </a:rPr>
              <a:t>    </a:t>
            </a:r>
            <a:endParaRPr lang="en-US" altLang="ko-KR" sz="500" spc="5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1)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인구증가율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2)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인구증가에 영향을 미치는 요인</a:t>
            </a:r>
            <a:endParaRPr lang="en-US" altLang="ko-KR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3)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인구조절방법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4)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인구증가의 영향</a:t>
            </a:r>
            <a:endParaRPr lang="en-US" altLang="ko-KR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lnSpc>
                <a:spcPct val="5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500" dirty="0" smtClean="0">
                <a:latin typeface="굴림" pitchFamily="50" charset="-127"/>
                <a:ea typeface="굴림" pitchFamily="50" charset="-127"/>
              </a:rPr>
              <a:t>  </a:t>
            </a:r>
          </a:p>
          <a:p>
            <a:pPr marL="609600" indent="-609600">
              <a:buNone/>
              <a:defRPr/>
            </a:pP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인구증가와 식량부족</a:t>
            </a: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lnSpc>
                <a:spcPct val="5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  </a:t>
            </a:r>
            <a:endParaRPr lang="en-US" altLang="ko-KR" sz="3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>
              <a:buNone/>
              <a:defRPr/>
            </a:pP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식량증산의 유한성</a:t>
            </a: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lnSpc>
                <a:spcPct val="5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500" dirty="0" smtClean="0">
                <a:latin typeface="굴림" pitchFamily="50" charset="-127"/>
                <a:ea typeface="굴림" pitchFamily="50" charset="-127"/>
              </a:rPr>
              <a:t>  </a:t>
            </a:r>
            <a:endParaRPr lang="ko-KR" altLang="en-US" sz="11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>
              <a:buNone/>
              <a:defRPr/>
            </a:pP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○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우리나라의 식량사정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620713"/>
            <a:ext cx="8229600" cy="5688012"/>
          </a:xfrm>
        </p:spPr>
        <p:txBody>
          <a:bodyPr/>
          <a:lstStyle/>
          <a:p>
            <a:pPr marL="447675" indent="-447675" eaLnBrk="1" hangingPunct="1">
              <a:buFont typeface="Wingdings 2" pitchFamily="18" charset="2"/>
              <a:buNone/>
            </a:pPr>
            <a:r>
              <a:rPr lang="ko-KR" altLang="en-US" sz="3600" b="1" smtClean="0">
                <a:latin typeface="굴림" charset="-127"/>
                <a:ea typeface="굴림" charset="-127"/>
              </a:rPr>
              <a:t>    ㆍ멜더스의 인구론</a:t>
            </a:r>
            <a:r>
              <a:rPr lang="en-US" altLang="ko-KR" sz="3600" b="1" smtClean="0">
                <a:latin typeface="굴림" charset="-127"/>
                <a:ea typeface="굴림" charset="-127"/>
              </a:rPr>
              <a:t>(1788)</a:t>
            </a:r>
          </a:p>
          <a:p>
            <a:pPr marL="447675" indent="-447675" eaLnBrk="1" hangingPunct="1"/>
            <a:endParaRPr lang="en-US" altLang="ko-KR" b="1" smtClean="0">
              <a:latin typeface="굴림" charset="-127"/>
              <a:ea typeface="굴림" charset="-127"/>
            </a:endParaRPr>
          </a:p>
          <a:p>
            <a:pPr marL="447675" indent="-447675" eaLnBrk="1" hangingPunct="1">
              <a:buFontTx/>
              <a:buNone/>
            </a:pPr>
            <a:r>
              <a:rPr lang="en-US" altLang="ko-KR" sz="2800" smtClean="0">
                <a:latin typeface="굴림" charset="-127"/>
                <a:ea typeface="굴림" charset="-127"/>
              </a:rPr>
              <a:t>     </a:t>
            </a:r>
            <a:r>
              <a:rPr lang="en-US" altLang="ko-KR" sz="2400" smtClean="0">
                <a:latin typeface="굴림" charset="-127"/>
                <a:ea typeface="굴림" charset="-127"/>
              </a:rPr>
              <a:t>‘</a:t>
            </a:r>
            <a:r>
              <a:rPr lang="ko-KR" altLang="en-US" sz="2400" smtClean="0">
                <a:latin typeface="굴림" charset="-127"/>
                <a:ea typeface="굴림" charset="-127"/>
              </a:rPr>
              <a:t>인구는 제한하지 않으면 기하급수적으로 증가하고</a:t>
            </a:r>
          </a:p>
          <a:p>
            <a:pPr marL="447675" indent="-447675"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 식량생산은 산술급수적으로 증가한다’</a:t>
            </a:r>
            <a:r>
              <a:rPr lang="en-US" altLang="ko-KR" sz="2400" smtClean="0">
                <a:latin typeface="굴림" charset="-127"/>
                <a:ea typeface="굴림" charset="-127"/>
              </a:rPr>
              <a:t>.</a:t>
            </a:r>
          </a:p>
          <a:p>
            <a:pPr marL="447675" indent="-447675" eaLnBrk="1" hangingPunct="1"/>
            <a:endParaRPr lang="en-US" altLang="ko-KR" sz="2400" smtClean="0">
              <a:latin typeface="굴림" charset="-127"/>
              <a:ea typeface="굴림" charset="-127"/>
            </a:endParaRPr>
          </a:p>
          <a:p>
            <a:pPr marL="447675" indent="-447675" eaLnBrk="1" hangingPunct="1">
              <a:buFont typeface="Wingdings 2" pitchFamily="18" charset="2"/>
              <a:buNone/>
            </a:pPr>
            <a:r>
              <a:rPr lang="ko-KR" altLang="en-US" sz="3600" b="1" smtClean="0">
                <a:latin typeface="굴림" charset="-127"/>
                <a:ea typeface="굴림" charset="-127"/>
              </a:rPr>
              <a:t>    ㆍ지구의 인구부양능력</a:t>
            </a:r>
          </a:p>
          <a:p>
            <a:pPr marL="447675" indent="-447675" eaLnBrk="1" hangingPunct="1">
              <a:buFontTx/>
              <a:buNone/>
            </a:pPr>
            <a:endParaRPr lang="ko-KR" altLang="en-US" sz="2400" b="1" smtClean="0">
              <a:latin typeface="굴림" charset="-127"/>
              <a:ea typeface="굴림" charset="-127"/>
            </a:endParaRPr>
          </a:p>
          <a:p>
            <a:pPr marL="447675" indent="-447675"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</a:t>
            </a:r>
            <a:r>
              <a:rPr lang="en-US" altLang="en-US" sz="2400" smtClean="0">
                <a:latin typeface="굴림" charset="-127"/>
                <a:ea typeface="굴림" charset="-127"/>
              </a:rPr>
              <a:t>*</a:t>
            </a:r>
            <a:r>
              <a:rPr lang="ko-KR" altLang="en-US" sz="2400" smtClean="0">
                <a:latin typeface="굴림" charset="-127"/>
                <a:ea typeface="굴림" charset="-127"/>
              </a:rPr>
              <a:t> 지구의 경작면적과 식량생산</a:t>
            </a:r>
          </a:p>
          <a:p>
            <a:pPr marL="447675" indent="-447675"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</a:t>
            </a:r>
            <a:r>
              <a:rPr lang="en-US" altLang="en-US" sz="2400" smtClean="0">
                <a:latin typeface="굴림" charset="-127"/>
                <a:ea typeface="굴림" charset="-127"/>
              </a:rPr>
              <a:t>*</a:t>
            </a:r>
            <a:r>
              <a:rPr lang="ko-KR" altLang="en-US" sz="2400" smtClean="0">
                <a:latin typeface="굴림" charset="-127"/>
                <a:ea typeface="굴림" charset="-127"/>
              </a:rPr>
              <a:t> 식생활수준에 따른 부양능력</a:t>
            </a:r>
          </a:p>
          <a:p>
            <a:pPr marL="447675" indent="-447675"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</a:t>
            </a:r>
            <a:r>
              <a:rPr lang="en-US" altLang="en-US" sz="2400" smtClean="0">
                <a:latin typeface="굴림" charset="-127"/>
                <a:ea typeface="굴림" charset="-127"/>
              </a:rPr>
              <a:t>*</a:t>
            </a:r>
            <a:r>
              <a:rPr lang="ko-KR" altLang="en-US" sz="2400" smtClean="0">
                <a:latin typeface="굴림" charset="-127"/>
                <a:ea typeface="굴림" charset="-127"/>
              </a:rPr>
              <a:t> 현재의 경작곡물 </a:t>
            </a:r>
            <a:r>
              <a:rPr lang="en-US" altLang="ko-KR" sz="2400" smtClean="0">
                <a:latin typeface="굴림" charset="-127"/>
                <a:ea typeface="굴림" charset="-127"/>
              </a:rPr>
              <a:t>:</a:t>
            </a:r>
            <a:r>
              <a:rPr lang="ko-KR" altLang="en-US" sz="2400" smtClean="0">
                <a:latin typeface="굴림" charset="-127"/>
                <a:ea typeface="굴림" charset="-127"/>
              </a:rPr>
              <a:t> </a:t>
            </a:r>
            <a:r>
              <a:rPr lang="en-US" altLang="ko-KR" sz="2400" smtClean="0">
                <a:latin typeface="굴림" charset="-127"/>
                <a:ea typeface="굴림" charset="-127"/>
              </a:rPr>
              <a:t>400</a:t>
            </a:r>
            <a:r>
              <a:rPr lang="ko-KR" altLang="en-US" sz="2400" smtClean="0">
                <a:latin typeface="굴림" charset="-127"/>
                <a:ea typeface="굴림" charset="-127"/>
              </a:rPr>
              <a:t>억 명</a:t>
            </a:r>
            <a:r>
              <a:rPr lang="en-US" altLang="ko-KR" sz="2400" smtClean="0">
                <a:latin typeface="굴림" charset="-127"/>
                <a:ea typeface="굴림" charset="-127"/>
              </a:rPr>
              <a:t>, </a:t>
            </a:r>
          </a:p>
          <a:p>
            <a:pPr marL="447675" indent="-447675" eaLnBrk="1" hangingPunct="1">
              <a:buFontTx/>
              <a:buNone/>
            </a:pPr>
            <a:r>
              <a:rPr lang="en-US" altLang="ko-KR" sz="2400" smtClean="0">
                <a:latin typeface="굴림" charset="-127"/>
                <a:ea typeface="굴림" charset="-127"/>
              </a:rPr>
              <a:t>        </a:t>
            </a:r>
            <a:r>
              <a:rPr lang="ko-KR" altLang="en-US" sz="2400" smtClean="0">
                <a:latin typeface="굴림" charset="-127"/>
                <a:ea typeface="굴림" charset="-127"/>
              </a:rPr>
              <a:t>선진국 수준의 식생활 </a:t>
            </a:r>
            <a:r>
              <a:rPr lang="en-US" altLang="ko-KR" sz="2400" smtClean="0">
                <a:latin typeface="굴림" charset="-127"/>
                <a:ea typeface="굴림" charset="-127"/>
              </a:rPr>
              <a:t>:</a:t>
            </a:r>
            <a:r>
              <a:rPr lang="ko-KR" altLang="en-US" sz="2400" smtClean="0">
                <a:latin typeface="굴림" charset="-127"/>
                <a:ea typeface="굴림" charset="-127"/>
              </a:rPr>
              <a:t> </a:t>
            </a:r>
            <a:r>
              <a:rPr lang="en-US" altLang="ko-KR" sz="2400" smtClean="0">
                <a:latin typeface="굴림" charset="-127"/>
                <a:ea typeface="굴림" charset="-127"/>
              </a:rPr>
              <a:t>60</a:t>
            </a:r>
            <a:r>
              <a:rPr lang="ko-KR" altLang="en-US" sz="2400" smtClean="0">
                <a:latin typeface="굴림" charset="-127"/>
                <a:ea typeface="굴림" charset="-127"/>
              </a:rPr>
              <a:t>억 명 미만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3850" y="0"/>
            <a:ext cx="8424863" cy="6669088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ko-KR" sz="2800" b="1" dirty="0" smtClean="0"/>
          </a:p>
          <a:p>
            <a:pPr marL="609600" indent="-609600">
              <a:defRPr/>
            </a:pPr>
            <a:r>
              <a:rPr lang="en-US" altLang="ko-KR" sz="4000" b="1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4000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인구증가</a:t>
            </a:r>
            <a:endParaRPr lang="en-US" altLang="ko-KR" sz="4000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     1)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인구증가율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ko-KR" altLang="en-US" sz="2800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○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과거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10,000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년 간의 인구증가</a:t>
            </a:r>
            <a:endParaRPr lang="en-US" altLang="ko-KR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    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BC 8000 :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약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500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만명</a:t>
            </a: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    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AD      1 :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약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2.5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억명</a:t>
            </a: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    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AD 1750 :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약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6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억명</a:t>
            </a: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000" b="1" dirty="0" smtClean="0">
                <a:latin typeface="굴림" pitchFamily="50" charset="-127"/>
                <a:ea typeface="굴림" pitchFamily="50" charset="-127"/>
              </a:rPr>
              <a:t>  </a:t>
            </a:r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3850" y="0"/>
            <a:ext cx="8424863" cy="6669088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ko-KR" sz="2800" b="1" dirty="0" smtClean="0"/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3600" b="1" dirty="0" smtClean="0"/>
              <a:t>     </a:t>
            </a:r>
            <a:r>
              <a:rPr lang="en-US" altLang="ko-KR" sz="3600" b="1" dirty="0" smtClean="0">
                <a:latin typeface="굴림" pitchFamily="50" charset="-127"/>
                <a:ea typeface="굴림" pitchFamily="50" charset="-127"/>
              </a:rPr>
              <a:t>1) </a:t>
            </a:r>
            <a:r>
              <a:rPr lang="ko-KR" altLang="en-US" sz="3600" b="1" dirty="0" smtClean="0">
                <a:latin typeface="굴림" pitchFamily="50" charset="-127"/>
                <a:ea typeface="굴림" pitchFamily="50" charset="-127"/>
              </a:rPr>
              <a:t>인구증가율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ko-KR" altLang="en-US" sz="2800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000" b="1" dirty="0" smtClean="0">
                <a:latin typeface="굴림" pitchFamily="50" charset="-127"/>
                <a:ea typeface="굴림" pitchFamily="50" charset="-127"/>
              </a:rPr>
              <a:t>          </a:t>
            </a:r>
            <a:r>
              <a:rPr lang="ko-KR" altLang="en-US" sz="2800" b="1" dirty="0" smtClean="0">
                <a:latin typeface="굴림" pitchFamily="50" charset="-127"/>
                <a:ea typeface="굴림" pitchFamily="50" charset="-127"/>
              </a:rPr>
              <a:t>○ </a:t>
            </a:r>
            <a:r>
              <a:rPr lang="ko-KR" altLang="en-US" sz="2800" dirty="0" smtClean="0">
                <a:latin typeface="굴림" pitchFamily="50" charset="-127"/>
                <a:ea typeface="굴림" pitchFamily="50" charset="-127"/>
              </a:rPr>
              <a:t>인구폭발</a:t>
            </a: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2800" dirty="0" smtClean="0">
                <a:latin typeface="굴림" pitchFamily="50" charset="-127"/>
                <a:ea typeface="굴림" pitchFamily="50" charset="-127"/>
              </a:rPr>
              <a:t>인구 </a:t>
            </a: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2</a:t>
            </a:r>
            <a:r>
              <a:rPr lang="ko-KR" altLang="en-US" sz="2800" dirty="0" smtClean="0">
                <a:latin typeface="굴림" pitchFamily="50" charset="-127"/>
                <a:ea typeface="굴림" pitchFamily="50" charset="-127"/>
              </a:rPr>
              <a:t>배 소요시간</a:t>
            </a: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2800" dirty="0" smtClean="0">
                <a:latin typeface="굴림" pitchFamily="50" charset="-127"/>
                <a:ea typeface="굴림" pitchFamily="50" charset="-127"/>
              </a:rPr>
              <a:t>의학↑</a:t>
            </a: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, 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                                                    </a:t>
            </a:r>
            <a:r>
              <a:rPr lang="ko-KR" altLang="en-US" sz="2800" dirty="0" smtClean="0">
                <a:latin typeface="굴림" pitchFamily="50" charset="-127"/>
                <a:ea typeface="굴림" pitchFamily="50" charset="-127"/>
              </a:rPr>
              <a:t>사망률↓</a:t>
            </a:r>
            <a:endParaRPr lang="en-US" altLang="ko-KR" sz="2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             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AD      1 : 2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억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5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천만 명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             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AD 1650 : 5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억 명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(1600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         AD 1850 : 10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억 명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(200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         AD 1930 : 20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억 명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(80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         AD 1960 : 40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억 명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(30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                AD 2000 : 60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억 명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(40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Char char="•"/>
              <a:defRPr/>
            </a:pPr>
            <a:endParaRPr lang="en-US" altLang="ko-KR" sz="2400" dirty="0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제목 2"/>
          <p:cNvSpPr>
            <a:spLocks noGrp="1"/>
          </p:cNvSpPr>
          <p:nvPr>
            <p:ph type="title"/>
          </p:nvPr>
        </p:nvSpPr>
        <p:spPr bwMode="auto">
          <a:xfrm>
            <a:off x="1000125" y="214313"/>
            <a:ext cx="7497763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36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1) </a:t>
            </a:r>
            <a:r>
              <a:rPr lang="ko-KR" altLang="en-US" sz="36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인구증가율</a:t>
            </a:r>
            <a:endParaRPr lang="ko-KR" altLang="en-US" sz="4000" b="1" smtClean="0"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idx="1"/>
          </p:nvPr>
        </p:nvSpPr>
        <p:spPr>
          <a:xfrm>
            <a:off x="428625" y="1957388"/>
            <a:ext cx="8229600" cy="49006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</a:t>
            </a:r>
            <a:r>
              <a:rPr lang="ko-KR" altLang="en-US" sz="2800" smtClean="0">
                <a:latin typeface="굴림" charset="-127"/>
                <a:ea typeface="굴림" charset="-127"/>
              </a:rPr>
              <a:t>○ 선진국과 개발도상국의 인구증가</a:t>
            </a:r>
            <a:endParaRPr lang="en-US" altLang="ko-KR" sz="28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24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  선진국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정체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미국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유럽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일본</a:t>
            </a:r>
            <a:r>
              <a:rPr lang="en-US" altLang="ko-KR" sz="180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      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후진국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급성장</a:t>
            </a:r>
            <a:r>
              <a:rPr lang="en-US" altLang="ko-KR" sz="1800" smtClean="0"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latin typeface="굴림" charset="-127"/>
                <a:ea typeface="굴림" charset="-127"/>
              </a:rPr>
              <a:t>아시아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아프리카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남미</a:t>
            </a:r>
            <a:r>
              <a:rPr lang="en-US" altLang="ko-KR" sz="180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ko-KR" sz="1800" b="1" smtClean="0">
                <a:latin typeface="굴림" charset="-127"/>
                <a:ea typeface="굴림" charset="-127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ko-KR" sz="1800" b="1" smtClean="0">
                <a:latin typeface="굴림" charset="-127"/>
                <a:ea typeface="굴림" charset="-127"/>
              </a:rPr>
              <a:t>       ⋅</a:t>
            </a:r>
            <a:r>
              <a:rPr lang="ko-KR" altLang="en-US" sz="1800" smtClean="0">
                <a:latin typeface="굴림" charset="-127"/>
                <a:ea typeface="굴림" charset="-127"/>
              </a:rPr>
              <a:t>인구 </a:t>
            </a:r>
            <a:r>
              <a:rPr lang="en-US" altLang="ko-KR" sz="1800" smtClean="0">
                <a:latin typeface="굴림" charset="-127"/>
                <a:ea typeface="굴림" charset="-127"/>
              </a:rPr>
              <a:t>2</a:t>
            </a:r>
            <a:r>
              <a:rPr lang="ko-KR" altLang="en-US" sz="1800" smtClean="0">
                <a:latin typeface="굴림" charset="-127"/>
                <a:ea typeface="굴림" charset="-127"/>
              </a:rPr>
              <a:t>배 소요기간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  미국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   70</a:t>
            </a:r>
            <a:r>
              <a:rPr lang="ko-KR" altLang="en-US" sz="1800" smtClean="0"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latin typeface="굴림" charset="-127"/>
                <a:ea typeface="굴림" charset="-127"/>
              </a:rPr>
              <a:t>,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일본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63</a:t>
            </a:r>
            <a:r>
              <a:rPr lang="ko-KR" altLang="en-US" sz="1800" smtClean="0"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latin typeface="굴림" charset="-127"/>
                <a:ea typeface="굴림" charset="-127"/>
              </a:rPr>
              <a:t>,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영국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140</a:t>
            </a:r>
            <a:r>
              <a:rPr lang="ko-KR" altLang="en-US" sz="1800" smtClean="0">
                <a:latin typeface="굴림" charset="-127"/>
                <a:ea typeface="굴림" charset="-127"/>
              </a:rPr>
              <a:t>년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  멕시코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20</a:t>
            </a:r>
            <a:r>
              <a:rPr lang="ko-KR" altLang="en-US" sz="1800" smtClean="0"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latin typeface="굴림" charset="-127"/>
                <a:ea typeface="굴림" charset="-127"/>
              </a:rPr>
              <a:t>브라질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22</a:t>
            </a:r>
            <a:r>
              <a:rPr lang="ko-KR" altLang="en-US" sz="1800" smtClean="0">
                <a:latin typeface="굴림" charset="-127"/>
                <a:ea typeface="굴림" charset="-127"/>
              </a:rPr>
              <a:t>년</a:t>
            </a:r>
            <a:r>
              <a:rPr lang="en-US" altLang="ko-KR" sz="1800" smtClean="0">
                <a:latin typeface="굴림" charset="-127"/>
                <a:ea typeface="굴림" charset="-127"/>
              </a:rPr>
              <a:t>,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인도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  28</a:t>
            </a:r>
            <a:r>
              <a:rPr lang="ko-KR" altLang="en-US" sz="1800" smtClean="0">
                <a:latin typeface="굴림" charset="-127"/>
                <a:ea typeface="굴림" charset="-127"/>
              </a:rPr>
              <a:t>년</a:t>
            </a:r>
            <a:endParaRPr lang="en-US" altLang="ko-KR" sz="180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285728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32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농경문화의 </a:t>
            </a:r>
            <a:r>
              <a:rPr lang="ko-KR" altLang="en-US" sz="3200" b="1" dirty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정착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>
            <a:normAutofit lnSpcReduction="10000"/>
          </a:bodyPr>
          <a:lstStyle/>
          <a:p>
            <a:pPr marL="609600" indent="-609600" algn="just">
              <a:buFont typeface="Wingdings" pitchFamily="2" charset="2"/>
              <a:buChar char="Ø"/>
            </a:pP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동남아시아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고온</a:t>
            </a:r>
            <a:r>
              <a:rPr lang="en-US" altLang="ko-KR" sz="2400" b="1" dirty="0">
                <a:solidFill>
                  <a:srgbClr val="000000"/>
                </a:solidFill>
                <a:latin typeface="Times New Roman"/>
                <a:ea typeface="바탕" pitchFamily="18" charset="-127"/>
              </a:rPr>
              <a:t>·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습윤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2400" b="1" dirty="0" smtClean="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>근경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농경문화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o-KR" altLang="en-US" sz="2400" dirty="0" smtClean="0"/>
              <a:t>→</a:t>
            </a:r>
            <a:r>
              <a:rPr lang="en-US" altLang="ko-KR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타로 토란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09600" indent="-609600" algn="just">
              <a:buFont typeface="Wingdings" pitchFamily="2" charset="2"/>
              <a:buNone/>
            </a:pP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         </a:t>
            </a:r>
            <a:r>
              <a:rPr lang="en-US" altLang="ko-KR" sz="2400" b="1" dirty="0" smtClean="0">
                <a:solidFill>
                  <a:srgbClr val="000000"/>
                </a:solidFill>
                <a:ea typeface="바탕" pitchFamily="18" charset="-127"/>
              </a:rPr>
              <a:t>          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바나나</a:t>
            </a:r>
            <a:r>
              <a:rPr lang="ko-KR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닭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돼지</a:t>
            </a:r>
          </a:p>
          <a:p>
            <a:pPr marL="609600" indent="-609600" algn="just">
              <a:buFont typeface="Wingdings" pitchFamily="2" charset="2"/>
              <a:buChar char="Ø"/>
            </a:pP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메소포타미아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건조</a:t>
            </a:r>
            <a:r>
              <a:rPr lang="en-US" altLang="ko-KR" sz="2400" b="1" dirty="0">
                <a:solidFill>
                  <a:srgbClr val="000000"/>
                </a:solidFill>
                <a:latin typeface="Times New Roman"/>
                <a:ea typeface="바탕" pitchFamily="18" charset="-127"/>
              </a:rPr>
              <a:t>·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한해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농업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지중해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농경문화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o-KR" altLang="en-US" sz="2400" dirty="0"/>
              <a:t>→</a:t>
            </a:r>
          </a:p>
          <a:p>
            <a:pPr marL="609600" indent="-609600" algn="just">
              <a:buNone/>
            </a:pPr>
            <a:r>
              <a:rPr lang="en-US" altLang="ko-KR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밀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보리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비트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완두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소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말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양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낙타</a:t>
            </a:r>
          </a:p>
          <a:p>
            <a:pPr marL="609600" indent="-609600" algn="just">
              <a:buFont typeface="Wingdings" pitchFamily="2" charset="2"/>
              <a:buChar char="Ø"/>
            </a:pP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서인도</a:t>
            </a:r>
            <a:r>
              <a:rPr lang="en-US" altLang="ko-KR" sz="2400" b="1" dirty="0">
                <a:solidFill>
                  <a:srgbClr val="000000"/>
                </a:solidFill>
                <a:latin typeface="Times New Roman"/>
                <a:ea typeface="바탕" pitchFamily="18" charset="-127"/>
              </a:rPr>
              <a:t>·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아메리카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err="1" smtClean="0">
                <a:solidFill>
                  <a:srgbClr val="000000"/>
                </a:solidFill>
                <a:ea typeface="바탕" pitchFamily="18" charset="-127"/>
              </a:rPr>
              <a:t>반건조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사바나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농경문화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o-KR" altLang="en-US" sz="2400" dirty="0" smtClean="0"/>
              <a:t>→</a:t>
            </a:r>
            <a:r>
              <a:rPr lang="en-US" altLang="ko-KR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표주박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</a:p>
          <a:p>
            <a:pPr marL="609600" indent="-609600" algn="just">
              <a:buFont typeface="Wingdings" pitchFamily="2" charset="2"/>
              <a:buNone/>
            </a:pP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ko-KR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참깨</a:t>
            </a:r>
            <a:r>
              <a:rPr lang="ko-KR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소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물소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양</a:t>
            </a:r>
          </a:p>
          <a:p>
            <a:pPr marL="609600" indent="-609600" algn="just">
              <a:buFont typeface="Wingdings" pitchFamily="2" charset="2"/>
              <a:buChar char="Ø"/>
            </a:pP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아메리카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대륙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중앙부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 err="1" smtClean="0">
                <a:solidFill>
                  <a:srgbClr val="000000"/>
                </a:solidFill>
                <a:ea typeface="바탕" pitchFamily="18" charset="-127"/>
              </a:rPr>
              <a:t>적온</a:t>
            </a:r>
            <a:r>
              <a:rPr lang="en-US" altLang="ko-KR" sz="2400" b="1" dirty="0">
                <a:solidFill>
                  <a:srgbClr val="000000"/>
                </a:solidFill>
                <a:latin typeface="Times New Roman"/>
                <a:ea typeface="바탕" pitchFamily="18" charset="-127"/>
              </a:rPr>
              <a:t>·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적습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신대륙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농경문화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o-KR" altLang="en-US" sz="2400" dirty="0"/>
              <a:t>→</a:t>
            </a:r>
          </a:p>
          <a:p>
            <a:pPr marL="609600" indent="-609600" algn="just">
              <a:buFont typeface="Wingdings" pitchFamily="2" charset="2"/>
              <a:buNone/>
            </a:pPr>
            <a:r>
              <a:rPr lang="en-US" altLang="ko-KR" sz="2400" b="1" dirty="0" smtClean="0">
                <a:solidFill>
                  <a:srgbClr val="000000"/>
                </a:solidFill>
                <a:ea typeface="바탕" pitchFamily="18" charset="-127"/>
              </a:rPr>
              <a:t>             </a:t>
            </a:r>
            <a:r>
              <a:rPr lang="ko-KR" altLang="en-US" sz="2400" b="1" dirty="0" smtClean="0">
                <a:solidFill>
                  <a:srgbClr val="000000"/>
                </a:solidFill>
                <a:ea typeface="바탕" pitchFamily="18" charset="-127"/>
              </a:rPr>
              <a:t>감자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강낭콩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호박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옥수수</a:t>
            </a:r>
            <a:r>
              <a:rPr lang="ko-KR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라마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 err="1">
                <a:solidFill>
                  <a:srgbClr val="000000"/>
                </a:solidFill>
                <a:ea typeface="바탕" pitchFamily="18" charset="-127"/>
              </a:rPr>
              <a:t>알파카</a:t>
            </a:r>
            <a:r>
              <a:rPr lang="en-US" altLang="ko-K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칠면조</a:t>
            </a:r>
          </a:p>
          <a:p>
            <a:pPr marL="609600" indent="-609600" algn="just">
              <a:buFont typeface="Wingdings" pitchFamily="2" charset="2"/>
              <a:buNone/>
            </a:pPr>
            <a:endParaRPr lang="ko-KR" altLang="en-US" sz="2400" b="1" dirty="0">
              <a:solidFill>
                <a:srgbClr val="000000"/>
              </a:solidFill>
              <a:ea typeface="바탕" pitchFamily="18" charset="-127"/>
            </a:endParaRPr>
          </a:p>
          <a:p>
            <a:pPr marL="609600" indent="-609600" algn="just">
              <a:buFont typeface="Wingdings" pitchFamily="2" charset="2"/>
              <a:buChar char="v"/>
            </a:pP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토양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분해자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)</a:t>
            </a:r>
            <a:r>
              <a:rPr lang="en-US" altLang="ko-KR" sz="2400" b="1" dirty="0">
                <a:solidFill>
                  <a:srgbClr val="000000"/>
                </a:solidFill>
              </a:rPr>
              <a:t>↔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작물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생산자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) </a:t>
            </a:r>
            <a:r>
              <a:rPr lang="en-US" altLang="ko-KR" sz="2400" b="1" dirty="0">
                <a:solidFill>
                  <a:srgbClr val="000000"/>
                </a:solidFill>
              </a:rPr>
              <a:t>↔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동물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인간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a typeface="바탕" pitchFamily="18" charset="-127"/>
              </a:rPr>
              <a:t>소비자</a:t>
            </a:r>
            <a:r>
              <a:rPr lang="en-US" altLang="ko-KR" sz="2400" b="1" dirty="0">
                <a:solidFill>
                  <a:srgbClr val="000000"/>
                </a:solidFill>
                <a:ea typeface="바탕" pitchFamily="18" charset="-127"/>
              </a:rPr>
              <a:t>)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altLang="ko-K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000125" y="214313"/>
            <a:ext cx="7497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6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1) </a:t>
            </a:r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인구증가율</a:t>
            </a:r>
            <a:endParaRPr lang="ko-KR" altLang="en-US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idx="1"/>
          </p:nvPr>
        </p:nvSpPr>
        <p:spPr>
          <a:xfrm>
            <a:off x="1000125" y="1500188"/>
            <a:ext cx="7497763" cy="480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ko-KR" altLang="en-US" sz="18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</a:t>
            </a:r>
            <a:r>
              <a:rPr lang="ko-KR" altLang="en-US" sz="2800" smtClean="0">
                <a:latin typeface="굴림" charset="-127"/>
                <a:ea typeface="굴림" charset="-127"/>
              </a:rPr>
              <a:t>○</a:t>
            </a:r>
            <a:r>
              <a:rPr lang="en-US" altLang="ko-KR" sz="2800" smtClean="0">
                <a:latin typeface="굴림" charset="-127"/>
                <a:ea typeface="굴림" charset="-127"/>
              </a:rPr>
              <a:t> </a:t>
            </a:r>
            <a:r>
              <a:rPr lang="ko-KR" altLang="en-US" sz="2800" smtClean="0">
                <a:latin typeface="굴림" charset="-127"/>
                <a:ea typeface="굴림" charset="-127"/>
              </a:rPr>
              <a:t>인구증가의 원인 </a:t>
            </a:r>
            <a:r>
              <a:rPr lang="en-US" altLang="ko-KR" sz="2800" smtClean="0">
                <a:latin typeface="굴림" charset="-127"/>
                <a:ea typeface="굴림" charset="-127"/>
              </a:rPr>
              <a:t>: </a:t>
            </a:r>
            <a:r>
              <a:rPr lang="ko-KR" altLang="en-US" sz="2800" smtClean="0">
                <a:latin typeface="굴림" charset="-127"/>
                <a:ea typeface="굴림" charset="-127"/>
              </a:rPr>
              <a:t>출생률과 사망률</a:t>
            </a:r>
            <a:endParaRPr lang="ko-KR" altLang="en-US" sz="24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240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0"/>
            <a:ext cx="5616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5543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그림10-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2250" y="0"/>
            <a:ext cx="8921750" cy="6858000"/>
          </a:xfr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제목 2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497762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36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1) </a:t>
            </a:r>
            <a:r>
              <a:rPr lang="ko-KR" altLang="en-US" sz="36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인구증가율</a:t>
            </a:r>
            <a:endParaRPr lang="ko-KR" altLang="en-US" sz="36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idx="1"/>
          </p:nvPr>
        </p:nvSpPr>
        <p:spPr>
          <a:xfrm>
            <a:off x="1357313" y="1428750"/>
            <a:ext cx="7497762" cy="480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ko-KR" altLang="en-US" sz="24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800" smtClean="0">
                <a:latin typeface="굴림" charset="-127"/>
                <a:ea typeface="굴림" charset="-127"/>
              </a:rPr>
              <a:t>○</a:t>
            </a:r>
            <a:r>
              <a:rPr lang="en-US" altLang="ko-KR" sz="2800" smtClean="0">
                <a:latin typeface="굴림" charset="-127"/>
                <a:ea typeface="굴림" charset="-127"/>
              </a:rPr>
              <a:t> </a:t>
            </a:r>
            <a:r>
              <a:rPr lang="ko-KR" altLang="en-US" sz="2800" smtClean="0">
                <a:latin typeface="굴림" charset="-127"/>
                <a:ea typeface="굴림" charset="-127"/>
              </a:rPr>
              <a:t>인구구조  </a:t>
            </a:r>
            <a:r>
              <a:rPr lang="en-US" altLang="ko-KR" sz="2800" smtClean="0">
                <a:latin typeface="굴림" charset="-127"/>
                <a:ea typeface="굴림" charset="-127"/>
              </a:rPr>
              <a:t>: </a:t>
            </a:r>
            <a:r>
              <a:rPr lang="ko-KR" altLang="en-US" sz="2800" smtClean="0">
                <a:latin typeface="굴림" charset="-127"/>
                <a:ea typeface="굴림" charset="-127"/>
              </a:rPr>
              <a:t>피라미드 구조</a:t>
            </a:r>
            <a:r>
              <a:rPr lang="en-US" altLang="ko-KR" sz="2800" smtClean="0">
                <a:latin typeface="굴림" charset="-127"/>
                <a:ea typeface="굴림" charset="-127"/>
              </a:rPr>
              <a:t>(</a:t>
            </a:r>
            <a:r>
              <a:rPr lang="ko-KR" altLang="en-US" sz="2800" smtClean="0">
                <a:latin typeface="굴림" charset="-127"/>
                <a:ea typeface="굴림" charset="-127"/>
              </a:rPr>
              <a:t>장래 인구 추정</a:t>
            </a:r>
            <a:r>
              <a:rPr lang="en-US" altLang="ko-KR" sz="2800" smtClean="0">
                <a:latin typeface="굴림" charset="-127"/>
                <a:ea typeface="굴림" charset="-127"/>
              </a:rPr>
              <a:t>)</a:t>
            </a:r>
          </a:p>
          <a:p>
            <a:pPr eaLnBrk="1" hangingPunct="1">
              <a:buFontTx/>
              <a:buNone/>
            </a:pPr>
            <a:endParaRPr lang="en-US" altLang="ko-KR" sz="28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1800" smtClean="0">
                <a:latin typeface="굴림" charset="-127"/>
                <a:ea typeface="굴림" charset="-127"/>
              </a:rPr>
              <a:t>      </a:t>
            </a:r>
            <a:r>
              <a:rPr lang="ko-KR" altLang="en-US" sz="1800" smtClean="0">
                <a:latin typeface="굴림" charset="-127"/>
                <a:ea typeface="굴림" charset="-127"/>
              </a:rPr>
              <a:t>후진국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피라미드 구조</a:t>
            </a:r>
          </a:p>
          <a:p>
            <a:pPr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선진국 </a:t>
            </a:r>
            <a:r>
              <a:rPr lang="en-US" altLang="ko-KR" sz="1800" smtClean="0"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latin typeface="굴림" charset="-127"/>
                <a:ea typeface="굴림" charset="-127"/>
              </a:rPr>
              <a:t>항아리 형</a:t>
            </a:r>
            <a:endParaRPr lang="ko-KR" altLang="en-US" sz="1800" b="1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2463"/>
            <a:ext cx="91440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4968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그림10-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069388" cy="6858000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우리나라 인구 구조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0"/>
            <a:ext cx="8143875" cy="6604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5986463" cy="8651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국민 평균 수명</a:t>
            </a:r>
            <a:r>
              <a:rPr lang="en-US" altLang="ko-KR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800" b="1" dirty="0" smtClean="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평균 연령과 인구</a:t>
            </a:r>
          </a:p>
        </p:txBody>
      </p:sp>
      <p:graphicFrame>
        <p:nvGraphicFramePr>
          <p:cNvPr id="38087" name="Group 199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218488" cy="4525966"/>
        </p:xfrm>
        <a:graphic>
          <a:graphicData uri="http://schemas.openxmlformats.org/drawingml/2006/table">
            <a:tbl>
              <a:tblPr/>
              <a:tblGrid>
                <a:gridCol w="2054225"/>
                <a:gridCol w="2055813"/>
                <a:gridCol w="2054225"/>
                <a:gridCol w="2054225"/>
              </a:tblGrid>
              <a:tr h="5032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연도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평균수명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평균연령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인구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세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세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천명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 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1960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52.4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23.1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24,989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63.2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23.6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31,466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1981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66.2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26.2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38,723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1991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71.7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29.8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43,296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1995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73.5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31.2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45,093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2001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76.5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33.5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47,000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42888"/>
            <a:ext cx="8229600" cy="6400800"/>
          </a:xfrm>
        </p:spPr>
        <p:txBody>
          <a:bodyPr>
            <a:normAutofit fontScale="92500"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     </a:t>
            </a:r>
            <a:r>
              <a:rPr lang="en-US" altLang="ko-KR" sz="3900" b="1" dirty="0" smtClean="0">
                <a:latin typeface="굴림" pitchFamily="50" charset="-127"/>
                <a:ea typeface="굴림" pitchFamily="50" charset="-127"/>
              </a:rPr>
              <a:t>2) </a:t>
            </a:r>
            <a:r>
              <a:rPr lang="ko-KR" altLang="en-US" sz="3900" b="1" dirty="0" smtClean="0">
                <a:latin typeface="굴림" pitchFamily="50" charset="-127"/>
                <a:ea typeface="굴림" pitchFamily="50" charset="-127"/>
              </a:rPr>
              <a:t>인구증가에 영향을 미치는 요인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800" b="1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</a:t>
            </a:r>
            <a:r>
              <a:rPr lang="ko-KR" altLang="en-US" sz="1900" dirty="0" smtClean="0">
                <a:latin typeface="굴림" pitchFamily="50" charset="-127"/>
                <a:ea typeface="굴림" pitchFamily="50" charset="-127"/>
              </a:rPr>
              <a:t>사망률 감소</a:t>
            </a:r>
            <a:r>
              <a:rPr lang="en-US" altLang="ko-KR" sz="19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900" dirty="0" smtClean="0">
                <a:latin typeface="굴림" pitchFamily="50" charset="-127"/>
                <a:ea typeface="굴림" pitchFamily="50" charset="-127"/>
              </a:rPr>
              <a:t>평균 수명 증가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1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  </a:t>
            </a:r>
            <a:r>
              <a:rPr lang="ko-KR" altLang="en-US" sz="2600" dirty="0" smtClean="0">
                <a:latin typeface="굴림" pitchFamily="50" charset="-127"/>
                <a:ea typeface="굴림" pitchFamily="50" charset="-127"/>
              </a:rPr>
              <a:t>○</a:t>
            </a:r>
            <a:r>
              <a:rPr lang="en-US" altLang="ko-KR" sz="26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600" dirty="0" smtClean="0">
                <a:latin typeface="굴림" pitchFamily="50" charset="-127"/>
                <a:ea typeface="굴림" pitchFamily="50" charset="-127"/>
              </a:rPr>
              <a:t>근본적 요인</a:t>
            </a:r>
            <a:endParaRPr lang="ko-KR" altLang="en-US" sz="22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전쟁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자원확보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기근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(famine)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질병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흑사병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천연두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콜레라 등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1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600" dirty="0" smtClean="0">
                <a:latin typeface="굴림" pitchFamily="50" charset="-127"/>
                <a:ea typeface="굴림" pitchFamily="50" charset="-127"/>
              </a:rPr>
              <a:t>        ○</a:t>
            </a:r>
            <a:r>
              <a:rPr lang="en-US" altLang="ko-KR" sz="26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600" dirty="0" smtClean="0">
                <a:latin typeface="굴림" pitchFamily="50" charset="-127"/>
                <a:ea typeface="굴림" pitchFamily="50" charset="-127"/>
              </a:rPr>
              <a:t>부수적 요인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결혼 관습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영아 살해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(infanticide)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유산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1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ko-KR" altLang="en-US" sz="2600" dirty="0" smtClean="0">
                <a:latin typeface="굴림" pitchFamily="50" charset="-127"/>
                <a:ea typeface="굴림" pitchFamily="50" charset="-127"/>
              </a:rPr>
              <a:t>        ○</a:t>
            </a:r>
            <a:r>
              <a:rPr lang="en-US" altLang="ko-KR" sz="26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600" dirty="0" smtClean="0">
                <a:latin typeface="굴림" pitchFamily="50" charset="-127"/>
                <a:ea typeface="굴림" pitchFamily="50" charset="-127"/>
              </a:rPr>
              <a:t>장래의 요인 </a:t>
            </a:r>
            <a:r>
              <a:rPr lang="en-US" altLang="ko-KR" sz="2600" dirty="0" smtClean="0">
                <a:latin typeface="굴림" pitchFamily="50" charset="-127"/>
                <a:ea typeface="굴림" pitchFamily="50" charset="-127"/>
              </a:rPr>
              <a:t>: biotechnology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우생학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불임치료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(sperm bank, ova bank, A.I., E.T.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                        I.V.F, clone animal, nuclear transfer)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• </a:t>
            </a:r>
            <a:r>
              <a:rPr lang="ko-KR" altLang="en-US" sz="1800" dirty="0" err="1" smtClean="0">
                <a:latin typeface="굴림" pitchFamily="50" charset="-127"/>
                <a:ea typeface="굴림" pitchFamily="50" charset="-127"/>
              </a:rPr>
              <a:t>우현학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인공장기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(kidney, heart, liver,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각막 등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•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유전공학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유전자지도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불치병 치료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04813"/>
            <a:ext cx="8229600" cy="626427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ko-KR" smtClean="0">
                <a:latin typeface="굴림" charset="-127"/>
                <a:ea typeface="굴림" charset="-127"/>
              </a:rPr>
              <a:t>    </a:t>
            </a:r>
            <a:r>
              <a:rPr lang="en-US" altLang="ko-KR" sz="3600" b="1" smtClean="0">
                <a:latin typeface="굴림" charset="-127"/>
                <a:ea typeface="굴림" charset="-127"/>
              </a:rPr>
              <a:t>3) </a:t>
            </a:r>
            <a:r>
              <a:rPr lang="ko-KR" altLang="en-US" sz="3600" b="1" smtClean="0">
                <a:latin typeface="굴림" charset="-127"/>
                <a:ea typeface="굴림" charset="-127"/>
              </a:rPr>
              <a:t>인구조절 방법</a:t>
            </a:r>
            <a:endParaRPr lang="ko-KR" altLang="en-US" b="1" smtClean="0">
              <a:latin typeface="굴림" charset="-127"/>
              <a:ea typeface="굴림" charset="-127"/>
            </a:endParaRPr>
          </a:p>
          <a:p>
            <a:pPr marL="609600" indent="-609600" eaLnBrk="1" hangingPunct="1">
              <a:buFontTx/>
              <a:buNone/>
            </a:pPr>
            <a:endParaRPr lang="ko-KR" altLang="en-US" sz="2400" smtClean="0">
              <a:latin typeface="굴림" charset="-127"/>
              <a:ea typeface="굴림" charset="-127"/>
            </a:endParaRPr>
          </a:p>
          <a:p>
            <a:pPr marL="609600" indent="-609600"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</a:t>
            </a:r>
            <a:r>
              <a:rPr lang="ko-KR" altLang="en-US" sz="2000" smtClean="0">
                <a:latin typeface="굴림" charset="-127"/>
                <a:ea typeface="굴림" charset="-127"/>
              </a:rPr>
              <a:t>산업혁명 이전 </a:t>
            </a:r>
            <a:r>
              <a:rPr lang="en-US" altLang="ko-KR" sz="2000" smtClean="0">
                <a:latin typeface="굴림" charset="-127"/>
                <a:ea typeface="굴림" charset="-127"/>
              </a:rPr>
              <a:t>: </a:t>
            </a:r>
            <a:r>
              <a:rPr lang="ko-KR" altLang="en-US" sz="2000" smtClean="0">
                <a:latin typeface="굴림" charset="-127"/>
                <a:ea typeface="굴림" charset="-127"/>
              </a:rPr>
              <a:t>높은 사망률 → 인구 억제</a:t>
            </a:r>
          </a:p>
          <a:p>
            <a:pPr marL="609600" indent="-609600" eaLnBrk="1" hangingPunct="1">
              <a:buFontTx/>
              <a:buNone/>
            </a:pPr>
            <a:r>
              <a:rPr lang="ko-KR" altLang="en-US" sz="2000" smtClean="0">
                <a:latin typeface="굴림" charset="-127"/>
                <a:ea typeface="굴림" charset="-127"/>
              </a:rPr>
              <a:t>         산업혁명 이후 </a:t>
            </a:r>
            <a:r>
              <a:rPr lang="en-US" altLang="ko-KR" sz="2000" smtClean="0">
                <a:latin typeface="굴림" charset="-127"/>
                <a:ea typeface="굴림" charset="-127"/>
              </a:rPr>
              <a:t>: </a:t>
            </a:r>
            <a:r>
              <a:rPr lang="ko-KR" altLang="en-US" sz="2000" smtClean="0">
                <a:latin typeface="굴림" charset="-127"/>
                <a:ea typeface="굴림" charset="-127"/>
              </a:rPr>
              <a:t>식량</a:t>
            </a:r>
            <a:r>
              <a:rPr lang="en-US" altLang="ko-KR" sz="2000" smtClean="0">
                <a:latin typeface="굴림" charset="-127"/>
                <a:ea typeface="굴림" charset="-127"/>
              </a:rPr>
              <a:t>, </a:t>
            </a:r>
            <a:r>
              <a:rPr lang="ko-KR" altLang="en-US" sz="2000" smtClean="0">
                <a:latin typeface="굴림" charset="-127"/>
                <a:ea typeface="굴림" charset="-127"/>
              </a:rPr>
              <a:t>질병 → 인구 증가</a:t>
            </a:r>
          </a:p>
          <a:p>
            <a:pPr marL="609600" indent="-609600" eaLnBrk="1" hangingPunct="1">
              <a:buFontTx/>
              <a:buNone/>
            </a:pPr>
            <a:endParaRPr lang="ko-KR" altLang="en-US" sz="2000" smtClean="0">
              <a:latin typeface="굴림" charset="-127"/>
              <a:ea typeface="굴림" charset="-127"/>
            </a:endParaRPr>
          </a:p>
          <a:p>
            <a:pPr marL="609600" indent="-609600"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○</a:t>
            </a:r>
            <a:r>
              <a:rPr lang="en-US" altLang="ko-KR" sz="2400" smtClean="0">
                <a:latin typeface="굴림" charset="-127"/>
                <a:ea typeface="굴림" charset="-127"/>
              </a:rPr>
              <a:t> </a:t>
            </a:r>
            <a:r>
              <a:rPr lang="ko-KR" altLang="en-US" sz="2400" smtClean="0">
                <a:latin typeface="굴림" charset="-127"/>
                <a:ea typeface="굴림" charset="-127"/>
              </a:rPr>
              <a:t>자발적인 가족계획 </a:t>
            </a:r>
            <a:r>
              <a:rPr lang="en-US" altLang="ko-KR" sz="2400" smtClean="0">
                <a:latin typeface="굴림" charset="-127"/>
                <a:ea typeface="굴림" charset="-127"/>
              </a:rPr>
              <a:t>: </a:t>
            </a:r>
            <a:r>
              <a:rPr lang="ko-KR" altLang="en-US" sz="2400" smtClean="0">
                <a:latin typeface="굴림" charset="-127"/>
                <a:ea typeface="굴림" charset="-127"/>
              </a:rPr>
              <a:t>교육</a:t>
            </a:r>
            <a:r>
              <a:rPr lang="en-US" altLang="ko-KR" sz="2400" smtClean="0">
                <a:latin typeface="굴림" charset="-127"/>
                <a:ea typeface="굴림" charset="-127"/>
              </a:rPr>
              <a:t>, </a:t>
            </a:r>
            <a:r>
              <a:rPr lang="ko-KR" altLang="en-US" sz="2400" smtClean="0">
                <a:latin typeface="굴림" charset="-127"/>
                <a:ea typeface="굴림" charset="-127"/>
              </a:rPr>
              <a:t>피임</a:t>
            </a:r>
          </a:p>
          <a:p>
            <a:pPr marL="609600" indent="-609600" eaLnBrk="1" hangingPunct="1"/>
            <a:endParaRPr lang="ko-KR" altLang="en-US" sz="2400" smtClean="0">
              <a:latin typeface="굴림" charset="-127"/>
              <a:ea typeface="굴림" charset="-127"/>
            </a:endParaRP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</a:t>
            </a:r>
            <a:r>
              <a:rPr lang="ko-KR" altLang="en-US" sz="2400" smtClean="0">
                <a:latin typeface="굴림" charset="-127"/>
                <a:ea typeface="굴림" charset="-127"/>
              </a:rPr>
              <a:t>○</a:t>
            </a:r>
            <a:r>
              <a:rPr lang="en-US" altLang="ko-KR" sz="2400" smtClean="0">
                <a:latin typeface="굴림" charset="-127"/>
                <a:ea typeface="굴림" charset="-127"/>
              </a:rPr>
              <a:t> </a:t>
            </a:r>
            <a:r>
              <a:rPr lang="ko-KR" altLang="en-US" sz="2400" smtClean="0">
                <a:latin typeface="굴림" charset="-127"/>
                <a:ea typeface="굴림" charset="-127"/>
              </a:rPr>
              <a:t>강제적인 가족 계획</a:t>
            </a:r>
          </a:p>
          <a:p>
            <a:pPr marL="609600" indent="-609600" eaLnBrk="1" hangingPunct="1">
              <a:buFontTx/>
              <a:buNone/>
            </a:pPr>
            <a:r>
              <a:rPr lang="ko-KR" altLang="en-US" sz="1800" smtClean="0">
                <a:latin typeface="굴림" charset="-127"/>
                <a:ea typeface="굴림" charset="-127"/>
              </a:rPr>
              <a:t>             </a:t>
            </a:r>
            <a:r>
              <a:rPr lang="en-US" altLang="ko-KR" sz="2000" smtClean="0">
                <a:latin typeface="굴림" charset="-127"/>
                <a:ea typeface="굴림" charset="-127"/>
              </a:rPr>
              <a:t>• </a:t>
            </a:r>
            <a:r>
              <a:rPr lang="ko-KR" altLang="en-US" sz="2000" smtClean="0">
                <a:latin typeface="굴림" charset="-127"/>
                <a:ea typeface="굴림" charset="-127"/>
              </a:rPr>
              <a:t>유산의 합법화</a:t>
            </a:r>
          </a:p>
          <a:p>
            <a:pPr marL="609600" indent="-609600" eaLnBrk="1" hangingPunct="1">
              <a:buFontTx/>
              <a:buNone/>
            </a:pPr>
            <a:r>
              <a:rPr lang="ko-KR" altLang="en-US" sz="2000" smtClean="0">
                <a:latin typeface="굴림" charset="-127"/>
                <a:ea typeface="굴림" charset="-127"/>
              </a:rPr>
              <a:t>            </a:t>
            </a:r>
            <a:r>
              <a:rPr lang="en-US" altLang="ko-KR" sz="2000" smtClean="0">
                <a:latin typeface="굴림" charset="-127"/>
                <a:ea typeface="굴림" charset="-127"/>
              </a:rPr>
              <a:t>• </a:t>
            </a:r>
            <a:r>
              <a:rPr lang="ko-KR" altLang="en-US" sz="2000" smtClean="0">
                <a:latin typeface="굴림" charset="-127"/>
                <a:ea typeface="굴림" charset="-127"/>
              </a:rPr>
              <a:t>여성의 교육</a:t>
            </a:r>
            <a:r>
              <a:rPr lang="en-US" altLang="ko-KR" sz="2000" smtClean="0">
                <a:latin typeface="굴림" charset="-127"/>
                <a:ea typeface="굴림" charset="-127"/>
              </a:rPr>
              <a:t>, </a:t>
            </a:r>
            <a:r>
              <a:rPr lang="ko-KR" altLang="en-US" sz="2000" smtClean="0">
                <a:latin typeface="굴림" charset="-127"/>
                <a:ea typeface="굴림" charset="-127"/>
              </a:rPr>
              <a:t>고용확대</a:t>
            </a:r>
          </a:p>
          <a:p>
            <a:pPr marL="609600" indent="-609600" eaLnBrk="1" hangingPunct="1">
              <a:buFontTx/>
              <a:buNone/>
            </a:pPr>
            <a:r>
              <a:rPr lang="ko-KR" altLang="en-US" sz="2000" smtClean="0">
                <a:latin typeface="굴림" charset="-127"/>
                <a:ea typeface="굴림" charset="-127"/>
              </a:rPr>
              <a:t>            </a:t>
            </a:r>
            <a:r>
              <a:rPr lang="en-US" altLang="ko-KR" sz="2000" smtClean="0">
                <a:latin typeface="굴림" charset="-127"/>
                <a:ea typeface="굴림" charset="-127"/>
              </a:rPr>
              <a:t>• </a:t>
            </a:r>
            <a:r>
              <a:rPr lang="ko-KR" altLang="en-US" sz="2000" smtClean="0">
                <a:latin typeface="굴림" charset="-127"/>
                <a:ea typeface="굴림" charset="-127"/>
              </a:rPr>
              <a:t>경제적 수단 </a:t>
            </a:r>
            <a:r>
              <a:rPr lang="en-US" altLang="ko-KR" sz="2000" smtClean="0">
                <a:latin typeface="굴림" charset="-127"/>
                <a:ea typeface="굴림" charset="-127"/>
              </a:rPr>
              <a:t>: </a:t>
            </a:r>
            <a:r>
              <a:rPr lang="ko-KR" altLang="en-US" sz="2000" smtClean="0">
                <a:latin typeface="굴림" charset="-127"/>
                <a:ea typeface="굴림" charset="-127"/>
              </a:rPr>
              <a:t>중국</a:t>
            </a:r>
          </a:p>
          <a:p>
            <a:pPr marL="609600" indent="-609600" eaLnBrk="1" hangingPunct="1">
              <a:buFontTx/>
              <a:buNone/>
            </a:pPr>
            <a:endParaRPr lang="ko-KR" altLang="en-US" sz="2000" smtClean="0">
              <a:latin typeface="굴림" charset="-127"/>
              <a:ea typeface="굴림" charset="-127"/>
            </a:endParaRPr>
          </a:p>
          <a:p>
            <a:pPr marL="609600" indent="-609600" eaLnBrk="1" hangingPunct="1"/>
            <a:endParaRPr lang="en-US" altLang="ko-KR" sz="2000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401050" cy="56499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ko-KR" sz="3600" smtClean="0"/>
              <a:t>    </a:t>
            </a:r>
            <a:r>
              <a:rPr lang="en-US" altLang="ko-KR" sz="3600" b="1" smtClean="0">
                <a:latin typeface="굴림" charset="-127"/>
                <a:ea typeface="굴림" charset="-127"/>
              </a:rPr>
              <a:t>4) </a:t>
            </a:r>
            <a:r>
              <a:rPr lang="ko-KR" altLang="en-US" sz="3600" b="1" smtClean="0">
                <a:latin typeface="굴림" charset="-127"/>
                <a:ea typeface="굴림" charset="-127"/>
              </a:rPr>
              <a:t>인구증가의 영향</a:t>
            </a:r>
          </a:p>
          <a:p>
            <a:pPr eaLnBrk="1" hangingPunct="1">
              <a:buFontTx/>
              <a:buNone/>
            </a:pPr>
            <a:r>
              <a:rPr lang="ko-KR" altLang="en-US" sz="2000" smtClean="0">
                <a:latin typeface="굴림" charset="-127"/>
                <a:ea typeface="굴림" charset="-127"/>
              </a:rPr>
              <a:t>       </a:t>
            </a:r>
            <a:endParaRPr lang="en-US" altLang="ko-KR" sz="20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en-US" altLang="ko-KR" sz="2000" smtClean="0">
                <a:latin typeface="굴림" charset="-127"/>
                <a:ea typeface="굴림" charset="-127"/>
              </a:rPr>
              <a:t>      </a:t>
            </a:r>
            <a:r>
              <a:rPr lang="ko-KR" altLang="en-US" sz="2000" smtClean="0">
                <a:latin typeface="굴림" charset="-127"/>
                <a:ea typeface="굴림" charset="-127"/>
              </a:rPr>
              <a:t>        </a:t>
            </a:r>
            <a:r>
              <a:rPr lang="en-US" altLang="ko-KR" sz="2000" smtClean="0">
                <a:latin typeface="굴림" charset="-127"/>
                <a:ea typeface="굴림" charset="-127"/>
              </a:rPr>
              <a:t>Malthus(1788) : </a:t>
            </a:r>
            <a:r>
              <a:rPr lang="ko-KR" altLang="en-US" sz="2000" smtClean="0">
                <a:latin typeface="굴림" charset="-127"/>
                <a:ea typeface="굴림" charset="-127"/>
              </a:rPr>
              <a:t>인구론</a:t>
            </a:r>
          </a:p>
          <a:p>
            <a:pPr eaLnBrk="1" hangingPunct="1">
              <a:buFontTx/>
              <a:buNone/>
            </a:pPr>
            <a:endParaRPr lang="ko-KR" altLang="en-US" sz="20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20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000" smtClean="0">
                <a:latin typeface="굴림" charset="-127"/>
                <a:ea typeface="굴림" charset="-127"/>
              </a:rPr>
              <a:t>        </a:t>
            </a:r>
            <a:r>
              <a:rPr lang="en-US" altLang="ko-KR" sz="2400" smtClean="0">
                <a:latin typeface="굴림" charset="-127"/>
                <a:ea typeface="굴림" charset="-127"/>
              </a:rPr>
              <a:t>• </a:t>
            </a:r>
            <a:r>
              <a:rPr lang="ko-KR" altLang="en-US" sz="2400" smtClean="0">
                <a:latin typeface="굴림" charset="-127"/>
                <a:ea typeface="굴림" charset="-127"/>
              </a:rPr>
              <a:t>지구의 인구부양 능력</a:t>
            </a:r>
          </a:p>
          <a:p>
            <a:pPr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    </a:t>
            </a:r>
            <a:r>
              <a:rPr lang="ko-KR" altLang="en-US" sz="2000" smtClean="0">
                <a:latin typeface="굴림" charset="-127"/>
                <a:ea typeface="굴림" charset="-127"/>
              </a:rPr>
              <a:t>곡물 </a:t>
            </a:r>
            <a:r>
              <a:rPr lang="en-US" altLang="ko-KR" sz="2000" smtClean="0">
                <a:latin typeface="굴림" charset="-127"/>
                <a:ea typeface="굴림" charset="-127"/>
              </a:rPr>
              <a:t>: 400</a:t>
            </a:r>
            <a:r>
              <a:rPr lang="ko-KR" altLang="en-US" sz="2000" smtClean="0">
                <a:latin typeface="굴림" charset="-127"/>
                <a:ea typeface="굴림" charset="-127"/>
              </a:rPr>
              <a:t>억명</a:t>
            </a:r>
          </a:p>
          <a:p>
            <a:pPr eaLnBrk="1" hangingPunct="1">
              <a:buFontTx/>
              <a:buNone/>
            </a:pPr>
            <a:r>
              <a:rPr lang="ko-KR" altLang="en-US" sz="2000" smtClean="0">
                <a:latin typeface="굴림" charset="-127"/>
                <a:ea typeface="굴림" charset="-127"/>
              </a:rPr>
              <a:t>            선진국 식생활 </a:t>
            </a:r>
            <a:r>
              <a:rPr lang="en-US" altLang="ko-KR" sz="2000" smtClean="0">
                <a:latin typeface="굴림" charset="-127"/>
                <a:ea typeface="굴림" charset="-127"/>
              </a:rPr>
              <a:t>: </a:t>
            </a:r>
            <a:r>
              <a:rPr lang="ko-KR" altLang="en-US" sz="2000" smtClean="0">
                <a:latin typeface="굴림" charset="-127"/>
                <a:ea typeface="굴림" charset="-127"/>
              </a:rPr>
              <a:t>현재도 부족</a:t>
            </a:r>
            <a:endParaRPr lang="en-US" altLang="ko-KR" sz="20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endParaRPr lang="ko-KR" altLang="en-US" sz="2000" smtClean="0">
              <a:latin typeface="굴림" charset="-127"/>
              <a:ea typeface="굴림" charset="-127"/>
            </a:endParaRPr>
          </a:p>
          <a:p>
            <a:pPr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</a:t>
            </a:r>
            <a:r>
              <a:rPr lang="en-US" altLang="ko-KR" sz="2400" smtClean="0">
                <a:latin typeface="굴림" charset="-127"/>
                <a:ea typeface="굴림" charset="-127"/>
              </a:rPr>
              <a:t>• </a:t>
            </a:r>
            <a:r>
              <a:rPr lang="ko-KR" altLang="en-US" sz="2400" smtClean="0">
                <a:latin typeface="굴림" charset="-127"/>
                <a:ea typeface="굴림" charset="-127"/>
              </a:rPr>
              <a:t>인구집중 </a:t>
            </a:r>
            <a:r>
              <a:rPr lang="en-US" altLang="ko-KR" sz="2400" smtClean="0">
                <a:latin typeface="굴림" charset="-127"/>
                <a:ea typeface="굴림" charset="-127"/>
              </a:rPr>
              <a:t>: </a:t>
            </a:r>
            <a:r>
              <a:rPr lang="ko-KR" altLang="en-US" sz="2400" smtClean="0">
                <a:latin typeface="굴림" charset="-127"/>
                <a:ea typeface="굴림" charset="-127"/>
              </a:rPr>
              <a:t>도시화 → 환경오염</a:t>
            </a:r>
            <a:r>
              <a:rPr lang="en-US" altLang="ko-KR" sz="2400" smtClean="0">
                <a:latin typeface="굴림" charset="-127"/>
                <a:ea typeface="굴림" charset="-127"/>
              </a:rPr>
              <a:t>, </a:t>
            </a:r>
            <a:r>
              <a:rPr lang="ko-KR" altLang="en-US" sz="2400" smtClean="0">
                <a:latin typeface="굴림" charset="-127"/>
                <a:ea typeface="굴림" charset="-127"/>
              </a:rPr>
              <a:t>교통</a:t>
            </a:r>
            <a:r>
              <a:rPr lang="en-US" altLang="ko-KR" sz="2400" smtClean="0">
                <a:latin typeface="굴림" charset="-127"/>
                <a:ea typeface="굴림" charset="-127"/>
              </a:rPr>
              <a:t>, </a:t>
            </a:r>
            <a:r>
              <a:rPr lang="ko-KR" altLang="en-US" sz="2400" smtClean="0">
                <a:latin typeface="굴림" charset="-127"/>
                <a:ea typeface="굴림" charset="-127"/>
              </a:rPr>
              <a:t>범죄</a:t>
            </a:r>
            <a:r>
              <a:rPr lang="en-US" altLang="ko-KR" sz="2400" smtClean="0">
                <a:latin typeface="굴림" charset="-127"/>
                <a:ea typeface="굴림" charset="-127"/>
              </a:rPr>
              <a:t>, </a:t>
            </a:r>
            <a:r>
              <a:rPr lang="ko-KR" altLang="en-US" sz="2400" smtClean="0">
                <a:latin typeface="굴림" charset="-127"/>
                <a:ea typeface="굴림" charset="-127"/>
              </a:rPr>
              <a:t>스트레스</a:t>
            </a:r>
          </a:p>
          <a:p>
            <a:pPr eaLnBrk="1" hangingPunct="1">
              <a:buFontTx/>
              <a:buNone/>
            </a:pPr>
            <a:r>
              <a:rPr lang="ko-KR" altLang="en-US" sz="2400" smtClean="0">
                <a:latin typeface="굴림" charset="-127"/>
                <a:ea typeface="굴림" charset="-127"/>
              </a:rPr>
              <a:t>      </a:t>
            </a:r>
            <a:r>
              <a:rPr lang="en-US" altLang="ko-KR" sz="2400" smtClean="0">
                <a:latin typeface="굴림" charset="-127"/>
                <a:ea typeface="굴림" charset="-127"/>
              </a:rPr>
              <a:t>• </a:t>
            </a:r>
            <a:r>
              <a:rPr lang="ko-KR" altLang="en-US" sz="2400" smtClean="0">
                <a:latin typeface="굴림" charset="-127"/>
                <a:ea typeface="굴림" charset="-127"/>
              </a:rPr>
              <a:t>식량부족</a:t>
            </a:r>
          </a:p>
          <a:p>
            <a:pPr eaLnBrk="1" hangingPunct="1"/>
            <a:endParaRPr lang="en-US" altLang="ko-KR" sz="240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sz="3600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3600" b="1" dirty="0" smtClean="0">
                <a:solidFill>
                  <a:schemeClr val="tx1"/>
                </a:solidFill>
                <a:effectLst/>
                <a:latin typeface="바탕" pitchFamily="18" charset="-127"/>
                <a:ea typeface="바탕" pitchFamily="18" charset="-127"/>
              </a:rPr>
              <a:t>농경문화와 가축</a:t>
            </a:r>
            <a:endParaRPr lang="ko-KR" altLang="en-US" sz="3600" b="1" dirty="0">
              <a:solidFill>
                <a:schemeClr val="tx1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ko-KR" sz="2000" dirty="0" smtClean="0"/>
          </a:p>
          <a:p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인간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작물재배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가축사육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-&gt;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공존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식료생산 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lvl="1"/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식물성 식료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작물 재배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lvl="1"/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동물성 식료 </a:t>
            </a:r>
            <a:r>
              <a:rPr lang="en-US" altLang="ko-KR" sz="24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가축 사육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lvl="2"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※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가축 사료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목초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사료작물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 lvl="2"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			       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식용작물의 부산물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 lvl="1"/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생태계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lvl="2"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   식물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동물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인간 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-&gt;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토양 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토양유기물 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-&gt;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미생물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-&gt;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무기물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) -&gt;     </a:t>
            </a:r>
          </a:p>
          <a:p>
            <a:pPr lvl="2">
              <a:buNone/>
            </a:pP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                             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식물</a:t>
            </a:r>
            <a:endParaRPr lang="en-US" altLang="ko-KR" sz="1800" dirty="0" smtClean="0">
              <a:latin typeface="바탕" pitchFamily="18" charset="-127"/>
              <a:ea typeface="바탕" pitchFamily="18" charset="-127"/>
            </a:endParaRPr>
          </a:p>
          <a:p>
            <a:pPr lvl="1"/>
            <a:r>
              <a:rPr lang="ko-KR" altLang="en-US" sz="2400" dirty="0" smtClean="0">
                <a:latin typeface="바탕" pitchFamily="18" charset="-127"/>
                <a:ea typeface="바탕" pitchFamily="18" charset="-127"/>
              </a:rPr>
              <a:t>농경지</a:t>
            </a:r>
            <a:endParaRPr lang="en-US" altLang="ko-KR" sz="2400" dirty="0" smtClean="0">
              <a:latin typeface="바탕" pitchFamily="18" charset="-127"/>
              <a:ea typeface="바탕" pitchFamily="18" charset="-127"/>
            </a:endParaRPr>
          </a:p>
          <a:p>
            <a:pPr lvl="2">
              <a:buNone/>
            </a:pP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      작물재배 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유기물 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가축의 분뇨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800" dirty="0" smtClean="0">
                <a:latin typeface="바탕" pitchFamily="18" charset="-127"/>
                <a:ea typeface="바탕" pitchFamily="18" charset="-127"/>
              </a:rPr>
              <a:t>깔 짚</a:t>
            </a:r>
            <a:r>
              <a:rPr lang="en-US" altLang="ko-KR" sz="1800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250825" y="188913"/>
            <a:ext cx="8893175" cy="6264275"/>
          </a:xfrm>
        </p:spPr>
        <p:txBody>
          <a:bodyPr>
            <a:normAutofit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ko-KR" sz="2400" b="1" dirty="0" smtClean="0"/>
          </a:p>
          <a:p>
            <a:pPr marL="609600" indent="-609600">
              <a:buNone/>
              <a:defRPr/>
            </a:pPr>
            <a:r>
              <a:rPr lang="en-US" altLang="ko-KR" sz="3600" dirty="0" smtClean="0"/>
              <a:t>     </a:t>
            </a:r>
            <a:r>
              <a:rPr lang="ko-KR" altLang="en-US" sz="3600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3600" b="1" dirty="0" smtClean="0">
                <a:latin typeface="굴림" pitchFamily="50" charset="-127"/>
                <a:ea typeface="굴림" pitchFamily="50" charset="-127"/>
              </a:rPr>
              <a:t>인구 증가와 식량부족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지구의 면적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자원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일정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한정 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생물적 자원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생산성 향상 → 식량증산 → 식량부족 해결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18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1) 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인류의 지속적인 성장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3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단계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구석기 시대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불의 발견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도구 사용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수렵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채집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2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신석기 시대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경종 농업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가축화 → 여유시간 → 경쟁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식민지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3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산업 혁명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공산품의 대량 생산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자원 부족 →전쟁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                    경작지 → 공장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주택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창고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                    노동생산성↑→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3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차 산업의 수요 급증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소비 산업↑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                       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육체노동 → 정신노동 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                           소비산업 발달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교육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의료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무역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→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인구폭발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평균수명↑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                       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먹이사슬의 불균형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약육강식 → 자기 합리화의 궤변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928688"/>
            <a:ext cx="80645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684213" y="357188"/>
            <a:ext cx="8459787" cy="6072187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600" b="1" dirty="0" smtClean="0">
                <a:latin typeface="굴림" pitchFamily="50" charset="-127"/>
                <a:ea typeface="굴림" pitchFamily="50" charset="-127"/>
              </a:rPr>
              <a:t>  </a:t>
            </a:r>
            <a:r>
              <a:rPr lang="en-US" altLang="ko-KR" sz="2800" b="1" dirty="0" smtClean="0">
                <a:latin typeface="굴림" pitchFamily="50" charset="-127"/>
                <a:ea typeface="굴림" pitchFamily="50" charset="-127"/>
              </a:rPr>
              <a:t>2)</a:t>
            </a:r>
            <a:r>
              <a:rPr lang="ko-KR" altLang="en-US" sz="2800" b="1" dirty="0" smtClean="0">
                <a:latin typeface="굴림" pitchFamily="50" charset="-127"/>
                <a:ea typeface="굴림" pitchFamily="50" charset="-127"/>
              </a:rPr>
              <a:t>식량부족의 해결노력</a:t>
            </a:r>
            <a:endParaRPr lang="ko-KR" altLang="en-US" sz="2600" b="1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식량증산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토지의 생산성 확대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농업기술의 발달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종자개량 → 한계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전쟁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식량 확보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노동력 확보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자원 확보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곡물수출국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(1940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아시아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아프리카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남미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 →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곡물수입국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(1965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개발도상국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영양실조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약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10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억 명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어린이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단백질 부족 → 정상적 성장 저해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육지면적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130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억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ha(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지구표면의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1/3)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농경지면적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14.3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억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ha (11%) → 1980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년대 이후 감소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인구급증 → 식량부족 → 전쟁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식민지 쟁탈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※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식량문제 해결 방안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현재 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경작지 증가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농업 기술 발달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병충해 방제 → 수확량 증가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장래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채식의 장려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어획고 증가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단세포녹조류단백질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클로렐라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개발 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           식량수요 억제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산아제한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지하수 보존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관개기술 개발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), 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           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신기술 개발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유전공학 이용</a:t>
            </a:r>
            <a:r>
              <a:rPr lang="en-US" altLang="ko-KR" sz="1800" dirty="0" smtClean="0">
                <a:latin typeface="굴림" pitchFamily="50" charset="-127"/>
                <a:ea typeface="굴림" pitchFamily="50" charset="-127"/>
              </a:rPr>
              <a:t>), </a:t>
            </a:r>
            <a:r>
              <a:rPr lang="ko-KR" altLang="en-US" sz="1800" dirty="0" smtClean="0">
                <a:latin typeface="굴림" pitchFamily="50" charset="-127"/>
                <a:ea typeface="굴림" pitchFamily="50" charset="-127"/>
              </a:rPr>
              <a:t>축산물 소비량 감소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0"/>
            <a:ext cx="8858250" cy="6858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※21</a:t>
            </a:r>
            <a:r>
              <a:rPr lang="ko-KR" altLang="en-US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세기의 농업 </a:t>
            </a:r>
            <a:r>
              <a:rPr lang="en-US" altLang="ko-KR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생명과학</a:t>
            </a:r>
            <a:r>
              <a:rPr lang="en-US" altLang="ko-KR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유전공학</a:t>
            </a:r>
            <a:r>
              <a:rPr lang="en-US" altLang="ko-KR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</a:t>
            </a:r>
            <a:r>
              <a:rPr lang="ko-KR" altLang="en-US" sz="2500" b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의 응용 → 식량 증산</a:t>
            </a:r>
            <a:r>
              <a:rPr lang="ko-KR" altLang="en-US" sz="20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20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복제동물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(clone animal) 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생산성 향상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복제양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dolly : 1997)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형질전환동물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(transgenic animal) 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불치병 치료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이식용 장기 생산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                    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인간성장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hormone mouse)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유전자 재조합생물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(genetically modified organisms) 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특정 목적에 적합한 유전자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              를 원하는 생물체의 세포에 삽입시켜 그 생물체의 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              후대가 유전자를 유지하는 기술로 만들어진 생물체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.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목적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생산성 향상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병충해 저항성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제초제 저항성 등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현황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표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11-4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안정성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알레르기 유발성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항생제 저항성 → 논란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(anti GMO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단체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GMO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식물의 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                                                    안정성 평가에 관한 식품위생법 제정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/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각국의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GMO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규제 및 표시제도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b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EU   : GMO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유통지침 →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1%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의 혼입 허용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미국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non GMO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식품과 동일시 → 신고 의무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일본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승인된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GMO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수입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,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유통 →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5%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의 혼입 허용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호주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안정성 평가 승인 →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1%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의 혼입 허용</a:t>
            </a:r>
            <a:b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</a:b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          한국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: GMO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표시제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(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현재 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40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여 품목</a:t>
            </a:r>
            <a:r>
              <a:rPr lang="en-US" altLang="ko-KR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) → 3%</a:t>
            </a:r>
            <a:r>
              <a:rPr lang="ko-KR" altLang="en-US" sz="180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</a:rPr>
              <a:t>의 혼입 허용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214313"/>
            <a:ext cx="8355013" cy="6357937"/>
          </a:xfr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xfrm>
            <a:off x="395288" y="765175"/>
            <a:ext cx="8280400" cy="5184775"/>
          </a:xfrm>
        </p:spPr>
        <p:txBody>
          <a:bodyPr>
            <a:normAutofit fontScale="92500" lnSpcReduction="10000"/>
          </a:bodyPr>
          <a:lstStyle/>
          <a:p>
            <a:pPr>
              <a:buNone/>
              <a:defRPr/>
            </a:pPr>
            <a:r>
              <a:rPr lang="en-US" altLang="ko-KR" sz="2800" dirty="0" smtClean="0">
                <a:latin typeface="굴림" pitchFamily="50" charset="-127"/>
                <a:ea typeface="굴림" pitchFamily="50" charset="-127"/>
              </a:rPr>
              <a:t>    </a:t>
            </a:r>
            <a:r>
              <a:rPr lang="ko-KR" altLang="en-US" sz="2800" b="1" dirty="0" smtClean="0">
                <a:latin typeface="바탕" pitchFamily="18" charset="-127"/>
                <a:ea typeface="바탕" pitchFamily="18" charset="-127"/>
              </a:rPr>
              <a:t>○ </a:t>
            </a:r>
            <a:r>
              <a:rPr lang="ko-KR" altLang="en-US" sz="3500" b="1" dirty="0" smtClean="0">
                <a:latin typeface="굴림" pitchFamily="50" charset="-127"/>
                <a:ea typeface="굴림" pitchFamily="50" charset="-127"/>
              </a:rPr>
              <a:t>식량증산의 유한성</a:t>
            </a:r>
            <a:endParaRPr lang="ko-KR" altLang="en-US" sz="2800" b="1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800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 산업혁명 → 인구급증 → 식량생산능력↑ → 식량문제 해결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</a:t>
            </a:r>
            <a:r>
              <a:rPr lang="en-US" altLang="ko-KR" sz="2400" dirty="0" smtClean="0">
                <a:latin typeface="굴림" pitchFamily="50" charset="-127"/>
                <a:ea typeface="굴림" pitchFamily="50" charset="-127"/>
              </a:rPr>
              <a:t>1)</a:t>
            </a:r>
            <a:r>
              <a:rPr lang="ko-KR" altLang="en-US" sz="2400" dirty="0" smtClean="0">
                <a:latin typeface="굴림" pitchFamily="50" charset="-127"/>
                <a:ea typeface="굴림" pitchFamily="50" charset="-127"/>
              </a:rPr>
              <a:t>세계의 경작지 현황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ko-KR" altLang="en-US" sz="2400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      곡물경작면적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: 2000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(14.3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ha) → 2030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(13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ha↓)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      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토지면적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목축포함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) : 2000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(32.5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ha) → 2030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(30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ha↓)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       1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인당 경작면적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: 1960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(30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 명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) →0.23ha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                               2000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(60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 명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) →0.12ha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                               2030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년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(80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억 명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) →0.08ha(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예상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     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세계 주요 작물의 재배생산 현황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표 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2-3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  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태양">
  <a:themeElements>
    <a:clrScheme name="태양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태양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태양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350</TotalTime>
  <Words>5869</Words>
  <Application>Microsoft Office PowerPoint</Application>
  <PresentationFormat>화면 슬라이드 쇼(4:3)</PresentationFormat>
  <Paragraphs>1776</Paragraphs>
  <Slides>157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157</vt:i4>
      </vt:variant>
    </vt:vector>
  </HeadingPairs>
  <TitlesOfParts>
    <vt:vector size="158" baseType="lpstr">
      <vt:lpstr>태양</vt:lpstr>
      <vt:lpstr>농업 논리 및 논술</vt:lpstr>
      <vt:lpstr>1. 농업과 농학</vt:lpstr>
      <vt:lpstr>○ 농경문화의 발달 * 인류의 성장단계 </vt:lpstr>
      <vt:lpstr>먹이사슬의 변화 </vt:lpstr>
      <vt:lpstr>    먹이사슬(food chain)   • 생태계의 생물적 구성요소     - 생산자 : 녹색식물(광합성)     - 소비자 : 동물(초식동물, 육식동물)     - 분해자 : 세균, 곰팡이(energy, 무기물   식물)   • energy pyramid : 3~5 영양 단계   • food web(먹이그물)       나무의 수액 → 진딧물 → 거미 → 박새 → 참매                 나뭇잎 → 지렁이 → 작은새 → 참매                 종자 → 쥐, 다람쥐 → 올빼미                 줄기 → 곤충 → 딱따구리 → 독수리                 유충 → 새 → 독수리</vt:lpstr>
      <vt:lpstr>슬라이드 6</vt:lpstr>
      <vt:lpstr> 농경문화의 정착 </vt:lpstr>
      <vt:lpstr>슬라이드 8</vt:lpstr>
      <vt:lpstr>○ 농경문화와 가축</vt:lpstr>
      <vt:lpstr>슬라이드 10</vt:lpstr>
      <vt:lpstr>슬라이드 11</vt:lpstr>
      <vt:lpstr>슬라이드 12</vt:lpstr>
      <vt:lpstr>슬라이드 13</vt:lpstr>
      <vt:lpstr>농가인구의 감소 (천명)</vt:lpstr>
      <vt:lpstr>세계 주요국가의 곡물 자급률(%)</vt:lpstr>
      <vt:lpstr>2) 농업의 정의</vt:lpstr>
      <vt:lpstr>3) 농업의 특성</vt:lpstr>
      <vt:lpstr>(2) 농업노동의 특성</vt:lpstr>
      <vt:lpstr>(3) 농업과 토지</vt:lpstr>
      <vt:lpstr>4) 농학의 특성</vt:lpstr>
      <vt:lpstr>슬라이드 21</vt:lpstr>
      <vt:lpstr>슬라이드 22</vt:lpstr>
      <vt:lpstr>슬라이드 23</vt:lpstr>
      <vt:lpstr>5) 농업의 생산요소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2. 농업의 중요성</vt:lpstr>
      <vt:lpstr>슬라이드 42</vt:lpstr>
      <vt:lpstr>슬라이드 43</vt:lpstr>
      <vt:lpstr>슬라이드 44</vt:lpstr>
      <vt:lpstr>표 11. 식량안전보장의 지표</vt:lpstr>
      <vt:lpstr>슬라이드 46</vt:lpstr>
      <vt:lpstr>슬라이드 47</vt:lpstr>
      <vt:lpstr>슬라이드 48</vt:lpstr>
      <vt:lpstr>슬라이드 49</vt:lpstr>
      <vt:lpstr>3. 지속가능한 농업이란?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1) 인구증가율</vt:lpstr>
      <vt:lpstr>슬라이드 68</vt:lpstr>
      <vt:lpstr>슬라이드 69</vt:lpstr>
      <vt:lpstr>슬라이드 70</vt:lpstr>
      <vt:lpstr>슬라이드 71</vt:lpstr>
      <vt:lpstr>1) 인구증가율</vt:lpstr>
      <vt:lpstr>슬라이드 73</vt:lpstr>
      <vt:lpstr>슬라이드 74</vt:lpstr>
      <vt:lpstr>슬라이드 75</vt:lpstr>
      <vt:lpstr>슬라이드 76</vt:lpstr>
      <vt:lpstr>슬라이드 77</vt:lpstr>
      <vt:lpstr>1) 인구증가율</vt:lpstr>
      <vt:lpstr>슬라이드 79</vt:lpstr>
      <vt:lpstr>슬라이드 80</vt:lpstr>
      <vt:lpstr>슬라이드 81</vt:lpstr>
      <vt:lpstr>슬라이드 82</vt:lpstr>
      <vt:lpstr>국민 평균 수명, 평균 연령과 인구</vt:lpstr>
      <vt:lpstr>슬라이드 84</vt:lpstr>
      <vt:lpstr>슬라이드 85</vt:lpstr>
      <vt:lpstr>슬라이드 86</vt:lpstr>
      <vt:lpstr>슬라이드 87</vt:lpstr>
      <vt:lpstr>슬라이드 88</vt:lpstr>
      <vt:lpstr>슬라이드 89</vt:lpstr>
      <vt:lpstr>슬라이드 90</vt:lpstr>
      <vt:lpstr>슬라이드 91</vt:lpstr>
      <vt:lpstr>슬라이드 92</vt:lpstr>
      <vt:lpstr>슬라이드 93</vt:lpstr>
      <vt:lpstr>슬라이드 94</vt:lpstr>
      <vt:lpstr>슬라이드 95</vt:lpstr>
      <vt:lpstr>슬라이드 96</vt:lpstr>
      <vt:lpstr>※21세기의 농업 : 생명과학(유전공학)의 응용 → 식량 증산    복제동물(clone animal) : 생산성 향상(복제양 dolly : 1997)   형질전환동물(transgenic animal) : 불치병 치료, 이식용 장기 생산                                                   (인간성장 hormone mouse)   유전자 재조합생물(genetically modified organisms) : 특정 목적에 적합한 유전자                                            를 원하는 생물체의 세포에 삽입시켜 그 생물체의                                             후대가 유전자를 유지하는 기술로 만들어진 생물체.       목적 : 생산성 향상, 병충해 저항성, 제초제 저항성 등       현황 : 표 11-4       안정성 : 알레르기 유발성, 항생제 저항성 → 논란(anti GMO단체, GMO식물의                                                                안정성 평가에 관한 식품위생법 제정)    각국의 GMO규제 및 표시제도 :            EU   : GMO 유통지침 → 1%의 혼입 허용           미국 : non GMO 식품과 동일시 → 신고 의무           일본 : 승인된 GMO 수입, 유통 → 5%의 혼입 허용           호주 : 안정성 평가 승인 → 1%의 혼입 허용           한국 : GMO표시제(현재 40여 품목) → 3%의 혼입 허용</vt:lpstr>
      <vt:lpstr>슬라이드 98</vt:lpstr>
      <vt:lpstr>슬라이드 99</vt:lpstr>
      <vt:lpstr>슬라이드 100</vt:lpstr>
      <vt:lpstr>       2) 토지의 생산성                   식량증산: 화학비료, 농약, 영농기술(기계), 종자개량           1985년: 1950년의 2.6배          1989년: 1985년의 1% 증가(16.7억 톤) → 1인당 곡물 생산량(7% 감소)           초지의 생산력 : 대기오염, 산성비, 과 방목 → 가축 부양능력 감소          농경지의 생산력: 토양의 산성화(화학비료), 지구 온난화 → 토지의 생산성감소           토지의 생산성 변화           선진국(미국) : 1950년-1970년 →3.6~3.8%/년 증가                              1980년 이후 → 1.0~1.9%/년 증가          후진국(중국) : 1950년-1977년 →2.7%/년 증가                              1977년-1984 년 →7.1%/년 증가                              1985-1995년 → 1.6%/년 증가 </vt:lpstr>
      <vt:lpstr>슬라이드 102</vt:lpstr>
      <vt:lpstr>슬라이드 103</vt:lpstr>
      <vt:lpstr>슬라이드 104</vt:lpstr>
      <vt:lpstr>슬라이드 105</vt:lpstr>
      <vt:lpstr>슬라이드 106</vt:lpstr>
      <vt:lpstr>슬라이드 107</vt:lpstr>
      <vt:lpstr>슬라이드 108</vt:lpstr>
      <vt:lpstr>슬라이드 109</vt:lpstr>
      <vt:lpstr>슬라이드 110</vt:lpstr>
      <vt:lpstr>슬라이드 111</vt:lpstr>
      <vt:lpstr>슬라이드 112</vt:lpstr>
      <vt:lpstr>슬라이드 113</vt:lpstr>
      <vt:lpstr>슬라이드 114</vt:lpstr>
      <vt:lpstr>슬라이드 115</vt:lpstr>
      <vt:lpstr>슬라이드 116</vt:lpstr>
      <vt:lpstr>슬라이드 117</vt:lpstr>
      <vt:lpstr>슬라이드 118</vt:lpstr>
      <vt:lpstr>슬라이드 119</vt:lpstr>
      <vt:lpstr>슬라이드 120</vt:lpstr>
      <vt:lpstr>슬라이드 121</vt:lpstr>
      <vt:lpstr>슬라이드 122</vt:lpstr>
      <vt:lpstr>슬라이드 123</vt:lpstr>
      <vt:lpstr>슬라이드 124</vt:lpstr>
      <vt:lpstr>슬라이드 125</vt:lpstr>
      <vt:lpstr>슬라이드 126</vt:lpstr>
      <vt:lpstr>슬라이드 127</vt:lpstr>
      <vt:lpstr>슬라이드 128</vt:lpstr>
      <vt:lpstr>표 11. 식량안전보장의 지표</vt:lpstr>
      <vt:lpstr>슬라이드 130</vt:lpstr>
      <vt:lpstr>슬라이드 131</vt:lpstr>
      <vt:lpstr>농업의 다원적 기능의 공익적 가치</vt:lpstr>
      <vt:lpstr>농촌의 사회문화적 기능의 종류와 주요 내용</vt:lpstr>
      <vt:lpstr>농촌 어메니티 자원 분류</vt:lpstr>
      <vt:lpstr>농촌개발 정책차원의 농촌관광 유형</vt:lpstr>
      <vt:lpstr>슬라이드 136</vt:lpstr>
      <vt:lpstr>농촌관광의 지역에 대한 영향</vt:lpstr>
      <vt:lpstr>농촌지역에서 가능한 관광활동</vt:lpstr>
      <vt:lpstr>슬라이드 139</vt:lpstr>
      <vt:lpstr>농촌공간의 매력증대를 위해 도입 가능한 시설</vt:lpstr>
      <vt:lpstr>○ 농업의 분류</vt:lpstr>
      <vt:lpstr>슬라이드 142</vt:lpstr>
      <vt:lpstr>슬라이드 143</vt:lpstr>
      <vt:lpstr>슬라이드 144</vt:lpstr>
      <vt:lpstr>○ 농업·농촌의 현황</vt:lpstr>
      <vt:lpstr>2. 농업 과학기술의 변화</vt:lpstr>
      <vt:lpstr>◎ 농업 ·농촌의 미래상</vt:lpstr>
      <vt:lpstr>슬라이드 148</vt:lpstr>
      <vt:lpstr>슬라이드 149</vt:lpstr>
      <vt:lpstr>5. 논리와 논술</vt:lpstr>
      <vt:lpstr>슬라이드 151</vt:lpstr>
      <vt:lpstr>○ 논증의 오류  논증 : 주장이 참(진실)이라는 것을 증명</vt:lpstr>
      <vt:lpstr>○ 일반화와 개별화</vt:lpstr>
      <vt:lpstr>슬라이드 154</vt:lpstr>
      <vt:lpstr>슬라이드 155</vt:lpstr>
      <vt:lpstr>농업논술 및 논리 과제</vt:lpstr>
      <vt:lpstr>슬라이드 157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농업 논리 및 논술</dc:title>
  <dc:creator>user</dc:creator>
  <cp:lastModifiedBy>user</cp:lastModifiedBy>
  <cp:revision>45</cp:revision>
  <dcterms:created xsi:type="dcterms:W3CDTF">2010-09-09T07:35:38Z</dcterms:created>
  <dcterms:modified xsi:type="dcterms:W3CDTF">2010-10-04T04:58:12Z</dcterms:modified>
</cp:coreProperties>
</file>