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7" r:id="rId2"/>
    <p:sldId id="258" r:id="rId3"/>
    <p:sldId id="271" r:id="rId4"/>
    <p:sldId id="270" r:id="rId5"/>
    <p:sldId id="261" r:id="rId6"/>
    <p:sldId id="272" r:id="rId7"/>
    <p:sldId id="273" r:id="rId8"/>
    <p:sldId id="259" r:id="rId9"/>
    <p:sldId id="260" r:id="rId10"/>
    <p:sldId id="262" r:id="rId11"/>
    <p:sldId id="263" r:id="rId12"/>
    <p:sldId id="264" r:id="rId13"/>
    <p:sldId id="265" r:id="rId14"/>
    <p:sldId id="267" r:id="rId15"/>
    <p:sldId id="268" r:id="rId16"/>
    <p:sldId id="269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9939338" cy="68072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9992" y="0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3E22F-C979-455A-B788-0D8F70D9BA47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65659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9992" y="6465659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A6E18E-BBC6-4664-B302-86C0CB96BC6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8091-05FB-40CA-9D5F-EE1B2A6FD40A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5AC4-FF92-4AFF-BB29-8D78AD9838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8091-05FB-40CA-9D5F-EE1B2A6FD40A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5AC4-FF92-4AFF-BB29-8D78AD9838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8091-05FB-40CA-9D5F-EE1B2A6FD40A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5AC4-FF92-4AFF-BB29-8D78AD9838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8091-05FB-40CA-9D5F-EE1B2A6FD40A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5AC4-FF92-4AFF-BB29-8D78AD9838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8091-05FB-40CA-9D5F-EE1B2A6FD40A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5AC4-FF92-4AFF-BB29-8D78AD9838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8091-05FB-40CA-9D5F-EE1B2A6FD40A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5AC4-FF92-4AFF-BB29-8D78AD9838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8091-05FB-40CA-9D5F-EE1B2A6FD40A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5AC4-FF92-4AFF-BB29-8D78AD9838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8091-05FB-40CA-9D5F-EE1B2A6FD40A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5AC4-FF92-4AFF-BB29-8D78AD9838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8091-05FB-40CA-9D5F-EE1B2A6FD40A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5AC4-FF92-4AFF-BB29-8D78AD9838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8091-05FB-40CA-9D5F-EE1B2A6FD40A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5AC4-FF92-4AFF-BB29-8D78AD9838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8091-05FB-40CA-9D5F-EE1B2A6FD40A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5AC4-FF92-4AFF-BB29-8D78AD9838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F8091-05FB-40CA-9D5F-EE1B2A6FD40A}" type="datetimeFigureOut">
              <a:rPr lang="ko-KR" altLang="en-US" smtClean="0"/>
              <a:pPr/>
              <a:t>2015-04-03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55AC4-FF92-4AFF-BB29-8D78AD9838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blog.naver.com/sun2joaa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m.blog.naver.com/inhye0927/20205225005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l1519.daum.net/Mail-bin/view_submsg3.cgi?TM=jOi5o+GuQw1BOjbk9nUrzaMHm6O+NR2yfeeljlp/5bbUNCQ90qnbi1bm1DZg7/vXhPSeYXBSJEEiz1GQtL/bS+oOHzN6jt3z3dOg9yspGYeMP4utw151l5z6PekFDT5iQsrkilFUFH6Vi3kLJZC44Tm307BWdy0QAVeI2iR3rC7cCpVKFbGCgtyanRCTg6jZ+7Nyok5E4IuZxVnlvtL+vIk3t0u4pXqvKSQmrtG+3k682ioenSessOhmG6jYOe0kMApOW+HODZEt7A8da+WBpvfmezvTnSN87ggTuUyN9SnF4EtuQpfUYBfUgDANs+dGwj+1rHE4lbElUEyoUn8P3FhNLCt3+K9DMSimaZIS3s/clsDnuSgDXiNKt40Z+bqvCm6XOgSqvqNyZIOdwCHU4JEZ5UcGVoDfUqA6uJJwrVR8uP8x3hHahXllsWBqsQrwJ0jrN3Z37uiRo5fnTPq3DQnYg9pqrW65Xasd4MiQ0Wl754BTIeLvwq2Ua3HG7yGaFraSLfTNe0xOJMPdQ8WNZcVKN8Lh9YhuhaD7nrh3N94hOb4jaAIk+zHaZFiSJAtkb+U9W0HLRYEG4aJ67NkZf8PdbLGmZX2BOSbR/wUwJHw57AeYIIOP/fAU552Jwpp8aKE90ngEkKrjfzyCda7Ha8lgPTbpL7SE/oz2xb1h+10=&amp;encoding=UTF-8&amp;MSGID=000000000000GXW&amp;pos=1241&amp;bodylen=2481554&amp;realname=%EC%82%AC%EC%A7%84.JPG&amp;contenttype=image/jpeg&amp;attnum=1&amp;attid=0.1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임용 </a:t>
            </a:r>
            <a:r>
              <a:rPr lang="en-US" altLang="ko-KR" dirty="0" smtClean="0"/>
              <a:t>1</a:t>
            </a:r>
            <a:r>
              <a:rPr lang="ko-KR" altLang="en-US" dirty="0" smtClean="0"/>
              <a:t>차</a:t>
            </a:r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42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121304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일반유아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1800" dirty="0" smtClean="0"/>
              <a:t>임미선 책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임미선</a:t>
            </a:r>
            <a:r>
              <a:rPr lang="en-US" altLang="ko-KR" sz="1800" dirty="0" smtClean="0"/>
              <a:t>18</a:t>
            </a:r>
            <a:r>
              <a:rPr lang="ko-KR" altLang="en-US" sz="1800" dirty="0" smtClean="0"/>
              <a:t>년간 기출문제집</a:t>
            </a:r>
            <a:r>
              <a:rPr lang="en-US" altLang="ko-KR" sz="1800" dirty="0" smtClean="0"/>
              <a:t>,</a:t>
            </a:r>
            <a:r>
              <a:rPr lang="en-US" altLang="ko-KR" sz="1800" dirty="0" smtClean="0">
                <a:hlinkClick r:id="rId2"/>
              </a:rPr>
              <a:t> http://blog.naver.com/sun2joaa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참고</a:t>
            </a:r>
            <a:endParaRPr lang="en-US" altLang="ko-KR" sz="1800" dirty="0" smtClean="0"/>
          </a:p>
          <a:p>
            <a:endParaRPr lang="en-US" altLang="ko-KR" sz="1800" dirty="0" smtClean="0"/>
          </a:p>
          <a:p>
            <a:r>
              <a:rPr lang="ko-KR" altLang="en-US" sz="1400" dirty="0" smtClean="0"/>
              <a:t>일반유아</a:t>
            </a:r>
            <a:r>
              <a:rPr lang="en-US" altLang="ko-KR" sz="1400" dirty="0" smtClean="0"/>
              <a:t>-</a:t>
            </a:r>
            <a:r>
              <a:rPr lang="ko-KR" altLang="en-US" sz="1400" dirty="0" err="1" smtClean="0"/>
              <a:t>유특</a:t>
            </a:r>
            <a:r>
              <a:rPr lang="ko-KR" altLang="en-US" sz="1400" dirty="0" smtClean="0"/>
              <a:t> 공동출제 이론부터 숙지</a:t>
            </a:r>
            <a:r>
              <a:rPr lang="en-US" altLang="ko-KR" sz="1400" dirty="0" smtClean="0"/>
              <a:t>-&gt;</a:t>
            </a:r>
            <a:r>
              <a:rPr lang="ko-KR" altLang="en-US" sz="1400" dirty="0" err="1" smtClean="0"/>
              <a:t>유특에</a:t>
            </a:r>
            <a:r>
              <a:rPr lang="ko-KR" altLang="en-US" sz="1400" dirty="0" smtClean="0"/>
              <a:t> 출제된 일반유아 이론 숙지</a:t>
            </a:r>
            <a:r>
              <a:rPr lang="en-US" altLang="ko-KR" sz="1400" dirty="0" smtClean="0"/>
              <a:t>-&gt;</a:t>
            </a:r>
            <a:r>
              <a:rPr lang="ko-KR" altLang="en-US" sz="1400" dirty="0" smtClean="0"/>
              <a:t>중요하다 싶은 이론 숙지</a:t>
            </a:r>
            <a:endParaRPr lang="en-US" altLang="ko-KR" sz="1400" dirty="0" smtClean="0"/>
          </a:p>
          <a:p>
            <a:endParaRPr lang="en-US" altLang="ko-KR" sz="1400" dirty="0" smtClean="0"/>
          </a:p>
          <a:p>
            <a:r>
              <a:rPr lang="ko-KR" altLang="en-US" sz="1200" dirty="0" smtClean="0"/>
              <a:t>일반유아임용과 </a:t>
            </a:r>
            <a:r>
              <a:rPr lang="ko-KR" altLang="en-US" sz="1200" dirty="0" err="1" smtClean="0"/>
              <a:t>유특임용에</a:t>
            </a:r>
            <a:r>
              <a:rPr lang="ko-KR" altLang="en-US" sz="1200" dirty="0" smtClean="0"/>
              <a:t> 출제된 문제들을 꼼꼼하게 분석 </a:t>
            </a:r>
            <a:r>
              <a:rPr lang="en-US" altLang="ko-KR" sz="1200" dirty="0" smtClean="0"/>
              <a:t>-&gt;</a:t>
            </a:r>
            <a:r>
              <a:rPr lang="ko-KR" altLang="en-US" sz="1200" dirty="0" smtClean="0"/>
              <a:t>같은 년도에 공통 출제된 문제는 </a:t>
            </a:r>
            <a:r>
              <a:rPr lang="en-US" altLang="ko-KR" sz="1200" dirty="0" smtClean="0"/>
              <a:t>100% </a:t>
            </a:r>
            <a:r>
              <a:rPr lang="ko-KR" altLang="en-US" sz="1200" dirty="0" smtClean="0"/>
              <a:t>내용숙지</a:t>
            </a:r>
            <a:endParaRPr lang="en-US" altLang="ko-KR" sz="1200" dirty="0" smtClean="0"/>
          </a:p>
          <a:p>
            <a:endParaRPr lang="en-US" altLang="ko-KR" sz="1200" dirty="0" smtClean="0"/>
          </a:p>
          <a:p>
            <a:r>
              <a:rPr lang="ko-KR" altLang="en-US" sz="1800" dirty="0" smtClean="0"/>
              <a:t>기출분석으로 공부 할 것과 </a:t>
            </a:r>
            <a:r>
              <a:rPr lang="ko-KR" altLang="en-US" sz="1800" dirty="0" err="1" smtClean="0"/>
              <a:t>말것을</a:t>
            </a:r>
            <a:r>
              <a:rPr lang="ko-KR" altLang="en-US" sz="1800" dirty="0" smtClean="0"/>
              <a:t> 구분</a:t>
            </a:r>
            <a:r>
              <a:rPr lang="en-US" altLang="ko-KR" sz="1800" dirty="0" smtClean="0"/>
              <a:t> ex) </a:t>
            </a:r>
            <a:r>
              <a:rPr lang="ko-KR" altLang="en-US" sz="1800" dirty="0" smtClean="0"/>
              <a:t>사상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아동복지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등</a:t>
            </a:r>
            <a:endParaRPr lang="en-US" altLang="ko-KR" sz="1800" dirty="0" smtClean="0"/>
          </a:p>
          <a:p>
            <a:pPr>
              <a:buNone/>
            </a:pPr>
            <a:endParaRPr lang="en-US" altLang="ko-KR" dirty="0" smtClean="0"/>
          </a:p>
        </p:txBody>
      </p:sp>
      <p:grpSp>
        <p:nvGrpSpPr>
          <p:cNvPr id="4" name="그룹 3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42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누리과정</a:t>
            </a:r>
            <a:r>
              <a:rPr lang="en-US" altLang="ko-KR" dirty="0" smtClean="0"/>
              <a:t>,</a:t>
            </a:r>
            <a:r>
              <a:rPr lang="ko-KR" altLang="en-US" dirty="0" err="1" smtClean="0"/>
              <a:t>특과정</a:t>
            </a:r>
            <a:r>
              <a:rPr lang="en-US" altLang="ko-KR" dirty="0" smtClean="0"/>
              <a:t>(</a:t>
            </a:r>
            <a:r>
              <a:rPr lang="ko-KR" altLang="en-US" dirty="0" smtClean="0"/>
              <a:t>총론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550" dirty="0" smtClean="0"/>
              <a:t>1</a:t>
            </a:r>
            <a:r>
              <a:rPr lang="ko-KR" altLang="en-US" sz="1550" dirty="0" smtClean="0"/>
              <a:t>월</a:t>
            </a:r>
            <a:r>
              <a:rPr lang="en-US" altLang="ko-KR" sz="1550" dirty="0" smtClean="0"/>
              <a:t>~</a:t>
            </a:r>
            <a:r>
              <a:rPr lang="ko-KR" altLang="en-US" sz="1550" dirty="0" err="1" smtClean="0"/>
              <a:t>임용날까지</a:t>
            </a:r>
            <a:r>
              <a:rPr lang="ko-KR" altLang="en-US" sz="1550" dirty="0" smtClean="0"/>
              <a:t> 음성파일을 핸드폰에 저장하여 등</a:t>
            </a:r>
            <a:r>
              <a:rPr lang="en-US" altLang="ko-KR" sz="1550" dirty="0" smtClean="0"/>
              <a:t>·</a:t>
            </a:r>
            <a:r>
              <a:rPr lang="ko-KR" altLang="en-US" sz="1550" dirty="0" smtClean="0"/>
              <a:t>하교</a:t>
            </a:r>
            <a:r>
              <a:rPr lang="en-US" altLang="ko-KR" sz="1550" dirty="0" smtClean="0"/>
              <a:t>,</a:t>
            </a:r>
            <a:r>
              <a:rPr lang="ko-KR" altLang="en-US" sz="1550" dirty="0" smtClean="0"/>
              <a:t>이동</a:t>
            </a:r>
            <a:r>
              <a:rPr lang="en-US" altLang="ko-KR" sz="1550" dirty="0" smtClean="0"/>
              <a:t>,</a:t>
            </a:r>
            <a:r>
              <a:rPr lang="ko-KR" altLang="en-US" sz="1550" dirty="0" smtClean="0"/>
              <a:t>취침</a:t>
            </a:r>
            <a:r>
              <a:rPr lang="en-US" altLang="ko-KR" sz="1550" dirty="0" smtClean="0"/>
              <a:t>·</a:t>
            </a:r>
            <a:r>
              <a:rPr lang="ko-KR" altLang="en-US" sz="1550" dirty="0" smtClean="0"/>
              <a:t>기상 등 수시로 들음</a:t>
            </a:r>
            <a:endParaRPr lang="en-US" altLang="ko-KR" sz="1550" dirty="0" smtClean="0"/>
          </a:p>
          <a:p>
            <a:endParaRPr lang="en-US" altLang="ko-KR" sz="2400" dirty="0" smtClean="0"/>
          </a:p>
          <a:p>
            <a:r>
              <a:rPr lang="ko-KR" altLang="en-US" sz="2400" dirty="0" smtClean="0"/>
              <a:t>교생실습</a:t>
            </a:r>
            <a:r>
              <a:rPr lang="en-US" altLang="ko-KR" sz="2400" dirty="0" smtClean="0"/>
              <a:t>,</a:t>
            </a:r>
            <a:r>
              <a:rPr lang="ko-KR" altLang="en-US" sz="2400" dirty="0" smtClean="0"/>
              <a:t>현장실습 때 아동들을 떠올리며 </a:t>
            </a:r>
            <a:r>
              <a:rPr lang="en-US" altLang="ko-KR" sz="2400" dirty="0" smtClean="0"/>
              <a:t>3,4,5</a:t>
            </a:r>
            <a:r>
              <a:rPr lang="ko-KR" altLang="en-US" sz="2400" dirty="0" smtClean="0"/>
              <a:t>세 암기</a:t>
            </a:r>
            <a:endParaRPr lang="en-US" altLang="ko-KR" sz="2400" dirty="0" smtClean="0"/>
          </a:p>
          <a:p>
            <a:endParaRPr lang="en-US" altLang="ko-KR" sz="2400" dirty="0" smtClean="0"/>
          </a:p>
          <a:p>
            <a:r>
              <a:rPr lang="ko-KR" altLang="en-US" sz="2400" dirty="0" smtClean="0"/>
              <a:t>매일 한 영역씩 적고 채점</a:t>
            </a:r>
            <a:endParaRPr lang="en-US" altLang="ko-KR" sz="2400" dirty="0" smtClean="0"/>
          </a:p>
          <a:p>
            <a:endParaRPr lang="en-US" altLang="ko-KR" sz="2400" dirty="0" smtClean="0"/>
          </a:p>
          <a:p>
            <a:r>
              <a:rPr lang="ko-KR" altLang="en-US" sz="2400" dirty="0" err="1" smtClean="0"/>
              <a:t>스터디</a:t>
            </a:r>
            <a:r>
              <a:rPr lang="ko-KR" altLang="en-US" sz="2400" dirty="0" smtClean="0"/>
              <a:t> 활용하여 쪽지시험</a:t>
            </a:r>
            <a:endParaRPr lang="ko-KR" altLang="en-US" sz="2400" dirty="0"/>
          </a:p>
        </p:txBody>
      </p:sp>
      <p:grpSp>
        <p:nvGrpSpPr>
          <p:cNvPr id="4" name="그룹 3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42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장특법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550" dirty="0" smtClean="0"/>
              <a:t>9</a:t>
            </a:r>
            <a:r>
              <a:rPr lang="ko-KR" altLang="en-US" sz="1550" dirty="0" smtClean="0"/>
              <a:t>월</a:t>
            </a:r>
            <a:r>
              <a:rPr lang="en-US" altLang="ko-KR" sz="1550" dirty="0" smtClean="0"/>
              <a:t>~</a:t>
            </a:r>
            <a:r>
              <a:rPr lang="ko-KR" altLang="en-US" sz="1550" dirty="0" err="1" smtClean="0"/>
              <a:t>임용날까지</a:t>
            </a:r>
            <a:r>
              <a:rPr lang="ko-KR" altLang="en-US" sz="1550" dirty="0" smtClean="0"/>
              <a:t> 음성파일을 핸드폰에 저장하여 등</a:t>
            </a:r>
            <a:r>
              <a:rPr lang="en-US" altLang="ko-KR" sz="1550" dirty="0" smtClean="0"/>
              <a:t>·</a:t>
            </a:r>
            <a:r>
              <a:rPr lang="ko-KR" altLang="en-US" sz="1550" dirty="0" smtClean="0"/>
              <a:t>하교</a:t>
            </a:r>
            <a:r>
              <a:rPr lang="en-US" altLang="ko-KR" sz="1550" dirty="0" smtClean="0"/>
              <a:t>,</a:t>
            </a:r>
            <a:r>
              <a:rPr lang="ko-KR" altLang="en-US" sz="1550" dirty="0" smtClean="0"/>
              <a:t>이동</a:t>
            </a:r>
            <a:r>
              <a:rPr lang="en-US" altLang="ko-KR" sz="1550" dirty="0" smtClean="0"/>
              <a:t>,</a:t>
            </a:r>
            <a:r>
              <a:rPr lang="ko-KR" altLang="en-US" sz="1550" dirty="0" smtClean="0"/>
              <a:t>취침</a:t>
            </a:r>
            <a:r>
              <a:rPr lang="en-US" altLang="ko-KR" sz="1550" dirty="0" smtClean="0"/>
              <a:t>·</a:t>
            </a:r>
            <a:r>
              <a:rPr lang="ko-KR" altLang="en-US" sz="1550" dirty="0" smtClean="0"/>
              <a:t>기상 등 수시로 들음</a:t>
            </a:r>
            <a:endParaRPr lang="en-US" altLang="ko-KR" sz="1550" dirty="0" smtClean="0"/>
          </a:p>
          <a:p>
            <a:endParaRPr lang="en-US" altLang="ko-KR" sz="1550" dirty="0" smtClean="0"/>
          </a:p>
          <a:p>
            <a:r>
              <a:rPr lang="ko-KR" altLang="en-US" sz="1600" dirty="0" err="1" smtClean="0"/>
              <a:t>스터디</a:t>
            </a:r>
            <a:r>
              <a:rPr lang="ko-KR" altLang="en-US" sz="1600" dirty="0" smtClean="0"/>
              <a:t> 활용하여 쪽지시험</a:t>
            </a:r>
            <a:endParaRPr lang="en-US" altLang="ko-KR" sz="1600" dirty="0" smtClean="0"/>
          </a:p>
          <a:p>
            <a:endParaRPr lang="en-US" altLang="ko-KR" sz="2400" dirty="0" smtClean="0"/>
          </a:p>
          <a:p>
            <a:r>
              <a:rPr lang="ko-KR" altLang="en-US" sz="1200" dirty="0" smtClean="0"/>
              <a:t>누가</a:t>
            </a:r>
            <a:r>
              <a:rPr lang="en-US" altLang="ko-KR" sz="1200" dirty="0" smtClean="0"/>
              <a:t>/?</a:t>
            </a:r>
            <a:r>
              <a:rPr lang="ko-KR" altLang="en-US" sz="1200" dirty="0" smtClean="0"/>
              <a:t>일</a:t>
            </a:r>
            <a:r>
              <a:rPr lang="en-US" altLang="ko-KR" sz="1200" dirty="0" smtClean="0"/>
              <a:t>/?</a:t>
            </a:r>
            <a:r>
              <a:rPr lang="ko-KR" altLang="en-US" sz="1200" dirty="0" smtClean="0"/>
              <a:t>주일</a:t>
            </a:r>
            <a:r>
              <a:rPr lang="en-US" altLang="ko-KR" sz="1200" dirty="0" smtClean="0"/>
              <a:t>/?</a:t>
            </a:r>
            <a:r>
              <a:rPr lang="ko-KR" altLang="en-US" sz="1200" dirty="0" smtClean="0"/>
              <a:t>세</a:t>
            </a:r>
            <a:r>
              <a:rPr lang="en-US" altLang="ko-KR" sz="1200" dirty="0" smtClean="0"/>
              <a:t>/?</a:t>
            </a:r>
            <a:r>
              <a:rPr lang="ko-KR" altLang="en-US" sz="1200" dirty="0" smtClean="0"/>
              <a:t>명</a:t>
            </a:r>
            <a:r>
              <a:rPr lang="en-US" altLang="ko-KR" sz="1200" dirty="0" smtClean="0"/>
              <a:t>/?%/</a:t>
            </a:r>
            <a:r>
              <a:rPr lang="ko-KR" altLang="en-US" sz="1200" dirty="0" smtClean="0"/>
              <a:t>핵심 키워드</a:t>
            </a:r>
            <a:r>
              <a:rPr lang="en-US" altLang="ko-KR" sz="1200" dirty="0" smtClean="0"/>
              <a:t>/ </a:t>
            </a:r>
            <a:r>
              <a:rPr lang="ko-KR" altLang="en-US" sz="1200" dirty="0" smtClean="0"/>
              <a:t>위주로 암기 </a:t>
            </a:r>
            <a:r>
              <a:rPr lang="en-US" altLang="ko-KR" sz="1200" dirty="0" smtClean="0"/>
              <a:t>-&gt; </a:t>
            </a:r>
            <a:r>
              <a:rPr lang="ko-KR" altLang="en-US" sz="1200" dirty="0" smtClean="0"/>
              <a:t>중요부분을 가려 원본과 대조하며 적거나 떠올려봄</a:t>
            </a:r>
            <a:endParaRPr lang="en-US" altLang="ko-KR" sz="1200" dirty="0" smtClean="0"/>
          </a:p>
        </p:txBody>
      </p:sp>
      <p:grpSp>
        <p:nvGrpSpPr>
          <p:cNvPr id="4" name="그룹 3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42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교직논술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1600" dirty="0" err="1" smtClean="0"/>
              <a:t>ㅎㅅㅇ</a:t>
            </a:r>
            <a:r>
              <a:rPr lang="ko-KR" altLang="en-US" sz="1600" dirty="0" smtClean="0"/>
              <a:t> 신기해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특수논술 모의고사 문제집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특수교육 교직논술 패러다임 등 참고</a:t>
            </a:r>
            <a:endParaRPr lang="en-US" altLang="ko-KR" sz="1600" dirty="0" smtClean="0"/>
          </a:p>
          <a:p>
            <a:endParaRPr lang="en-US" altLang="ko-KR" sz="1600" dirty="0" smtClean="0"/>
          </a:p>
          <a:p>
            <a:r>
              <a:rPr lang="ko-KR" altLang="en-US" sz="1600" dirty="0" err="1" smtClean="0"/>
              <a:t>초시계로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시간재며</a:t>
            </a:r>
            <a:r>
              <a:rPr lang="ko-KR" altLang="en-US" sz="1600" dirty="0" smtClean="0"/>
              <a:t> 연습</a:t>
            </a:r>
            <a:r>
              <a:rPr lang="en-US" altLang="ko-KR" sz="1600" dirty="0" smtClean="0"/>
              <a:t>(50</a:t>
            </a:r>
            <a:r>
              <a:rPr lang="ko-KR" altLang="en-US" sz="1600" dirty="0" smtClean="0"/>
              <a:t>분</a:t>
            </a:r>
            <a:r>
              <a:rPr lang="en-US" altLang="ko-KR" sz="1600" dirty="0" smtClean="0"/>
              <a:t>)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모범답안 활용할 것</a:t>
            </a:r>
            <a:endParaRPr lang="en-US" altLang="ko-KR" sz="1600" dirty="0" smtClean="0"/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자신만의 틀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양식</a:t>
            </a:r>
            <a:r>
              <a:rPr lang="en-US" altLang="ko-KR" sz="1600" dirty="0" smtClean="0"/>
              <a:t>) </a:t>
            </a:r>
            <a:r>
              <a:rPr lang="ko-KR" altLang="en-US" sz="1600" dirty="0" smtClean="0"/>
              <a:t>만들기 </a:t>
            </a:r>
            <a:endParaRPr lang="en-US" altLang="ko-KR" sz="1600" dirty="0" smtClean="0"/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‘</a:t>
            </a:r>
            <a:r>
              <a:rPr lang="ko-KR" altLang="en-US" sz="2000" b="1" dirty="0" smtClean="0"/>
              <a:t>교직</a:t>
            </a:r>
            <a:r>
              <a:rPr lang="en-US" altLang="ko-KR" sz="1600" dirty="0" smtClean="0"/>
              <a:t>’</a:t>
            </a:r>
            <a:r>
              <a:rPr lang="ko-KR" altLang="en-US" sz="1600" dirty="0" smtClean="0"/>
              <a:t>논술은 </a:t>
            </a:r>
            <a:r>
              <a:rPr lang="en-US" altLang="ko-KR" sz="1600" dirty="0" smtClean="0"/>
              <a:t>‘</a:t>
            </a:r>
            <a:r>
              <a:rPr lang="ko-KR" altLang="en-US" sz="2000" b="1" dirty="0" smtClean="0">
                <a:solidFill>
                  <a:srgbClr val="FF0000"/>
                </a:solidFill>
              </a:rPr>
              <a:t>정답</a:t>
            </a:r>
            <a:r>
              <a:rPr lang="en-US" altLang="ko-KR" sz="1600" dirty="0" smtClean="0"/>
              <a:t>’</a:t>
            </a:r>
            <a:r>
              <a:rPr lang="ko-KR" altLang="en-US" sz="1600" dirty="0" smtClean="0"/>
              <a:t>을 </a:t>
            </a:r>
            <a:r>
              <a:rPr lang="ko-KR" altLang="en-US" sz="2000" b="1" dirty="0" smtClean="0">
                <a:solidFill>
                  <a:srgbClr val="FF0000"/>
                </a:solidFill>
              </a:rPr>
              <a:t>논</a:t>
            </a:r>
            <a:r>
              <a:rPr lang="ko-KR" altLang="en-US" sz="1600" dirty="0" smtClean="0"/>
              <a:t>리적으로 서</a:t>
            </a:r>
            <a:r>
              <a:rPr lang="ko-KR" altLang="en-US" sz="2000" b="1" dirty="0" smtClean="0">
                <a:solidFill>
                  <a:srgbClr val="FF0000"/>
                </a:solidFill>
              </a:rPr>
              <a:t>술</a:t>
            </a:r>
            <a:r>
              <a:rPr lang="ko-KR" altLang="en-US" sz="1600" dirty="0" smtClean="0"/>
              <a:t>하는 것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글쓰기 경연 대회</a:t>
            </a:r>
            <a:r>
              <a:rPr lang="en-US" altLang="ko-KR" sz="1600" dirty="0" smtClean="0"/>
              <a:t>x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화려하고 참신한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독창적인 문장</a:t>
            </a:r>
            <a:r>
              <a:rPr lang="en-US" altLang="ko-KR" sz="1600" dirty="0" smtClean="0"/>
              <a:t>&amp;</a:t>
            </a:r>
            <a:r>
              <a:rPr lang="ko-KR" altLang="en-US" sz="1600" dirty="0" smtClean="0"/>
              <a:t>글쓰기 능력 </a:t>
            </a:r>
            <a:r>
              <a:rPr lang="en-US" altLang="ko-KR" sz="1600" dirty="0" smtClean="0"/>
              <a:t>&lt; </a:t>
            </a:r>
            <a:r>
              <a:rPr lang="ko-KR" altLang="en-US" sz="1600" dirty="0" smtClean="0"/>
              <a:t>간단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명료한 문장</a:t>
            </a:r>
            <a:r>
              <a:rPr lang="en-US" altLang="ko-KR" sz="1600" dirty="0" smtClean="0"/>
              <a:t>&amp;</a:t>
            </a:r>
            <a:r>
              <a:rPr lang="ko-KR" altLang="en-US" sz="1600" dirty="0" smtClean="0"/>
              <a:t>정확한 답</a:t>
            </a:r>
            <a:endParaRPr lang="ko-KR" altLang="en-US" sz="1600" dirty="0"/>
          </a:p>
        </p:txBody>
      </p:sp>
      <p:grpSp>
        <p:nvGrpSpPr>
          <p:cNvPr id="4" name="그룹 3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42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3200" dirty="0" smtClean="0"/>
              <a:t>기출분석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343197"/>
            <a:ext cx="8229600" cy="4525963"/>
          </a:xfrm>
        </p:spPr>
        <p:txBody>
          <a:bodyPr>
            <a:normAutofit/>
          </a:bodyPr>
          <a:lstStyle/>
          <a:p>
            <a:r>
              <a:rPr lang="ko-KR" altLang="en-US" sz="1200" dirty="0" err="1" smtClean="0"/>
              <a:t>년도별</a:t>
            </a:r>
            <a:r>
              <a:rPr lang="en-US" altLang="ko-KR" sz="1200" dirty="0" smtClean="0"/>
              <a:t>/</a:t>
            </a:r>
            <a:r>
              <a:rPr lang="ko-KR" altLang="en-US" sz="1200" dirty="0" smtClean="0"/>
              <a:t>영역별로 분석</a:t>
            </a:r>
            <a:endParaRPr lang="en-US" altLang="ko-KR" sz="1200" dirty="0" smtClean="0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395536" y="620688"/>
          <a:ext cx="8352927" cy="812080"/>
        </p:xfrm>
        <a:graphic>
          <a:graphicData uri="http://schemas.openxmlformats.org/drawingml/2006/table">
            <a:tbl>
              <a:tblPr/>
              <a:tblGrid>
                <a:gridCol w="679455"/>
                <a:gridCol w="679455"/>
                <a:gridCol w="679455"/>
                <a:gridCol w="2104854"/>
                <a:gridCol w="2104854"/>
                <a:gridCol w="2104854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dirty="0">
                          <a:solidFill>
                            <a:srgbClr val="000000"/>
                          </a:solidFill>
                          <a:latin typeface="바탕"/>
                        </a:rPr>
                        <a:t>번호</a:t>
                      </a: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dirty="0">
                          <a:solidFill>
                            <a:srgbClr val="000000"/>
                          </a:solidFill>
                          <a:latin typeface="바탕"/>
                        </a:rPr>
                        <a:t>분야</a:t>
                      </a: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dirty="0">
                          <a:solidFill>
                            <a:srgbClr val="000000"/>
                          </a:solidFill>
                          <a:latin typeface="바탕"/>
                        </a:rPr>
                        <a:t>영역</a:t>
                      </a: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dirty="0">
                          <a:solidFill>
                            <a:srgbClr val="000000"/>
                          </a:solidFill>
                          <a:latin typeface="바탕"/>
                        </a:rPr>
                        <a:t>문제요점</a:t>
                      </a: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>
                          <a:solidFill>
                            <a:srgbClr val="000000"/>
                          </a:solidFill>
                          <a:latin typeface="바탕"/>
                        </a:rPr>
                        <a:t>문제내용</a:t>
                      </a: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>
                          <a:solidFill>
                            <a:srgbClr val="000000"/>
                          </a:solidFill>
                          <a:latin typeface="바탕"/>
                        </a:rPr>
                        <a:t>출처</a:t>
                      </a:r>
                      <a:r>
                        <a:rPr lang="en-US" altLang="ko-KR" sz="600">
                          <a:solidFill>
                            <a:srgbClr val="000000"/>
                          </a:solidFill>
                          <a:latin typeface="바탕"/>
                        </a:rPr>
                        <a:t>&amp;</a:t>
                      </a:r>
                      <a:r>
                        <a:rPr lang="ko-KR" altLang="en-US" sz="600">
                          <a:solidFill>
                            <a:srgbClr val="000000"/>
                          </a:solidFill>
                          <a:latin typeface="바탕"/>
                        </a:rPr>
                        <a:t>더 공부할 내용</a:t>
                      </a: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15333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33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33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6716" marR="56716" marT="28358" marB="283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9" name="내용 개체 틀 3"/>
          <p:cNvGraphicFramePr>
            <a:graphicFrameLocks/>
          </p:cNvGraphicFramePr>
          <p:nvPr/>
        </p:nvGraphicFramePr>
        <p:xfrm>
          <a:off x="395536" y="1604809"/>
          <a:ext cx="8229601" cy="5119415"/>
        </p:xfrm>
        <a:graphic>
          <a:graphicData uri="http://schemas.openxmlformats.org/drawingml/2006/table">
            <a:tbl>
              <a:tblPr/>
              <a:tblGrid>
                <a:gridCol w="288032"/>
                <a:gridCol w="864096"/>
                <a:gridCol w="1656184"/>
                <a:gridCol w="3384376"/>
                <a:gridCol w="2036913"/>
              </a:tblGrid>
              <a:tr h="170942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유아교육개론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0942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언어교육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0942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</a:rPr>
                        <a:t>2-4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14-4B-1)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어휘폭발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어휘 폭발 보인 시기 찾고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판단 근거 적기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임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.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의사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34 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유수옥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292</a:t>
                      </a: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14-7B-1)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과잉규칙화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유아기 초기 문법 발달의 특징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임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.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의사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37 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유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292 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경숙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281</a:t>
                      </a: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3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</a:rPr>
                        <a:t>14-7B-3)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 err="1">
                          <a:solidFill>
                            <a:srgbClr val="FF0000"/>
                          </a:solidFill>
                          <a:latin typeface="바탕"/>
                        </a:rPr>
                        <a:t>비고츠키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 혼잣말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임의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22</a:t>
                      </a: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6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</a:rPr>
                        <a:t>14-7B-4)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언어교육 접근법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언어경험 접근법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임의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50+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언어교육접근법공부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</a:rPr>
                        <a:t>1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13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추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-5</a:t>
                      </a: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</a:rPr>
                        <a:t>B-3)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 err="1">
                          <a:solidFill>
                            <a:srgbClr val="FF0000"/>
                          </a:solidFill>
                          <a:latin typeface="바탕"/>
                        </a:rPr>
                        <a:t>비코츠키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 혼잣말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V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에 의하면</a:t>
                      </a: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준호의 혼잣말은 </a:t>
                      </a: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(1)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이 점차 내면화 되어 </a:t>
                      </a: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(2)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로 발달하는 과정에서 생겨나는 과도기적 언어이다</a:t>
                      </a: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.</a:t>
                      </a: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임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,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이론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166, 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임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,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의사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22</a:t>
                      </a: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</a:rPr>
                        <a:t>0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</a:rPr>
                        <a:t>13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</a:rPr>
                        <a:t>1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>
                          <a:solidFill>
                            <a:srgbClr val="000000"/>
                          </a:solidFill>
                          <a:latin typeface="바탕"/>
                        </a:rPr>
                        <a:t>공통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12-39</a:t>
                      </a: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평균발화길이</a:t>
                      </a: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MLU</a:t>
                      </a: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2.</a:t>
                      </a:r>
                      <a:r>
                        <a:rPr lang="ko-KR" altLang="en-US" sz="800" dirty="0" err="1">
                          <a:solidFill>
                            <a:srgbClr val="000000"/>
                          </a:solidFill>
                          <a:latin typeface="바탕"/>
                        </a:rPr>
                        <a:t>전보식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 표현 </a:t>
                      </a: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3.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구체적 어휘</a:t>
                      </a: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(</a:t>
                      </a:r>
                      <a:r>
                        <a:rPr lang="ko-KR" altLang="en-US" sz="800" dirty="0" err="1">
                          <a:solidFill>
                            <a:srgbClr val="000000"/>
                          </a:solidFill>
                          <a:latin typeface="바탕"/>
                        </a:rPr>
                        <a:t>동작어</a:t>
                      </a: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800" dirty="0" err="1">
                          <a:solidFill>
                            <a:srgbClr val="000000"/>
                          </a:solidFill>
                          <a:latin typeface="바탕"/>
                        </a:rPr>
                        <a:t>사물어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 등</a:t>
                      </a: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)</a:t>
                      </a: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임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,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의사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34,35</a:t>
                      </a: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35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</a:rPr>
                        <a:t>2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>
                          <a:solidFill>
                            <a:srgbClr val="000000"/>
                          </a:solidFill>
                          <a:latin typeface="바탕"/>
                        </a:rPr>
                        <a:t>공통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11-34</a:t>
                      </a: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 err="1">
                          <a:solidFill>
                            <a:srgbClr val="FF0000"/>
                          </a:solidFill>
                          <a:latin typeface="바탕"/>
                        </a:rPr>
                        <a:t>비코츠키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 발화의 조절기능 변화 과정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임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,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의사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22</a:t>
                      </a: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6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</a:rPr>
                        <a:t>11-35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1</a:t>
                      </a:r>
                      <a:r>
                        <a:rPr lang="ko-KR" altLang="en-US" sz="800" dirty="0" err="1">
                          <a:solidFill>
                            <a:srgbClr val="000000"/>
                          </a:solidFill>
                          <a:latin typeface="바탕"/>
                        </a:rPr>
                        <a:t>몬테소리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 </a:t>
                      </a:r>
                      <a:r>
                        <a:rPr lang="ko-KR" altLang="en-US" sz="800" dirty="0" err="1">
                          <a:solidFill>
                            <a:srgbClr val="000000"/>
                          </a:solidFill>
                          <a:latin typeface="바탕"/>
                        </a:rPr>
                        <a:t>민감기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 쓰기먼저 읽기먼저</a:t>
                      </a: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? 2.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피아제 상징적 사고 기능 </a:t>
                      </a: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3.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음절 </a:t>
                      </a: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4.</a:t>
                      </a:r>
                      <a:r>
                        <a:rPr lang="ko-KR" altLang="en-US" sz="800" dirty="0" err="1">
                          <a:solidFill>
                            <a:srgbClr val="000000"/>
                          </a:solidFill>
                          <a:latin typeface="바탕"/>
                        </a:rPr>
                        <a:t>전보식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 문장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1.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이론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42 2.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이론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143 3.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의사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14 4.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의사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35 </a:t>
                      </a: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</a:rPr>
                        <a:t>1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</a:rPr>
                        <a:t>10-29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총체적 언어 교수법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부호중심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,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의사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48, </a:t>
                      </a: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총체적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53</a:t>
                      </a: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바탕"/>
                        </a:rPr>
                        <a:t>500-09-3A</a:t>
                      </a:r>
                      <a:endParaRPr 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>
                          <a:solidFill>
                            <a:srgbClr val="000000"/>
                          </a:solidFill>
                          <a:latin typeface="바탕"/>
                        </a:rPr>
                        <a:t>총체적언어접근법</a:t>
                      </a: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dirty="0" err="1">
                          <a:solidFill>
                            <a:srgbClr val="000000"/>
                          </a:solidFill>
                          <a:latin typeface="바탕"/>
                        </a:rPr>
                        <a:t>총체적언어접근의</a:t>
                      </a:r>
                      <a:r>
                        <a:rPr lang="ko-KR" altLang="en-US" sz="700" dirty="0">
                          <a:solidFill>
                            <a:srgbClr val="000000"/>
                          </a:solidFill>
                          <a:latin typeface="바탕"/>
                        </a:rPr>
                        <a:t> </a:t>
                      </a:r>
                      <a:r>
                        <a:rPr lang="en-US" altLang="ko-KR" sz="700" dirty="0">
                          <a:solidFill>
                            <a:srgbClr val="000000"/>
                          </a:solidFill>
                          <a:latin typeface="바탕"/>
                        </a:rPr>
                        <a:t>5</a:t>
                      </a:r>
                      <a:r>
                        <a:rPr lang="ko-KR" altLang="en-US" sz="700" dirty="0">
                          <a:solidFill>
                            <a:srgbClr val="000000"/>
                          </a:solidFill>
                          <a:latin typeface="바탕"/>
                        </a:rPr>
                        <a:t>가지 원리</a:t>
                      </a: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>
                          <a:solidFill>
                            <a:srgbClr val="000000"/>
                          </a:solidFill>
                          <a:latin typeface="바탕"/>
                        </a:rPr>
                        <a:t>공통</a:t>
                      </a: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바탕"/>
                        </a:rPr>
                        <a:t>500-09-4A-1)</a:t>
                      </a:r>
                      <a:endParaRPr 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dirty="0">
                          <a:solidFill>
                            <a:srgbClr val="000000"/>
                          </a:solidFill>
                          <a:latin typeface="바탕"/>
                        </a:rPr>
                        <a:t>피아제</a:t>
                      </a:r>
                      <a:r>
                        <a:rPr lang="en-US" altLang="ko-KR" sz="700" dirty="0">
                          <a:solidFill>
                            <a:srgbClr val="000000"/>
                          </a:solidFill>
                          <a:latin typeface="바탕"/>
                        </a:rPr>
                        <a:t>-</a:t>
                      </a:r>
                      <a:r>
                        <a:rPr lang="ko-KR" altLang="en-US" sz="900" b="1" dirty="0" err="1">
                          <a:solidFill>
                            <a:srgbClr val="FF0000"/>
                          </a:solidFill>
                          <a:latin typeface="바탕"/>
                        </a:rPr>
                        <a:t>비고츠키</a:t>
                      </a:r>
                      <a:r>
                        <a:rPr lang="ko-KR" altLang="en-US" sz="700" dirty="0">
                          <a:solidFill>
                            <a:srgbClr val="000000"/>
                          </a:solidFill>
                          <a:latin typeface="바탕"/>
                        </a:rPr>
                        <a:t> 언어적 관점</a:t>
                      </a: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dirty="0">
                          <a:solidFill>
                            <a:srgbClr val="000000"/>
                          </a:solidFill>
                          <a:latin typeface="바탕"/>
                        </a:rPr>
                        <a:t>피아제 </a:t>
                      </a:r>
                      <a:r>
                        <a:rPr lang="ko-KR" altLang="en-US" sz="700" dirty="0" err="1">
                          <a:solidFill>
                            <a:srgbClr val="000000"/>
                          </a:solidFill>
                          <a:latin typeface="바탕"/>
                        </a:rPr>
                        <a:t>비고츠키</a:t>
                      </a:r>
                      <a:r>
                        <a:rPr lang="ko-KR" altLang="en-US" sz="700" dirty="0">
                          <a:solidFill>
                            <a:srgbClr val="000000"/>
                          </a:solidFill>
                          <a:latin typeface="바탕"/>
                        </a:rPr>
                        <a:t> 언어적 관점 비교 </a:t>
                      </a:r>
                      <a:r>
                        <a:rPr lang="en-US" altLang="ko-KR" sz="700" dirty="0">
                          <a:solidFill>
                            <a:srgbClr val="000000"/>
                          </a:solidFill>
                          <a:latin typeface="바탕"/>
                        </a:rPr>
                        <a:t>2</a:t>
                      </a:r>
                      <a:r>
                        <a:rPr lang="ko-KR" altLang="en-US" sz="700" dirty="0">
                          <a:solidFill>
                            <a:srgbClr val="000000"/>
                          </a:solidFill>
                          <a:latin typeface="바탕"/>
                        </a:rPr>
                        <a:t>가지</a:t>
                      </a: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>
                          <a:solidFill>
                            <a:srgbClr val="000000"/>
                          </a:solidFill>
                          <a:latin typeface="바탕"/>
                        </a:rPr>
                        <a:t>임기</a:t>
                      </a:r>
                      <a:r>
                        <a:rPr lang="en-US" altLang="ko-KR" sz="700">
                          <a:solidFill>
                            <a:srgbClr val="000000"/>
                          </a:solidFill>
                          <a:latin typeface="바탕"/>
                        </a:rPr>
                        <a:t>239</a:t>
                      </a: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</a:rPr>
                        <a:t>1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>
                          <a:solidFill>
                            <a:srgbClr val="000000"/>
                          </a:solidFill>
                          <a:latin typeface="바탕"/>
                        </a:rPr>
                        <a:t>공통</a:t>
                      </a:r>
                      <a:r>
                        <a:rPr lang="en-US" altLang="ko-KR" sz="800">
                          <a:solidFill>
                            <a:srgbClr val="000000"/>
                          </a:solidFill>
                          <a:latin typeface="바탕"/>
                        </a:rPr>
                        <a:t>09-43</a:t>
                      </a: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유아 언어발달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2.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의사</a:t>
                      </a: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154..???</a:t>
                      </a: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</a:rPr>
                        <a:t>1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>
                          <a:solidFill>
                            <a:srgbClr val="000000"/>
                          </a:solidFill>
                          <a:latin typeface="바탕"/>
                        </a:rPr>
                        <a:t>공통</a:t>
                      </a:r>
                      <a:r>
                        <a:rPr lang="en-US" altLang="ko-KR" sz="700">
                          <a:solidFill>
                            <a:srgbClr val="000000"/>
                          </a:solidFill>
                          <a:latin typeface="바탕"/>
                        </a:rPr>
                        <a:t>08-14-1)</a:t>
                      </a: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>
                          <a:solidFill>
                            <a:srgbClr val="000000"/>
                          </a:solidFill>
                          <a:latin typeface="바탕"/>
                        </a:rPr>
                        <a:t>언어 발달 이론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의사</a:t>
                      </a:r>
                      <a:r>
                        <a:rPr lang="en-US" altLang="ko-KR" sz="800" dirty="0">
                          <a:solidFill>
                            <a:srgbClr val="000000"/>
                          </a:solidFill>
                          <a:latin typeface="바탕"/>
                        </a:rPr>
                        <a:t>30.32.218</a:t>
                      </a: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</a:rPr>
                        <a:t>0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07,06,05,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바탕"/>
                        </a:rPr>
                        <a:t>04,03,02,01</a:t>
                      </a: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0277" marR="50277" marT="25139" marB="2513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2400" dirty="0" smtClean="0"/>
              <a:t>기출분석</a:t>
            </a:r>
            <a:endParaRPr lang="ko-KR" altLang="en-US" sz="2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7504" y="332656"/>
            <a:ext cx="8229600" cy="4525963"/>
          </a:xfrm>
        </p:spPr>
        <p:txBody>
          <a:bodyPr/>
          <a:lstStyle/>
          <a:p>
            <a:r>
              <a:rPr lang="ko-KR" altLang="en-US" sz="1400" dirty="0" err="1" smtClean="0"/>
              <a:t>강사답</a:t>
            </a:r>
            <a:r>
              <a:rPr lang="ko-KR" altLang="en-US" sz="1400" dirty="0" smtClean="0"/>
              <a:t> 맹신</a:t>
            </a:r>
            <a:r>
              <a:rPr lang="en-US" altLang="ko-KR" sz="1400" dirty="0" smtClean="0"/>
              <a:t>x-&gt;</a:t>
            </a:r>
            <a:r>
              <a:rPr lang="ko-KR" altLang="en-US" sz="1400" dirty="0" smtClean="0"/>
              <a:t>의심가면 정확한 출처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찾을 것</a:t>
            </a:r>
            <a:endParaRPr lang="en-US" altLang="ko-KR" sz="1400" dirty="0" smtClean="0"/>
          </a:p>
          <a:p>
            <a:pPr>
              <a:buNone/>
            </a:pPr>
            <a:r>
              <a:rPr lang="en-US" altLang="ko-KR" sz="1200" dirty="0" smtClean="0"/>
              <a:t>Ex)</a:t>
            </a:r>
            <a:endParaRPr lang="ko-KR" altLang="en-US" sz="1200" dirty="0" smtClean="0"/>
          </a:p>
          <a:p>
            <a:endParaRPr lang="ko-KR" altLang="en-US" dirty="0"/>
          </a:p>
        </p:txBody>
      </p:sp>
      <p:pic>
        <p:nvPicPr>
          <p:cNvPr id="5" name="그림 4" descr="해설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3573016"/>
            <a:ext cx="7702970" cy="3140968"/>
          </a:xfrm>
          <a:prstGeom prst="rect">
            <a:avLst/>
          </a:prstGeom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/>
          <a:srcRect l="3175" t="-219" r="4762"/>
          <a:stretch>
            <a:fillRect/>
          </a:stretch>
        </p:blipFill>
        <p:spPr bwMode="auto">
          <a:xfrm>
            <a:off x="395535" y="620688"/>
            <a:ext cx="434529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2799"/>
          <a:stretch>
            <a:fillRect/>
          </a:stretch>
        </p:blipFill>
        <p:spPr bwMode="auto">
          <a:xfrm>
            <a:off x="4682466" y="620688"/>
            <a:ext cx="5002102" cy="2994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직사각형 8"/>
          <p:cNvSpPr/>
          <p:nvPr/>
        </p:nvSpPr>
        <p:spPr>
          <a:xfrm>
            <a:off x="5796136" y="2852936"/>
            <a:ext cx="1152128" cy="28803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652120" y="5877272"/>
            <a:ext cx="1152128" cy="28803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804248" y="5775647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?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기출분석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ㅅㅈ이론서</a:t>
            </a:r>
            <a:r>
              <a:rPr lang="en-US" altLang="ko-KR" dirty="0" smtClean="0"/>
              <a:t>, </a:t>
            </a:r>
          </a:p>
          <a:p>
            <a:r>
              <a:rPr lang="ko-KR" altLang="en-US" dirty="0" err="1" smtClean="0"/>
              <a:t>ㅎㅅㅇ이론서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ㅎㅅㅇ신기해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pass, pass</a:t>
            </a:r>
            <a:r>
              <a:rPr lang="ko-KR" altLang="en-US" dirty="0" err="1" smtClean="0"/>
              <a:t>드밝기</a:t>
            </a:r>
            <a:r>
              <a:rPr lang="en-US" altLang="ko-KR" dirty="0" smtClean="0"/>
              <a:t>(08</a:t>
            </a:r>
            <a:r>
              <a:rPr lang="ko-KR" altLang="en-US" dirty="0" smtClean="0"/>
              <a:t>이전</a:t>
            </a:r>
            <a:r>
              <a:rPr lang="en-US" altLang="ko-KR" dirty="0" smtClean="0"/>
              <a:t>),</a:t>
            </a:r>
          </a:p>
          <a:p>
            <a:r>
              <a:rPr lang="ko-KR" altLang="en-US" dirty="0" err="1" smtClean="0"/>
              <a:t>ㅅㅈㅁ특수교육학기출변형문제집</a:t>
            </a:r>
            <a:r>
              <a:rPr lang="en-US" altLang="ko-KR" dirty="0" smtClean="0"/>
              <a:t>,</a:t>
            </a:r>
          </a:p>
          <a:p>
            <a:r>
              <a:rPr lang="ko-KR" altLang="en-US" dirty="0" err="1" smtClean="0"/>
              <a:t>ㅇㅁㅅ이론서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ㅇㅁㅅ</a:t>
            </a:r>
            <a:r>
              <a:rPr lang="en-US" altLang="ko-KR" dirty="0" smtClean="0"/>
              <a:t>18</a:t>
            </a:r>
            <a:r>
              <a:rPr lang="ko-KR" altLang="en-US" dirty="0" smtClean="0"/>
              <a:t>년간 기출문제집</a:t>
            </a:r>
            <a:r>
              <a:rPr lang="en-US" altLang="ko-KR" dirty="0" smtClean="0"/>
              <a:t>,</a:t>
            </a:r>
          </a:p>
          <a:p>
            <a:r>
              <a:rPr lang="ko-KR" altLang="en-US" dirty="0" smtClean="0"/>
              <a:t>각종 각론</a:t>
            </a:r>
            <a:r>
              <a:rPr lang="en-US" altLang="ko-KR" dirty="0" smtClean="0"/>
              <a:t>,</a:t>
            </a:r>
            <a:r>
              <a:rPr lang="ko-KR" altLang="en-US" dirty="0" smtClean="0"/>
              <a:t>개론 참고</a:t>
            </a:r>
            <a:r>
              <a:rPr lang="en-US" altLang="ko-KR" dirty="0" smtClean="0"/>
              <a:t>(</a:t>
            </a:r>
            <a:r>
              <a:rPr lang="ko-KR" altLang="en-US" dirty="0" smtClean="0"/>
              <a:t>학교 도서관 </a:t>
            </a:r>
            <a:r>
              <a:rPr lang="ko-KR" altLang="en-US" dirty="0" err="1" smtClean="0"/>
              <a:t>多활용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en-US" altLang="ko-KR" dirty="0" smtClean="0"/>
              <a:t>500</a:t>
            </a:r>
            <a:r>
              <a:rPr lang="ko-KR" altLang="en-US" dirty="0" smtClean="0"/>
              <a:t>자 논술도 꼼꼼하게 분석할 것</a:t>
            </a:r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42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서브노트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최대한 간단하게 </a:t>
            </a:r>
            <a:endParaRPr lang="en-US" altLang="ko-KR" sz="1800" dirty="0" smtClean="0"/>
          </a:p>
          <a:p>
            <a:r>
              <a:rPr lang="ko-KR" altLang="en-US" sz="1800" dirty="0" smtClean="0"/>
              <a:t>적어도 </a:t>
            </a:r>
            <a:r>
              <a:rPr lang="en-US" altLang="ko-KR" sz="1800" dirty="0" smtClean="0"/>
              <a:t>15</a:t>
            </a:r>
            <a:r>
              <a:rPr lang="ko-KR" altLang="en-US" sz="1800" dirty="0" smtClean="0"/>
              <a:t>분 안에 볼 수 있을 정도로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600" dirty="0" smtClean="0"/>
              <a:t>ex)2015 </a:t>
            </a:r>
            <a:r>
              <a:rPr lang="ko-KR" altLang="en-US" sz="1600" dirty="0" smtClean="0"/>
              <a:t>임용공고문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대구</a:t>
            </a:r>
            <a:r>
              <a:rPr lang="en-US" altLang="ko-KR" sz="1600" dirty="0" smtClean="0"/>
              <a:t>)</a:t>
            </a:r>
          </a:p>
          <a:p>
            <a:pPr>
              <a:buNone/>
            </a:pPr>
            <a:endParaRPr lang="en-US" altLang="ko-KR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9450" t="36175" r="9045" b="18052"/>
          <a:stretch>
            <a:fillRect/>
          </a:stretch>
        </p:blipFill>
        <p:spPr bwMode="auto">
          <a:xfrm>
            <a:off x="755576" y="2636912"/>
            <a:ext cx="7488832" cy="3364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5967950" y="2761183"/>
            <a:ext cx="2204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서브 볼 시간</a:t>
            </a:r>
            <a:r>
              <a:rPr lang="en-US" altLang="ko-KR" sz="1400" dirty="0" smtClean="0"/>
              <a:t>40</a:t>
            </a:r>
            <a:r>
              <a:rPr lang="ko-KR" altLang="en-US" sz="1400" dirty="0" smtClean="0"/>
              <a:t>분</a:t>
            </a:r>
            <a:r>
              <a:rPr lang="en-US" altLang="ko-KR" sz="1400" dirty="0" smtClean="0"/>
              <a:t>? -&gt; no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5148064" y="3645024"/>
            <a:ext cx="1656184" cy="93610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Shape 13"/>
          <p:cNvCxnSpPr/>
          <p:nvPr/>
        </p:nvCxnSpPr>
        <p:spPr>
          <a:xfrm flipV="1">
            <a:off x="5148064" y="2924944"/>
            <a:ext cx="828092" cy="720080"/>
          </a:xfrm>
          <a:prstGeom prst="bentConnector3">
            <a:avLst>
              <a:gd name="adj1" fmla="val 50000"/>
            </a:avLst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그룹 8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10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32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46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7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8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9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0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33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42" name="이등변 삼각형 41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" name="이등변 삼각형 42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" name="이등변 삼각형 43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5" name="이등변 삼각형 44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34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8" name="이등변 삼각형 3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3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39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40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35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36" name="이등변 삼각형 35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1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1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26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22" name="이등변 삼각형 21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22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" name="이등변 삼각형 23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" name="이등변 삼각형 24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이등변 삼각형 1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19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20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" name="이등변 삼각형 16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51" name="그룹 50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52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71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85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6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72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81" name="이등변 삼각형 8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2" name="이등변 삼각형 8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3" name="이등변 삼각형 8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" name="이등변 삼각형 8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73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7" name="이등변 삼각형 7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7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78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79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74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75" name="이등변 삼각형 7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53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5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66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7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9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5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2" name="이등변 삼각형 61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3" name="이등변 삼각형 62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4" name="이등변 삼각형 63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5" name="이등변 삼각형 64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5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8" name="이등변 삼각형 5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5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9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0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7" name="이등변 삼각형 56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358817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서브노트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800" dirty="0" smtClean="0">
                <a:hlinkClick r:id="rId2"/>
              </a:rPr>
              <a:t>http://m.blog.naver.com/inhye0927/20205225005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참고함 </a:t>
            </a:r>
            <a:r>
              <a:rPr lang="en-US" altLang="ko-KR" sz="1800" dirty="0" smtClean="0"/>
              <a:t>(09</a:t>
            </a:r>
            <a:r>
              <a:rPr lang="ko-KR" altLang="en-US" sz="1800" dirty="0" err="1" smtClean="0"/>
              <a:t>석인혜</a:t>
            </a:r>
            <a:r>
              <a:rPr lang="en-US" altLang="ko-KR" sz="1800" dirty="0" smtClean="0"/>
              <a:t>)</a:t>
            </a:r>
            <a:endParaRPr lang="ko-KR" altLang="en-US" sz="1800" dirty="0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 cstate="print"/>
          <a:srcRect l="20372" t="33680" r="21747" b="17594"/>
          <a:stretch>
            <a:fillRect/>
          </a:stretch>
        </p:blipFill>
        <p:spPr bwMode="auto">
          <a:xfrm>
            <a:off x="755576" y="2060848"/>
            <a:ext cx="7560840" cy="4461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그룹 4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6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5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5" name="이등변 삼각형 3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" name="이등변 삼각형 3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1" name="이등변 삼각형 3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8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9" name="이등변 삼각형 2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" name="이등변 삼각형 2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7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8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20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6" name="이등변 삼각형 15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이등변 삼각형 1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0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2" name="이등변 삼각형 11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" name="이등변 삼각형 10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4" name="그룹 43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4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4" name="이등변 삼각형 7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7" name="이등변 삼각형 7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0" name="이등변 삼각형 6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8" name="이등변 삼각형 6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9" name="이등변 삼각형 6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5" name="이등변 삼각형 5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8" name="이등변 삼각형 5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1" name="이등변 삼각형 5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0" name="이등변 삼각형 4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/>
          <a:lstStyle/>
          <a:p>
            <a:r>
              <a:rPr lang="ko-KR" altLang="en-US" sz="1400" dirty="0" err="1" smtClean="0"/>
              <a:t>초시계</a:t>
            </a:r>
            <a:r>
              <a:rPr lang="ko-KR" altLang="en-US" sz="1400" dirty="0" smtClean="0"/>
              <a:t> 적극 활용</a:t>
            </a:r>
            <a:endParaRPr lang="en-US" altLang="ko-KR" sz="1400" dirty="0" smtClean="0"/>
          </a:p>
          <a:p>
            <a:r>
              <a:rPr lang="en-US" altLang="ko-KR" sz="1400" dirty="0" smtClean="0"/>
              <a:t>9</a:t>
            </a:r>
            <a:r>
              <a:rPr lang="ko-KR" altLang="en-US" sz="1400" dirty="0" smtClean="0"/>
              <a:t>월</a:t>
            </a:r>
            <a:r>
              <a:rPr lang="en-US" altLang="ko-KR" sz="1400" dirty="0" smtClean="0"/>
              <a:t>~</a:t>
            </a:r>
            <a:r>
              <a:rPr lang="ko-KR" altLang="en-US" sz="1400" dirty="0" smtClean="0"/>
              <a:t> 하루에 여려 영역을 공부</a:t>
            </a:r>
            <a:endParaRPr lang="en-US" altLang="ko-KR" sz="1400" dirty="0" smtClean="0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251520" y="1772816"/>
          <a:ext cx="8712968" cy="4541114"/>
        </p:xfrm>
        <a:graphic>
          <a:graphicData uri="http://schemas.openxmlformats.org/drawingml/2006/table">
            <a:tbl>
              <a:tblPr/>
              <a:tblGrid>
                <a:gridCol w="1089121"/>
                <a:gridCol w="1089121"/>
                <a:gridCol w="1089121"/>
                <a:gridCol w="1089121"/>
                <a:gridCol w="1089121"/>
                <a:gridCol w="1089121"/>
                <a:gridCol w="1089121"/>
                <a:gridCol w="1089121"/>
              </a:tblGrid>
              <a:tr h="3020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월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화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수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목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금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토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일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함초롬바탕"/>
                        </a:rPr>
                        <a:t>장특법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1</a:t>
                      </a: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장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2</a:t>
                      </a: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장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>
                          <a:solidFill>
                            <a:srgbClr val="000000"/>
                          </a:solidFill>
                          <a:latin typeface="함초롬바탕"/>
                        </a:rPr>
                        <a:t>3</a:t>
                      </a: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장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>
                          <a:solidFill>
                            <a:srgbClr val="000000"/>
                          </a:solidFill>
                          <a:latin typeface="함초롬바탕"/>
                        </a:rPr>
                        <a:t>4</a:t>
                      </a: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장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>
                          <a:solidFill>
                            <a:srgbClr val="000000"/>
                          </a:solidFill>
                          <a:latin typeface="함초롬바탕"/>
                        </a:rPr>
                        <a:t>5</a:t>
                      </a: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장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>
                          <a:solidFill>
                            <a:srgbClr val="000000"/>
                          </a:solidFill>
                          <a:latin typeface="함초롬바탕"/>
                        </a:rPr>
                        <a:t>6</a:t>
                      </a: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장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7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유아교육각론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동작교육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언어교육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사회교육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미술</a:t>
                      </a:r>
                      <a:r>
                        <a:rPr lang="en-US" altLang="ko-KR" sz="800" b="1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음악교육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수학</a:t>
                      </a:r>
                      <a:r>
                        <a:rPr lang="en-US" altLang="ko-KR" sz="800" b="1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과학교육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0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누리과정</a:t>
                      </a:r>
                      <a:r>
                        <a:rPr lang="en-US" altLang="ko-KR" sz="7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+</a:t>
                      </a:r>
                      <a:r>
                        <a:rPr lang="ko-KR" altLang="en-US" sz="700" b="1" dirty="0" err="1">
                          <a:solidFill>
                            <a:srgbClr val="000000"/>
                          </a:solidFill>
                          <a:latin typeface="함초롬바탕"/>
                        </a:rPr>
                        <a:t>특과정</a:t>
                      </a:r>
                      <a:endParaRPr lang="ko-KR" altLang="en-US" sz="8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ko-KR" altLang="en-US" sz="700" b="1" dirty="0" err="1">
                          <a:solidFill>
                            <a:srgbClr val="000000"/>
                          </a:solidFill>
                          <a:latin typeface="함초롬바탕"/>
                        </a:rPr>
                        <a:t>고시문</a:t>
                      </a:r>
                      <a:r>
                        <a:rPr lang="en-US" altLang="ko-KR" sz="7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7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해설서</a:t>
                      </a:r>
                      <a:r>
                        <a:rPr lang="en-US" altLang="ko-KR" sz="7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7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지침서</a:t>
                      </a:r>
                      <a:r>
                        <a:rPr lang="en-US" altLang="ko-KR" sz="7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)</a:t>
                      </a:r>
                      <a:endParaRPr lang="ko-KR" altLang="en-US" sz="8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총론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신체운동*건강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의사소통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사회관계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예술경험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자연탐구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특과정총론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7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유아교육이론</a:t>
                      </a:r>
                      <a:r>
                        <a:rPr lang="en-US" altLang="ko-KR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+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함초롬바탕"/>
                        </a:rPr>
                        <a:t>유특발달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섭식</a:t>
                      </a:r>
                      <a:r>
                        <a:rPr lang="en-US" altLang="ko-KR" sz="800" b="1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용변</a:t>
                      </a:r>
                      <a:r>
                        <a:rPr lang="en-US" altLang="ko-KR" sz="800" b="1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자조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운동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의사소통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사회</a:t>
                      </a:r>
                      <a:r>
                        <a:rPr lang="en-US" altLang="ko-KR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정서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놀이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인지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4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유특개론</a:t>
                      </a:r>
                      <a:r>
                        <a:rPr lang="en-US" altLang="ko-KR" sz="800" b="1">
                          <a:solidFill>
                            <a:srgbClr val="000000"/>
                          </a:solidFill>
                          <a:latin typeface="함초롬바탕"/>
                        </a:rPr>
                        <a:t>+</a:t>
                      </a: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특수교양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사정과평가</a:t>
                      </a:r>
                      <a:r>
                        <a:rPr lang="en-US" altLang="ko-KR" sz="800" b="1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공학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프로그램운영</a:t>
                      </a:r>
                      <a:r>
                        <a:rPr lang="en-US" altLang="ko-KR" sz="800" b="1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교육과정</a:t>
                      </a:r>
                      <a:r>
                        <a:rPr lang="en-US" altLang="ko-KR" sz="800" b="1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환경구성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교수방법</a:t>
                      </a:r>
                      <a:r>
                        <a:rPr lang="en-US" altLang="ko-KR" sz="800" b="1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촉진전략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행동수정</a:t>
                      </a:r>
                      <a:r>
                        <a:rPr lang="en-US" altLang="ko-KR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&amp;</a:t>
                      </a: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문제행동지도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통합교육</a:t>
                      </a:r>
                      <a:r>
                        <a:rPr lang="en-US" altLang="ko-KR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함초롬바탕"/>
                        </a:rPr>
                        <a:t>교수적수정</a:t>
                      </a:r>
                      <a:r>
                        <a:rPr lang="en-US" altLang="ko-KR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협력교수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IFSP,</a:t>
                      </a: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장애영아교육</a:t>
                      </a:r>
                      <a:r>
                        <a:rPr lang="en-US" altLang="ko-KR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,IEP,</a:t>
                      </a: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전이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부모교육</a:t>
                      </a:r>
                      <a:r>
                        <a:rPr lang="en-US" altLang="ko-KR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가족지원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7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특수교육학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지체</a:t>
                      </a:r>
                      <a:r>
                        <a:rPr lang="en-US" altLang="ko-KR" sz="800" b="1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건강</a:t>
                      </a:r>
                      <a:r>
                        <a:rPr lang="en-US" altLang="ko-KR" sz="800" b="1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중복장애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시각</a:t>
                      </a:r>
                      <a:r>
                        <a:rPr lang="en-US" altLang="ko-KR" sz="800" b="1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청각장애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의사소통장애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자폐성장애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>
                          <a:solidFill>
                            <a:srgbClr val="000000"/>
                          </a:solidFill>
                          <a:latin typeface="함초롬바탕"/>
                        </a:rPr>
                        <a:t>정서행동장애</a:t>
                      </a:r>
                      <a:endParaRPr lang="ko-KR" altLang="en-US" sz="900" b="1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지적</a:t>
                      </a:r>
                      <a:r>
                        <a:rPr lang="en-US" altLang="ko-KR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,</a:t>
                      </a: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학습장애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7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함초롬바탕"/>
                        </a:rPr>
                        <a:t>교직논술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교직논술 쓰고 첨삭</a:t>
                      </a:r>
                      <a:endParaRPr lang="ko-KR" altLang="en-US" sz="900" b="1" dirty="0" smtClean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교직논술 쓰고 첨삭</a:t>
                      </a:r>
                      <a:endParaRPr lang="ko-KR" altLang="en-US" sz="900" b="1" dirty="0" smtClean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교직논술 쓰고 첨삭</a:t>
                      </a:r>
                      <a:endParaRPr lang="ko-KR" altLang="en-US" sz="900" b="1" dirty="0" smtClean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교직논술 쓰고 첨삭</a:t>
                      </a:r>
                      <a:endParaRPr lang="ko-KR" altLang="en-US" sz="900" b="1" dirty="0" smtClean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교직논술 쓰고 첨삭</a:t>
                      </a:r>
                      <a:endParaRPr lang="ko-KR" altLang="en-US" sz="900" b="1" dirty="0" smtClean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교직논술 쓰고 첨삭</a:t>
                      </a:r>
                      <a:endParaRPr lang="ko-KR" altLang="en-US" sz="900" b="1" dirty="0" smtClean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 err="1" smtClean="0">
                          <a:solidFill>
                            <a:srgbClr val="000000"/>
                          </a:solidFill>
                          <a:latin typeface="함초롬바탕"/>
                        </a:rPr>
                        <a:t>스터디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7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기출분석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82366" marR="82366" marT="41183" marB="41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8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8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42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5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6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9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8" name="이등변 삼각형 3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3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39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40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30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31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32" name="이등변 삼각형 31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9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11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23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9" name="이등변 삼각형 1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1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2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2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4" name="이등변 삼각형 13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7" name="그룹 46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48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81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2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3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7" name="이등변 삼각형 7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7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78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79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70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71" name="이등변 삼각형 7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9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50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62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3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4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5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6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51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8" name="이등변 삼각형 5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5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9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0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52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3" name="이등변 삼각형 52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Box 82"/>
          <p:cNvSpPr txBox="1"/>
          <p:nvPr/>
        </p:nvSpPr>
        <p:spPr>
          <a:xfrm>
            <a:off x="2848329" y="273422"/>
            <a:ext cx="63321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</a:t>
            </a:r>
            <a:r>
              <a:rPr lang="ko-KR" altLang="en-US" dirty="0" smtClean="0"/>
              <a:t>월</a:t>
            </a:r>
            <a:r>
              <a:rPr lang="en-US" altLang="ko-KR" dirty="0" smtClean="0"/>
              <a:t>~6</a:t>
            </a:r>
            <a:r>
              <a:rPr lang="ko-KR" altLang="en-US" dirty="0" smtClean="0"/>
              <a:t>월 중순 </a:t>
            </a:r>
            <a:r>
              <a:rPr lang="ko-KR" altLang="en-US" dirty="0" err="1" smtClean="0"/>
              <a:t>ㅅㅈ인강</a:t>
            </a:r>
            <a:r>
              <a:rPr lang="en-US" altLang="ko-KR" dirty="0" smtClean="0"/>
              <a:t>,</a:t>
            </a:r>
          </a:p>
          <a:p>
            <a:r>
              <a:rPr lang="en-US" altLang="ko-KR" dirty="0" smtClean="0"/>
              <a:t>3</a:t>
            </a:r>
            <a:r>
              <a:rPr lang="ko-KR" altLang="en-US" dirty="0" smtClean="0"/>
              <a:t>월</a:t>
            </a:r>
            <a:r>
              <a:rPr lang="en-US" altLang="ko-KR" dirty="0" smtClean="0"/>
              <a:t>~5</a:t>
            </a:r>
            <a:r>
              <a:rPr lang="ko-KR" altLang="en-US" dirty="0" smtClean="0"/>
              <a:t>월 </a:t>
            </a:r>
            <a:r>
              <a:rPr lang="ko-KR" altLang="en-US" dirty="0" err="1" smtClean="0"/>
              <a:t>년도별</a:t>
            </a:r>
            <a:r>
              <a:rPr lang="ko-KR" altLang="en-US" dirty="0" smtClean="0"/>
              <a:t> 기출분석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스터디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7</a:t>
            </a:r>
            <a:r>
              <a:rPr lang="ko-KR" altLang="en-US" dirty="0" smtClean="0"/>
              <a:t>월 중순</a:t>
            </a:r>
            <a:r>
              <a:rPr lang="en-US" altLang="ko-KR" dirty="0" smtClean="0"/>
              <a:t>~8</a:t>
            </a:r>
            <a:r>
              <a:rPr lang="ko-KR" altLang="en-US" dirty="0" smtClean="0"/>
              <a:t>월 중순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스터디원끼리</a:t>
            </a:r>
            <a:r>
              <a:rPr lang="ko-KR" altLang="en-US" dirty="0" smtClean="0"/>
              <a:t> 문제풀기</a:t>
            </a:r>
            <a:r>
              <a:rPr lang="en-US" altLang="ko-KR" dirty="0" smtClean="0"/>
              <a:t>(1</a:t>
            </a:r>
            <a:r>
              <a:rPr lang="ko-KR" altLang="en-US" dirty="0" smtClean="0"/>
              <a:t>주일에 </a:t>
            </a:r>
            <a:r>
              <a:rPr lang="en-US" altLang="ko-KR" dirty="0" smtClean="0"/>
              <a:t>3</a:t>
            </a:r>
            <a:r>
              <a:rPr lang="ko-KR" altLang="en-US" dirty="0" smtClean="0"/>
              <a:t>영역 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2843808" y="1465039"/>
            <a:ext cx="6320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7</a:t>
            </a:r>
            <a:r>
              <a:rPr lang="ko-KR" altLang="en-US" sz="1400" dirty="0" smtClean="0"/>
              <a:t>월 중순</a:t>
            </a:r>
            <a:r>
              <a:rPr lang="en-US" altLang="ko-KR" sz="1400" dirty="0" smtClean="0"/>
              <a:t>~8</a:t>
            </a:r>
            <a:r>
              <a:rPr lang="ko-KR" altLang="en-US" sz="1400" dirty="0" smtClean="0"/>
              <a:t>월 말</a:t>
            </a:r>
            <a:r>
              <a:rPr lang="en-US" altLang="ko-KR" sz="1400" dirty="0"/>
              <a:t> </a:t>
            </a:r>
            <a:r>
              <a:rPr lang="ko-KR" altLang="en-US" sz="1400" dirty="0" smtClean="0"/>
              <a:t>유수옥</a:t>
            </a:r>
            <a:r>
              <a:rPr lang="en-US" altLang="ko-KR" sz="1400" dirty="0" smtClean="0"/>
              <a:t>,</a:t>
            </a:r>
            <a:r>
              <a:rPr lang="ko-KR" altLang="en-US" sz="1400" dirty="0" smtClean="0"/>
              <a:t>이소현 </a:t>
            </a:r>
            <a:r>
              <a:rPr lang="ko-KR" altLang="en-US" sz="1400" dirty="0" err="1" smtClean="0"/>
              <a:t>유특록</a:t>
            </a:r>
            <a:r>
              <a:rPr lang="en-US" altLang="ko-KR" sz="1400" dirty="0" smtClean="0"/>
              <a:t> </a:t>
            </a:r>
            <a:r>
              <a:rPr lang="ko-KR" altLang="en-US" sz="1400" dirty="0" err="1" smtClean="0"/>
              <a:t>스터디원끼리</a:t>
            </a:r>
            <a:r>
              <a:rPr lang="ko-KR" altLang="en-US" sz="1400" dirty="0" smtClean="0"/>
              <a:t> 문제출제</a:t>
            </a:r>
            <a:r>
              <a:rPr lang="en-US" altLang="ko-KR" sz="1400" dirty="0" smtClean="0"/>
              <a:t>(1</a:t>
            </a:r>
            <a:r>
              <a:rPr lang="ko-KR" altLang="en-US" sz="1400" dirty="0" smtClean="0"/>
              <a:t>주일에 </a:t>
            </a:r>
            <a:r>
              <a:rPr lang="en-US" altLang="ko-KR" sz="1400" dirty="0" smtClean="0"/>
              <a:t>3</a:t>
            </a:r>
            <a:r>
              <a:rPr lang="ko-KR" altLang="en-US" sz="1400" dirty="0" smtClean="0"/>
              <a:t>장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85" name="TextBox 84"/>
          <p:cNvSpPr txBox="1"/>
          <p:nvPr/>
        </p:nvSpPr>
        <p:spPr>
          <a:xfrm>
            <a:off x="2837949" y="2206605"/>
            <a:ext cx="5840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6</a:t>
            </a:r>
            <a:r>
              <a:rPr lang="ko-KR" altLang="en-US" sz="1600" dirty="0" smtClean="0"/>
              <a:t>월</a:t>
            </a:r>
            <a:r>
              <a:rPr lang="en-US" altLang="ko-KR" sz="1600" dirty="0" smtClean="0"/>
              <a:t>~7</a:t>
            </a:r>
            <a:r>
              <a:rPr lang="ko-KR" altLang="en-US" sz="1600" dirty="0" smtClean="0"/>
              <a:t>월 중순 기출분석</a:t>
            </a:r>
            <a:endParaRPr lang="en-US" altLang="ko-KR" sz="1600" dirty="0" smtClean="0"/>
          </a:p>
          <a:p>
            <a:r>
              <a:rPr lang="en-US" altLang="ko-KR" sz="1600" dirty="0" smtClean="0"/>
              <a:t>7</a:t>
            </a:r>
            <a:r>
              <a:rPr lang="ko-KR" altLang="en-US" sz="1600" dirty="0" smtClean="0"/>
              <a:t>월 중순</a:t>
            </a:r>
            <a:r>
              <a:rPr lang="en-US" altLang="ko-KR" sz="1600" dirty="0" smtClean="0"/>
              <a:t>~8</a:t>
            </a:r>
            <a:r>
              <a:rPr lang="ko-KR" altLang="en-US" sz="1600" dirty="0" smtClean="0"/>
              <a:t>월 말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총론</a:t>
            </a:r>
            <a:r>
              <a:rPr lang="en-US" altLang="ko-KR" sz="1600" dirty="0" smtClean="0"/>
              <a:t>/</a:t>
            </a:r>
            <a:r>
              <a:rPr lang="ko-KR" altLang="en-US" sz="1600" dirty="0" smtClean="0"/>
              <a:t>신</a:t>
            </a:r>
            <a:r>
              <a:rPr lang="en-US" altLang="ko-KR" sz="1600" dirty="0" smtClean="0"/>
              <a:t>/</a:t>
            </a:r>
            <a:r>
              <a:rPr lang="ko-KR" altLang="en-US" sz="1600" dirty="0" smtClean="0"/>
              <a:t>의</a:t>
            </a:r>
            <a:r>
              <a:rPr lang="en-US" altLang="ko-KR" sz="1600" dirty="0" smtClean="0"/>
              <a:t>/</a:t>
            </a:r>
            <a:r>
              <a:rPr lang="ko-KR" altLang="en-US" sz="1600" dirty="0" smtClean="0"/>
              <a:t>사</a:t>
            </a:r>
            <a:r>
              <a:rPr lang="en-US" altLang="ko-KR" sz="1600" dirty="0" smtClean="0"/>
              <a:t>/</a:t>
            </a:r>
            <a:r>
              <a:rPr lang="ko-KR" altLang="en-US" sz="1600" dirty="0" smtClean="0"/>
              <a:t>예</a:t>
            </a:r>
            <a:r>
              <a:rPr lang="en-US" altLang="ko-KR" sz="1600" dirty="0" smtClean="0"/>
              <a:t>/</a:t>
            </a:r>
            <a:r>
              <a:rPr lang="ko-KR" altLang="en-US" sz="1600" dirty="0" smtClean="0"/>
              <a:t>자</a:t>
            </a:r>
            <a:r>
              <a:rPr lang="en-US" altLang="ko-KR" sz="1600" dirty="0"/>
              <a:t> </a:t>
            </a:r>
            <a:r>
              <a:rPr lang="ko-KR" altLang="en-US" sz="1600" dirty="0" err="1" smtClean="0"/>
              <a:t>스터디원끼리</a:t>
            </a:r>
            <a:r>
              <a:rPr lang="ko-KR" altLang="en-US" sz="1600" dirty="0" smtClean="0"/>
              <a:t> 문제출제</a:t>
            </a:r>
            <a:endParaRPr lang="ko-KR" altLang="en-US" sz="1600" dirty="0"/>
          </a:p>
        </p:txBody>
      </p:sp>
      <p:sp>
        <p:nvSpPr>
          <p:cNvPr id="86" name="TextBox 85"/>
          <p:cNvSpPr txBox="1"/>
          <p:nvPr/>
        </p:nvSpPr>
        <p:spPr>
          <a:xfrm>
            <a:off x="2845251" y="5075892"/>
            <a:ext cx="626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7</a:t>
            </a:r>
            <a:r>
              <a:rPr lang="ko-KR" altLang="en-US" dirty="0" smtClean="0"/>
              <a:t>월 중순</a:t>
            </a:r>
            <a:r>
              <a:rPr lang="en-US" altLang="ko-KR" dirty="0" smtClean="0"/>
              <a:t>~ </a:t>
            </a:r>
            <a:r>
              <a:rPr lang="ko-KR" altLang="en-US" dirty="0" err="1" smtClean="0"/>
              <a:t>스터디원끼리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시간재며</a:t>
            </a:r>
            <a:r>
              <a:rPr lang="ko-KR" altLang="en-US" dirty="0" smtClean="0"/>
              <a:t> 적기</a:t>
            </a:r>
            <a:r>
              <a:rPr lang="en-US" altLang="ko-KR" dirty="0" smtClean="0"/>
              <a:t>(1</a:t>
            </a:r>
            <a:r>
              <a:rPr lang="ko-KR" altLang="en-US" dirty="0" smtClean="0"/>
              <a:t>주일에 </a:t>
            </a:r>
            <a:r>
              <a:rPr lang="en-US" altLang="ko-KR" dirty="0" smtClean="0"/>
              <a:t>1~2</a:t>
            </a:r>
            <a:r>
              <a:rPr lang="ko-KR" altLang="en-US" dirty="0" smtClean="0"/>
              <a:t>개년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2843808" y="3142709"/>
            <a:ext cx="5498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7</a:t>
            </a:r>
            <a:r>
              <a:rPr lang="ko-KR" altLang="en-US" dirty="0" smtClean="0"/>
              <a:t>월 중순</a:t>
            </a:r>
            <a:r>
              <a:rPr lang="en-US" altLang="ko-KR" dirty="0" smtClean="0"/>
              <a:t>~8</a:t>
            </a:r>
            <a:r>
              <a:rPr lang="ko-KR" altLang="en-US" dirty="0" smtClean="0"/>
              <a:t>월 말 </a:t>
            </a:r>
            <a:r>
              <a:rPr lang="en-US" altLang="ko-KR" dirty="0" smtClean="0"/>
              <a:t>1</a:t>
            </a:r>
            <a:r>
              <a:rPr lang="ko-KR" altLang="en-US" dirty="0" smtClean="0"/>
              <a:t>주에 </a:t>
            </a:r>
            <a:r>
              <a:rPr lang="en-US" altLang="ko-KR" dirty="0" smtClean="0"/>
              <a:t>2</a:t>
            </a:r>
            <a:r>
              <a:rPr lang="ko-KR" altLang="en-US" dirty="0" smtClean="0"/>
              <a:t>번 </a:t>
            </a:r>
            <a:r>
              <a:rPr lang="ko-KR" altLang="en-US" dirty="0" err="1" smtClean="0"/>
              <a:t>스터디원끼리</a:t>
            </a:r>
            <a:r>
              <a:rPr lang="ko-KR" altLang="en-US" dirty="0" smtClean="0"/>
              <a:t> 쪽지시험</a:t>
            </a:r>
            <a:endParaRPr lang="en-US" altLang="ko-KR" dirty="0" smtClean="0"/>
          </a:p>
          <a:p>
            <a:r>
              <a:rPr lang="en-US" altLang="ko-KR" dirty="0" smtClean="0"/>
              <a:t>8</a:t>
            </a:r>
            <a:r>
              <a:rPr lang="ko-KR" altLang="en-US" dirty="0" smtClean="0"/>
              <a:t>월 말</a:t>
            </a:r>
            <a:r>
              <a:rPr lang="en-US" altLang="ko-KR" dirty="0" smtClean="0"/>
              <a:t>~ </a:t>
            </a:r>
            <a:r>
              <a:rPr lang="ko-KR" altLang="en-US" dirty="0" err="1" smtClean="0"/>
              <a:t>스터디원끼리</a:t>
            </a:r>
            <a:r>
              <a:rPr lang="ko-KR" altLang="en-US" dirty="0" smtClean="0"/>
              <a:t> 해설서 빈칸출제</a:t>
            </a:r>
            <a:endParaRPr lang="ko-KR" alt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822859" y="4139788"/>
            <a:ext cx="5349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8</a:t>
            </a:r>
            <a:r>
              <a:rPr lang="ko-KR" altLang="en-US" dirty="0" smtClean="0"/>
              <a:t>월 말</a:t>
            </a:r>
            <a:r>
              <a:rPr lang="en-US" altLang="ko-KR" dirty="0" smtClean="0"/>
              <a:t>~ </a:t>
            </a:r>
            <a:r>
              <a:rPr lang="ko-KR" altLang="en-US" dirty="0" err="1" smtClean="0"/>
              <a:t>스터디원끼리</a:t>
            </a:r>
            <a:r>
              <a:rPr lang="ko-KR" altLang="en-US" dirty="0" smtClean="0"/>
              <a:t> 빈칸문제출제</a:t>
            </a:r>
            <a:r>
              <a:rPr lang="en-US" altLang="ko-KR" dirty="0" smtClean="0"/>
              <a:t>(1</a:t>
            </a:r>
            <a:r>
              <a:rPr lang="ko-KR" altLang="en-US" dirty="0" smtClean="0"/>
              <a:t>주일에 </a:t>
            </a:r>
            <a:r>
              <a:rPr lang="en-US" altLang="ko-KR" dirty="0" smtClean="0"/>
              <a:t>1</a:t>
            </a:r>
            <a:r>
              <a:rPr lang="ko-KR" altLang="en-US" dirty="0" smtClean="0"/>
              <a:t>장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2870998" y="5939988"/>
            <a:ext cx="5660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9</a:t>
            </a:r>
            <a:r>
              <a:rPr lang="ko-KR" altLang="en-US" dirty="0" smtClean="0"/>
              <a:t>월</a:t>
            </a:r>
            <a:r>
              <a:rPr lang="en-US" altLang="ko-KR" dirty="0" smtClean="0"/>
              <a:t>~ </a:t>
            </a:r>
            <a:r>
              <a:rPr lang="ko-KR" altLang="en-US" dirty="0" err="1" smtClean="0"/>
              <a:t>년도별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영역별 기출분석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출처확실히</a:t>
            </a:r>
            <a:r>
              <a:rPr lang="en-US" altLang="ko-KR" dirty="0" smtClean="0"/>
              <a:t>), </a:t>
            </a:r>
            <a:r>
              <a:rPr lang="ko-KR" altLang="en-US" dirty="0" smtClean="0"/>
              <a:t>반복풀이</a:t>
            </a:r>
            <a:endParaRPr lang="ko-KR" altLang="en-US" dirty="0"/>
          </a:p>
        </p:txBody>
      </p:sp>
      <p:grpSp>
        <p:nvGrpSpPr>
          <p:cNvPr id="2" name="그룹 89"/>
          <p:cNvGrpSpPr/>
          <p:nvPr/>
        </p:nvGrpSpPr>
        <p:grpSpPr>
          <a:xfrm>
            <a:off x="-62185" y="368929"/>
            <a:ext cx="2833985" cy="6120142"/>
            <a:chOff x="3155007" y="368929"/>
            <a:chExt cx="2833985" cy="6120142"/>
          </a:xfrm>
        </p:grpSpPr>
        <p:grpSp>
          <p:nvGrpSpPr>
            <p:cNvPr id="3" name="그룹 90"/>
            <p:cNvGrpSpPr/>
            <p:nvPr/>
          </p:nvGrpSpPr>
          <p:grpSpPr>
            <a:xfrm>
              <a:off x="3155007" y="3429001"/>
              <a:ext cx="472330" cy="2700062"/>
              <a:chOff x="2651427" y="3060340"/>
              <a:chExt cx="472330" cy="2700062"/>
            </a:xfrm>
          </p:grpSpPr>
          <p:sp>
            <p:nvSpPr>
              <p:cNvPr id="131" name="직선 연결선 3"/>
              <p:cNvSpPr/>
              <p:nvPr/>
            </p:nvSpPr>
            <p:spPr>
              <a:xfrm>
                <a:off x="2651427" y="3060340"/>
                <a:ext cx="472330" cy="2700062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0"/>
                    </a:moveTo>
                    <a:lnTo>
                      <a:pt x="236165" y="0"/>
                    </a:lnTo>
                    <a:lnTo>
                      <a:pt x="236165" y="2700062"/>
                    </a:lnTo>
                    <a:lnTo>
                      <a:pt x="472330" y="2700062"/>
                    </a:lnTo>
                  </a:path>
                </a:pathLst>
              </a:custGeom>
              <a:noFill/>
            </p:spPr>
            <p:style>
              <a:lnRef idx="2">
                <a:schemeClr val="dk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dk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32" name="직선 연결선 4"/>
              <p:cNvSpPr/>
              <p:nvPr/>
            </p:nvSpPr>
            <p:spPr>
              <a:xfrm>
                <a:off x="2819066" y="4341844"/>
                <a:ext cx="137053" cy="13705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700" tIns="0" rIns="12700" bIns="0" numCol="1" spcCol="1270" anchor="ctr" anchorCtr="0">
                <a:noAutofit/>
              </a:bodyPr>
              <a:lstStyle/>
              <a:p>
                <a:pPr lvl="0" algn="ctr" defTabSz="26670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ko-KR" altLang="en-US" sz="600" kern="1200"/>
              </a:p>
            </p:txBody>
          </p:sp>
        </p:grpSp>
        <p:grpSp>
          <p:nvGrpSpPr>
            <p:cNvPr id="4" name="그룹 91"/>
            <p:cNvGrpSpPr/>
            <p:nvPr/>
          </p:nvGrpSpPr>
          <p:grpSpPr>
            <a:xfrm>
              <a:off x="3155007" y="3429001"/>
              <a:ext cx="472330" cy="1800041"/>
              <a:chOff x="2651427" y="3060340"/>
              <a:chExt cx="472330" cy="1800041"/>
            </a:xfrm>
          </p:grpSpPr>
          <p:sp>
            <p:nvSpPr>
              <p:cNvPr id="129" name="직선 연결선 5"/>
              <p:cNvSpPr/>
              <p:nvPr/>
            </p:nvSpPr>
            <p:spPr>
              <a:xfrm>
                <a:off x="2651427" y="3060340"/>
                <a:ext cx="472330" cy="1800041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0"/>
                    </a:moveTo>
                    <a:lnTo>
                      <a:pt x="236165" y="0"/>
                    </a:lnTo>
                    <a:lnTo>
                      <a:pt x="236165" y="1800041"/>
                    </a:lnTo>
                    <a:lnTo>
                      <a:pt x="472330" y="1800041"/>
                    </a:lnTo>
                  </a:path>
                </a:pathLst>
              </a:custGeom>
              <a:noFill/>
            </p:spPr>
            <p:style>
              <a:lnRef idx="2">
                <a:schemeClr val="dk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dk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30" name="직선 연결선 6"/>
              <p:cNvSpPr/>
              <p:nvPr/>
            </p:nvSpPr>
            <p:spPr>
              <a:xfrm>
                <a:off x="2841068" y="3913836"/>
                <a:ext cx="93049" cy="9304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700" tIns="0" rIns="12700" bIns="0" numCol="1" spcCol="1270" anchor="ctr" anchorCtr="0">
                <a:noAutofit/>
              </a:bodyPr>
              <a:lstStyle/>
              <a:p>
                <a:pPr lvl="0" algn="ctr" defTabSz="2222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ko-KR" altLang="en-US" sz="500" kern="1200"/>
              </a:p>
            </p:txBody>
          </p:sp>
        </p:grpSp>
        <p:grpSp>
          <p:nvGrpSpPr>
            <p:cNvPr id="5" name="그룹 92"/>
            <p:cNvGrpSpPr/>
            <p:nvPr/>
          </p:nvGrpSpPr>
          <p:grpSpPr>
            <a:xfrm>
              <a:off x="3155007" y="3429001"/>
              <a:ext cx="472330" cy="900020"/>
              <a:chOff x="2651427" y="3060340"/>
              <a:chExt cx="472330" cy="900020"/>
            </a:xfrm>
          </p:grpSpPr>
          <p:sp>
            <p:nvSpPr>
              <p:cNvPr id="127" name="직선 연결선 7"/>
              <p:cNvSpPr/>
              <p:nvPr/>
            </p:nvSpPr>
            <p:spPr>
              <a:xfrm>
                <a:off x="2651427" y="3060340"/>
                <a:ext cx="472330" cy="900020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0"/>
                    </a:moveTo>
                    <a:lnTo>
                      <a:pt x="236165" y="0"/>
                    </a:lnTo>
                    <a:lnTo>
                      <a:pt x="236165" y="900020"/>
                    </a:lnTo>
                    <a:lnTo>
                      <a:pt x="472330" y="900020"/>
                    </a:lnTo>
                  </a:path>
                </a:pathLst>
              </a:custGeom>
              <a:noFill/>
            </p:spPr>
            <p:style>
              <a:lnRef idx="2">
                <a:schemeClr val="dk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dk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28" name="직선 연결선 8"/>
              <p:cNvSpPr/>
              <p:nvPr/>
            </p:nvSpPr>
            <p:spPr>
              <a:xfrm>
                <a:off x="2862182" y="3484939"/>
                <a:ext cx="50821" cy="5082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700" tIns="0" rIns="12700" bIns="0" numCol="1" spcCol="1270" anchor="ctr" anchorCtr="0">
                <a:noAutofit/>
              </a:bodyPr>
              <a:lstStyle/>
              <a:p>
                <a:pPr lvl="0" algn="ctr" defTabSz="2222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ko-KR" altLang="en-US" sz="500" kern="1200"/>
              </a:p>
            </p:txBody>
          </p:sp>
        </p:grpSp>
        <p:grpSp>
          <p:nvGrpSpPr>
            <p:cNvPr id="6" name="그룹 93"/>
            <p:cNvGrpSpPr/>
            <p:nvPr/>
          </p:nvGrpSpPr>
          <p:grpSpPr>
            <a:xfrm>
              <a:off x="3155007" y="3383280"/>
              <a:ext cx="472330" cy="91440"/>
              <a:chOff x="2651427" y="3014619"/>
              <a:chExt cx="472330" cy="91440"/>
            </a:xfrm>
          </p:grpSpPr>
          <p:sp>
            <p:nvSpPr>
              <p:cNvPr id="125" name="직선 연결선 9"/>
              <p:cNvSpPr/>
              <p:nvPr/>
            </p:nvSpPr>
            <p:spPr>
              <a:xfrm>
                <a:off x="2651427" y="3014619"/>
                <a:ext cx="472330" cy="91440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45720"/>
                    </a:moveTo>
                    <a:lnTo>
                      <a:pt x="472330" y="45720"/>
                    </a:lnTo>
                  </a:path>
                </a:pathLst>
              </a:custGeom>
              <a:noFill/>
            </p:spPr>
            <p:style>
              <a:lnRef idx="2">
                <a:schemeClr val="dk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dk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26" name="직선 연결선 10"/>
              <p:cNvSpPr/>
              <p:nvPr/>
            </p:nvSpPr>
            <p:spPr>
              <a:xfrm>
                <a:off x="2875784" y="3048531"/>
                <a:ext cx="23616" cy="236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700" tIns="0" rIns="12700" bIns="0" numCol="1" spcCol="1270" anchor="ctr" anchorCtr="0">
                <a:noAutofit/>
              </a:bodyPr>
              <a:lstStyle/>
              <a:p>
                <a:pPr lvl="0" algn="ctr" defTabSz="2222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ko-KR" altLang="en-US" sz="500" kern="1200"/>
              </a:p>
            </p:txBody>
          </p:sp>
        </p:grpSp>
        <p:grpSp>
          <p:nvGrpSpPr>
            <p:cNvPr id="7" name="그룹 94"/>
            <p:cNvGrpSpPr/>
            <p:nvPr/>
          </p:nvGrpSpPr>
          <p:grpSpPr>
            <a:xfrm>
              <a:off x="3155007" y="2528980"/>
              <a:ext cx="472330" cy="900020"/>
              <a:chOff x="2651427" y="2160319"/>
              <a:chExt cx="472330" cy="900020"/>
            </a:xfrm>
          </p:grpSpPr>
          <p:sp>
            <p:nvSpPr>
              <p:cNvPr id="123" name="직선 연결선 11"/>
              <p:cNvSpPr/>
              <p:nvPr/>
            </p:nvSpPr>
            <p:spPr>
              <a:xfrm>
                <a:off x="2651427" y="2160319"/>
                <a:ext cx="472330" cy="900020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900020"/>
                    </a:moveTo>
                    <a:lnTo>
                      <a:pt x="236165" y="900020"/>
                    </a:lnTo>
                    <a:lnTo>
                      <a:pt x="236165" y="0"/>
                    </a:lnTo>
                    <a:lnTo>
                      <a:pt x="472330" y="0"/>
                    </a:lnTo>
                  </a:path>
                </a:pathLst>
              </a:custGeom>
              <a:noFill/>
            </p:spPr>
            <p:style>
              <a:lnRef idx="2">
                <a:schemeClr val="dk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dk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24" name="직선 연결선 12"/>
              <p:cNvSpPr/>
              <p:nvPr/>
            </p:nvSpPr>
            <p:spPr>
              <a:xfrm>
                <a:off x="2862182" y="2584918"/>
                <a:ext cx="50821" cy="5082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700" tIns="0" rIns="12700" bIns="0" numCol="1" spcCol="1270" anchor="ctr" anchorCtr="0">
                <a:noAutofit/>
              </a:bodyPr>
              <a:lstStyle/>
              <a:p>
                <a:pPr lvl="0" algn="ctr" defTabSz="2222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ko-KR" altLang="en-US" sz="500" kern="1200"/>
              </a:p>
            </p:txBody>
          </p:sp>
        </p:grpSp>
        <p:grpSp>
          <p:nvGrpSpPr>
            <p:cNvPr id="8" name="그룹 95"/>
            <p:cNvGrpSpPr/>
            <p:nvPr/>
          </p:nvGrpSpPr>
          <p:grpSpPr>
            <a:xfrm>
              <a:off x="3155007" y="1628959"/>
              <a:ext cx="472330" cy="1800041"/>
              <a:chOff x="2651427" y="1260298"/>
              <a:chExt cx="472330" cy="1800041"/>
            </a:xfrm>
          </p:grpSpPr>
          <p:sp>
            <p:nvSpPr>
              <p:cNvPr id="121" name="직선 연결선 13"/>
              <p:cNvSpPr/>
              <p:nvPr/>
            </p:nvSpPr>
            <p:spPr>
              <a:xfrm>
                <a:off x="2651427" y="1260298"/>
                <a:ext cx="472330" cy="1800041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1800041"/>
                    </a:moveTo>
                    <a:lnTo>
                      <a:pt x="236165" y="1800041"/>
                    </a:lnTo>
                    <a:lnTo>
                      <a:pt x="236165" y="0"/>
                    </a:lnTo>
                    <a:lnTo>
                      <a:pt x="472330" y="0"/>
                    </a:lnTo>
                  </a:path>
                </a:pathLst>
              </a:custGeom>
              <a:noFill/>
            </p:spPr>
            <p:style>
              <a:lnRef idx="2">
                <a:schemeClr val="dk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dk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22" name="직선 연결선 14"/>
              <p:cNvSpPr/>
              <p:nvPr/>
            </p:nvSpPr>
            <p:spPr>
              <a:xfrm>
                <a:off x="2841068" y="2113794"/>
                <a:ext cx="93049" cy="9304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700" tIns="0" rIns="12700" bIns="0" numCol="1" spcCol="1270" anchor="ctr" anchorCtr="0">
                <a:noAutofit/>
              </a:bodyPr>
              <a:lstStyle/>
              <a:p>
                <a:pPr lvl="0" algn="ctr" defTabSz="2222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ko-KR" altLang="en-US" sz="500" kern="1200"/>
              </a:p>
            </p:txBody>
          </p:sp>
        </p:grpSp>
        <p:grpSp>
          <p:nvGrpSpPr>
            <p:cNvPr id="9" name="그룹 96"/>
            <p:cNvGrpSpPr/>
            <p:nvPr/>
          </p:nvGrpSpPr>
          <p:grpSpPr>
            <a:xfrm>
              <a:off x="3155007" y="728938"/>
              <a:ext cx="472330" cy="2700062"/>
              <a:chOff x="2651427" y="360277"/>
              <a:chExt cx="472330" cy="2700062"/>
            </a:xfrm>
          </p:grpSpPr>
          <p:sp>
            <p:nvSpPr>
              <p:cNvPr id="119" name="직선 연결선 15"/>
              <p:cNvSpPr/>
              <p:nvPr/>
            </p:nvSpPr>
            <p:spPr>
              <a:xfrm>
                <a:off x="2651427" y="360277"/>
                <a:ext cx="472330" cy="2700062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2700062"/>
                    </a:moveTo>
                    <a:lnTo>
                      <a:pt x="236165" y="2700062"/>
                    </a:lnTo>
                    <a:lnTo>
                      <a:pt x="236165" y="0"/>
                    </a:lnTo>
                    <a:lnTo>
                      <a:pt x="472330" y="0"/>
                    </a:lnTo>
                  </a:path>
                </a:pathLst>
              </a:custGeom>
              <a:noFill/>
            </p:spPr>
            <p:style>
              <a:lnRef idx="2">
                <a:schemeClr val="dk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dk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20" name="직선 연결선 16"/>
              <p:cNvSpPr/>
              <p:nvPr/>
            </p:nvSpPr>
            <p:spPr>
              <a:xfrm>
                <a:off x="2819066" y="1641782"/>
                <a:ext cx="137053" cy="13705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700" tIns="0" rIns="12700" bIns="0" numCol="1" spcCol="1270" anchor="ctr" anchorCtr="0">
                <a:noAutofit/>
              </a:bodyPr>
              <a:lstStyle/>
              <a:p>
                <a:pPr lvl="0" algn="ctr" defTabSz="26670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ko-KR" altLang="en-US" sz="600" kern="1200"/>
              </a:p>
            </p:txBody>
          </p:sp>
        </p:grpSp>
        <p:grpSp>
          <p:nvGrpSpPr>
            <p:cNvPr id="10" name="그룹 97"/>
            <p:cNvGrpSpPr/>
            <p:nvPr/>
          </p:nvGrpSpPr>
          <p:grpSpPr>
            <a:xfrm>
              <a:off x="3627338" y="368929"/>
              <a:ext cx="2361654" cy="720016"/>
              <a:chOff x="3123758" y="268"/>
              <a:chExt cx="2361654" cy="720016"/>
            </a:xfrm>
          </p:grpSpPr>
          <p:sp>
            <p:nvSpPr>
              <p:cNvPr id="117" name="직사각형 116"/>
              <p:cNvSpPr/>
              <p:nvPr/>
            </p:nvSpPr>
            <p:spPr>
              <a:xfrm>
                <a:off x="3123758" y="268"/>
                <a:ext cx="2361654" cy="720016"/>
              </a:xfrm>
              <a:prstGeom prst="rect">
                <a:avLst/>
              </a:prstGeom>
            </p:spPr>
            <p:style>
              <a:lnRef idx="2">
                <a:schemeClr val="dk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18" name="직사각형 117"/>
              <p:cNvSpPr/>
              <p:nvPr/>
            </p:nvSpPr>
            <p:spPr>
              <a:xfrm>
                <a:off x="3123758" y="268"/>
                <a:ext cx="2361654" cy="7200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065" tIns="12065" rIns="12065" bIns="12065" numCol="1" spcCol="1270" anchor="ctr" anchorCtr="0">
                <a:noAutofit/>
              </a:bodyPr>
              <a:lstStyle/>
              <a:p>
                <a:pPr lvl="0" algn="ctr" defTabSz="8445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1900" kern="1200" dirty="0" smtClean="0"/>
                  <a:t>특수교육학</a:t>
                </a:r>
                <a:endParaRPr lang="ko-KR" altLang="en-US" sz="1900" kern="1200" dirty="0"/>
              </a:p>
            </p:txBody>
          </p:sp>
        </p:grpSp>
        <p:grpSp>
          <p:nvGrpSpPr>
            <p:cNvPr id="11" name="그룹 98"/>
            <p:cNvGrpSpPr/>
            <p:nvPr/>
          </p:nvGrpSpPr>
          <p:grpSpPr>
            <a:xfrm>
              <a:off x="3627338" y="1268950"/>
              <a:ext cx="2361654" cy="720016"/>
              <a:chOff x="3123758" y="900289"/>
              <a:chExt cx="2361654" cy="720016"/>
            </a:xfrm>
          </p:grpSpPr>
          <p:sp>
            <p:nvSpPr>
              <p:cNvPr id="115" name="직사각형 114"/>
              <p:cNvSpPr/>
              <p:nvPr/>
            </p:nvSpPr>
            <p:spPr>
              <a:xfrm>
                <a:off x="3123758" y="900289"/>
                <a:ext cx="2361654" cy="720016"/>
              </a:xfrm>
              <a:prstGeom prst="rect">
                <a:avLst/>
              </a:prstGeom>
            </p:spPr>
            <p:style>
              <a:lnRef idx="2">
                <a:schemeClr val="dk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16" name="직사각형 115"/>
              <p:cNvSpPr/>
              <p:nvPr/>
            </p:nvSpPr>
            <p:spPr>
              <a:xfrm>
                <a:off x="3123758" y="900289"/>
                <a:ext cx="2361654" cy="7200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065" tIns="12065" rIns="12065" bIns="12065" numCol="1" spcCol="1270" anchor="ctr" anchorCtr="0">
                <a:noAutofit/>
              </a:bodyPr>
              <a:lstStyle/>
              <a:p>
                <a:pPr lvl="0" algn="ctr" defTabSz="8445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1900" kern="1200" dirty="0" smtClean="0"/>
                  <a:t>유아특수</a:t>
                </a:r>
                <a:endParaRPr lang="ko-KR" altLang="en-US" sz="1900" kern="1200" dirty="0"/>
              </a:p>
            </p:txBody>
          </p:sp>
        </p:grpSp>
        <p:grpSp>
          <p:nvGrpSpPr>
            <p:cNvPr id="12" name="그룹 99"/>
            <p:cNvGrpSpPr/>
            <p:nvPr/>
          </p:nvGrpSpPr>
          <p:grpSpPr>
            <a:xfrm>
              <a:off x="3627338" y="2168971"/>
              <a:ext cx="2361654" cy="720016"/>
              <a:chOff x="3123758" y="1800310"/>
              <a:chExt cx="2361654" cy="720016"/>
            </a:xfrm>
          </p:grpSpPr>
          <p:sp>
            <p:nvSpPr>
              <p:cNvPr id="113" name="직사각형 112"/>
              <p:cNvSpPr/>
              <p:nvPr/>
            </p:nvSpPr>
            <p:spPr>
              <a:xfrm>
                <a:off x="3123758" y="1800310"/>
                <a:ext cx="2361654" cy="720016"/>
              </a:xfrm>
              <a:prstGeom prst="rect">
                <a:avLst/>
              </a:prstGeom>
            </p:spPr>
            <p:style>
              <a:lnRef idx="2">
                <a:schemeClr val="dk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14" name="직사각형 113"/>
              <p:cNvSpPr/>
              <p:nvPr/>
            </p:nvSpPr>
            <p:spPr>
              <a:xfrm>
                <a:off x="3123758" y="1800310"/>
                <a:ext cx="2361654" cy="7200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065" tIns="12065" rIns="12065" bIns="12065" numCol="1" spcCol="1270" anchor="ctr" anchorCtr="0">
                <a:noAutofit/>
              </a:bodyPr>
              <a:lstStyle/>
              <a:p>
                <a:pPr lvl="0" algn="ctr" defTabSz="8445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1900" kern="1200" dirty="0" smtClean="0"/>
                  <a:t>일반유아</a:t>
                </a:r>
                <a:endParaRPr lang="ko-KR" altLang="en-US" sz="1900" kern="1200" dirty="0"/>
              </a:p>
            </p:txBody>
          </p:sp>
        </p:grpSp>
        <p:grpSp>
          <p:nvGrpSpPr>
            <p:cNvPr id="13" name="그룹 100"/>
            <p:cNvGrpSpPr/>
            <p:nvPr/>
          </p:nvGrpSpPr>
          <p:grpSpPr>
            <a:xfrm>
              <a:off x="3627338" y="3068992"/>
              <a:ext cx="2361654" cy="720016"/>
              <a:chOff x="3123758" y="2700331"/>
              <a:chExt cx="2361654" cy="720016"/>
            </a:xfrm>
          </p:grpSpPr>
          <p:sp>
            <p:nvSpPr>
              <p:cNvPr id="111" name="직사각형 110"/>
              <p:cNvSpPr/>
              <p:nvPr/>
            </p:nvSpPr>
            <p:spPr>
              <a:xfrm>
                <a:off x="3123758" y="2700331"/>
                <a:ext cx="2361654" cy="720016"/>
              </a:xfrm>
              <a:prstGeom prst="rect">
                <a:avLst/>
              </a:prstGeom>
            </p:spPr>
            <p:style>
              <a:lnRef idx="2">
                <a:schemeClr val="dk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12" name="직사각형 111"/>
              <p:cNvSpPr/>
              <p:nvPr/>
            </p:nvSpPr>
            <p:spPr>
              <a:xfrm>
                <a:off x="3123758" y="2700331"/>
                <a:ext cx="2361654" cy="7200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065" tIns="12065" rIns="12065" bIns="12065" numCol="1" spcCol="1270" anchor="ctr" anchorCtr="0">
                <a:noAutofit/>
              </a:bodyPr>
              <a:lstStyle/>
              <a:p>
                <a:pPr lvl="0" algn="ctr" defTabSz="8445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1900" kern="1200" dirty="0" smtClean="0"/>
                  <a:t>누리과정</a:t>
                </a:r>
                <a:r>
                  <a:rPr lang="en-US" altLang="ko-KR" sz="1900" kern="1200" dirty="0" smtClean="0"/>
                  <a:t>,</a:t>
                </a:r>
                <a:r>
                  <a:rPr lang="ko-KR" altLang="en-US" sz="1900" kern="1200" dirty="0" err="1" smtClean="0"/>
                  <a:t>특과정</a:t>
                </a:r>
                <a:r>
                  <a:rPr lang="en-US" altLang="ko-KR" sz="1900" kern="1200" dirty="0" smtClean="0"/>
                  <a:t>(</a:t>
                </a:r>
                <a:r>
                  <a:rPr lang="ko-KR" altLang="en-US" sz="1900" kern="1200" dirty="0" smtClean="0"/>
                  <a:t>총론</a:t>
                </a:r>
                <a:r>
                  <a:rPr lang="en-US" altLang="ko-KR" sz="1900" kern="1200" dirty="0" smtClean="0"/>
                  <a:t>)</a:t>
                </a:r>
                <a:endParaRPr lang="ko-KR" altLang="en-US" sz="1900" kern="1200" dirty="0"/>
              </a:p>
            </p:txBody>
          </p:sp>
        </p:grpSp>
        <p:grpSp>
          <p:nvGrpSpPr>
            <p:cNvPr id="14" name="그룹 101"/>
            <p:cNvGrpSpPr/>
            <p:nvPr/>
          </p:nvGrpSpPr>
          <p:grpSpPr>
            <a:xfrm>
              <a:off x="3627338" y="3969013"/>
              <a:ext cx="2361654" cy="720016"/>
              <a:chOff x="3123758" y="3600352"/>
              <a:chExt cx="2361654" cy="720016"/>
            </a:xfrm>
          </p:grpSpPr>
          <p:sp>
            <p:nvSpPr>
              <p:cNvPr id="109" name="직사각형 108"/>
              <p:cNvSpPr/>
              <p:nvPr/>
            </p:nvSpPr>
            <p:spPr>
              <a:xfrm>
                <a:off x="3123758" y="3600352"/>
                <a:ext cx="2361654" cy="720016"/>
              </a:xfrm>
              <a:prstGeom prst="rect">
                <a:avLst/>
              </a:prstGeom>
            </p:spPr>
            <p:style>
              <a:lnRef idx="2">
                <a:schemeClr val="dk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10" name="직사각형 109"/>
              <p:cNvSpPr/>
              <p:nvPr/>
            </p:nvSpPr>
            <p:spPr>
              <a:xfrm>
                <a:off x="3123758" y="3600352"/>
                <a:ext cx="2361654" cy="7200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065" tIns="12065" rIns="12065" bIns="12065" numCol="1" spcCol="1270" anchor="ctr" anchorCtr="0">
                <a:noAutofit/>
              </a:bodyPr>
              <a:lstStyle/>
              <a:p>
                <a:pPr lvl="0" algn="ctr" defTabSz="8445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1900" kern="1200" dirty="0" err="1" smtClean="0"/>
                  <a:t>장특법</a:t>
                </a:r>
                <a:endParaRPr lang="ko-KR" altLang="en-US" sz="1900" kern="1200" dirty="0"/>
              </a:p>
            </p:txBody>
          </p:sp>
        </p:grpSp>
        <p:grpSp>
          <p:nvGrpSpPr>
            <p:cNvPr id="15" name="그룹 102"/>
            <p:cNvGrpSpPr/>
            <p:nvPr/>
          </p:nvGrpSpPr>
          <p:grpSpPr>
            <a:xfrm>
              <a:off x="3627338" y="4869034"/>
              <a:ext cx="2361654" cy="720016"/>
              <a:chOff x="3123758" y="4500373"/>
              <a:chExt cx="2361654" cy="720016"/>
            </a:xfrm>
          </p:grpSpPr>
          <p:sp>
            <p:nvSpPr>
              <p:cNvPr id="107" name="직사각형 106"/>
              <p:cNvSpPr/>
              <p:nvPr/>
            </p:nvSpPr>
            <p:spPr>
              <a:xfrm>
                <a:off x="3123758" y="4500373"/>
                <a:ext cx="2361654" cy="720016"/>
              </a:xfrm>
              <a:prstGeom prst="rect">
                <a:avLst/>
              </a:prstGeom>
            </p:spPr>
            <p:style>
              <a:lnRef idx="2">
                <a:schemeClr val="dk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8" name="직사각형 107"/>
              <p:cNvSpPr/>
              <p:nvPr/>
            </p:nvSpPr>
            <p:spPr>
              <a:xfrm>
                <a:off x="3123758" y="4500373"/>
                <a:ext cx="2361654" cy="7200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065" tIns="12065" rIns="12065" bIns="12065" numCol="1" spcCol="1270" anchor="ctr" anchorCtr="0">
                <a:noAutofit/>
              </a:bodyPr>
              <a:lstStyle/>
              <a:p>
                <a:pPr lvl="0" algn="ctr" defTabSz="8445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1900" kern="1200" dirty="0" smtClean="0"/>
                  <a:t>교직논술</a:t>
                </a:r>
                <a:endParaRPr lang="ko-KR" altLang="en-US" sz="1900" kern="1200" dirty="0"/>
              </a:p>
            </p:txBody>
          </p:sp>
        </p:grpSp>
        <p:grpSp>
          <p:nvGrpSpPr>
            <p:cNvPr id="16" name="그룹 103"/>
            <p:cNvGrpSpPr/>
            <p:nvPr/>
          </p:nvGrpSpPr>
          <p:grpSpPr>
            <a:xfrm>
              <a:off x="3627338" y="5769055"/>
              <a:ext cx="2361654" cy="720016"/>
              <a:chOff x="3123758" y="5400394"/>
              <a:chExt cx="2361654" cy="720016"/>
            </a:xfrm>
          </p:grpSpPr>
          <p:sp>
            <p:nvSpPr>
              <p:cNvPr id="105" name="직사각형 104"/>
              <p:cNvSpPr/>
              <p:nvPr/>
            </p:nvSpPr>
            <p:spPr>
              <a:xfrm>
                <a:off x="3123758" y="5400394"/>
                <a:ext cx="2361654" cy="720016"/>
              </a:xfrm>
              <a:prstGeom prst="rect">
                <a:avLst/>
              </a:prstGeom>
            </p:spPr>
            <p:style>
              <a:lnRef idx="2">
                <a:schemeClr val="dk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6" name="직사각형 105"/>
              <p:cNvSpPr/>
              <p:nvPr/>
            </p:nvSpPr>
            <p:spPr>
              <a:xfrm>
                <a:off x="3123758" y="5400394"/>
                <a:ext cx="2361654" cy="7200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065" tIns="12065" rIns="12065" bIns="12065" numCol="1" spcCol="1270" anchor="ctr" anchorCtr="0">
                <a:noAutofit/>
              </a:bodyPr>
              <a:lstStyle/>
              <a:p>
                <a:pPr lvl="0" algn="ctr" defTabSz="8445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1900" kern="1200" dirty="0" smtClean="0"/>
                  <a:t>기출분석</a:t>
                </a:r>
                <a:endParaRPr lang="ko-KR" altLang="en-US" sz="1900" kern="1200" dirty="0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95044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47253"/>
            <a:ext cx="8229600" cy="4525963"/>
          </a:xfrm>
        </p:spPr>
        <p:txBody>
          <a:bodyPr>
            <a:normAutofit/>
          </a:bodyPr>
          <a:lstStyle/>
          <a:p>
            <a:r>
              <a:rPr lang="ko-KR" altLang="en-US" sz="1200" dirty="0" smtClean="0"/>
              <a:t>자기만의 동기부여하기 </a:t>
            </a:r>
            <a:r>
              <a:rPr lang="en-US" altLang="ko-KR" sz="1200" dirty="0" smtClean="0"/>
              <a:t>(ex.</a:t>
            </a:r>
            <a:r>
              <a:rPr lang="ko-KR" altLang="en-US" sz="1200" dirty="0" err="1" smtClean="0"/>
              <a:t>임용붙으면</a:t>
            </a:r>
            <a:r>
              <a:rPr lang="ko-KR" altLang="en-US" sz="1200" dirty="0" smtClean="0"/>
              <a:t> </a:t>
            </a:r>
            <a:r>
              <a:rPr lang="ko-KR" altLang="en-US" sz="1200" dirty="0" err="1" smtClean="0"/>
              <a:t>하고싶은</a:t>
            </a:r>
            <a:r>
              <a:rPr lang="ko-KR" altLang="en-US" sz="1200" dirty="0" err="1"/>
              <a:t>거</a:t>
            </a:r>
            <a:r>
              <a:rPr lang="ko-KR" altLang="en-US" sz="1200" dirty="0"/>
              <a:t> </a:t>
            </a:r>
            <a:r>
              <a:rPr lang="ko-KR" altLang="en-US" sz="1200" dirty="0" smtClean="0"/>
              <a:t>리스트 적기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올해 꼭 붙어야만 하는 이유 만들기 등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pic>
        <p:nvPicPr>
          <p:cNvPr id="23556" name="Picture 4" descr="http://wwl1519.daum.net/Mail-bin/view_submsg3.cgi?TM=jOi5o%2BGuQw1BOjbk9nUrzaMHm6O%2BNR2yfeeljlp%2F5bbUNCQ90qnbi1bm1DZg7%2FvXhPSeYXBSJEEiz1GQtL%2FbS%2BoOHzN6jt3z3dOg9yspGYeMP4utw151l5z6PekFDT5iQsrkilFUFH6Vi3kLJZC44Tm307BWdy0QAVeI2iR3rC7cCpVKFbGCgtyanRCTg6jZ%2B7Nyok5E4IuZxVnlvtL%2BvIk3t0u4pXqvKSQmrtG%2B3k682ioenSessOhmG6jYOe0kMApOW%2BHODZEt7A8da%2BWBpvfmezvTnSN87ggTuUyN9SnF4EtuQpfUYBfUgDANs%2BdGwj%2B1rHE4lbElUEyoUn8P3FhNLCt3%2BK9DMSimaZIS3s%2FclsDnuSgDXiNKt40Z%2BbqvCm6XOgSqvqNyZIOdwCHU4JEZ5UcGVoDfUqA6uJJwrVR8uP8x3hHahXllsWBqsQrwJ0jrN3Z37uiRo5fnTPq3DQnYg9pqrW65Xasd4MiQ0Wl754BTIeLvwq2Ua3HG7yGaFraSLfTNe0xOJMPdQ8WNZcVKN8Lh9YhuhaD7nrh3N94hOb4jaAIk%2BzHaZFiSJAtkb%2BU9W0HLRYEG4aJ67NkZf8PdbLGmZX2BOSbR%2FwUwJHw57AeYIIOP%2FfAU552Jwpp8aKE90ngEkKrjfzyCda7Ha8lgPTbpL7SE%2Foz2xb1h%2B10%3D&amp;encoding=UTF-8&amp;MSGID=000000000000GXW&amp;pos=1241&amp;bodylen=2481554&amp;realname=%EC%82%AC%EC%A7%84.JPG&amp;contenttype=image/jpeg&amp;attnum=1&amp;attid=0.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26047" t="451" r="27069" b="-643"/>
          <a:stretch>
            <a:fillRect/>
          </a:stretch>
        </p:blipFill>
        <p:spPr bwMode="auto">
          <a:xfrm rot="5400000">
            <a:off x="2255828" y="-15467"/>
            <a:ext cx="4536506" cy="6816929"/>
          </a:xfrm>
          <a:prstGeom prst="rect">
            <a:avLst/>
          </a:prstGeom>
          <a:noFill/>
        </p:spPr>
      </p:pic>
      <p:grpSp>
        <p:nvGrpSpPr>
          <p:cNvPr id="4" name="그룹 3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42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THANK YOU</a:t>
            </a:r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42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체력부터 기를 것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임용</a:t>
            </a:r>
            <a:r>
              <a:rPr lang="en-US" altLang="ko-KR" dirty="0" smtClean="0"/>
              <a:t>=</a:t>
            </a:r>
            <a:r>
              <a:rPr lang="ko-KR" altLang="en-US" dirty="0" smtClean="0"/>
              <a:t>장기전 </a:t>
            </a:r>
            <a:r>
              <a:rPr lang="en-US" altLang="ko-KR" dirty="0" smtClean="0"/>
              <a:t>-&gt;</a:t>
            </a:r>
            <a:r>
              <a:rPr lang="ko-KR" altLang="en-US" dirty="0" smtClean="0"/>
              <a:t>꾸준한 운동 필수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체력</a:t>
            </a:r>
            <a:r>
              <a:rPr lang="en-US" altLang="ko-KR" dirty="0" smtClean="0"/>
              <a:t>=</a:t>
            </a:r>
            <a:r>
              <a:rPr lang="ko-KR" altLang="en-US" dirty="0" smtClean="0"/>
              <a:t>집중력의 근원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sz="2000" dirty="0" smtClean="0"/>
              <a:t>끼니 거르기</a:t>
            </a:r>
            <a:r>
              <a:rPr lang="en-US" altLang="ko-KR" sz="2000" dirty="0" smtClean="0"/>
              <a:t>x, </a:t>
            </a:r>
            <a:r>
              <a:rPr lang="ko-KR" altLang="en-US" sz="2000" dirty="0" smtClean="0"/>
              <a:t>초콜릿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견과류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종합비타민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수분 섭취 등 잘 먹기</a:t>
            </a:r>
            <a:endParaRPr lang="en-US" altLang="ko-KR" sz="2000" dirty="0" smtClean="0"/>
          </a:p>
          <a:p>
            <a:endParaRPr lang="en-US" altLang="ko-KR" dirty="0"/>
          </a:p>
          <a:p>
            <a:r>
              <a:rPr lang="ko-KR" altLang="en-US" dirty="0" smtClean="0"/>
              <a:t>규칙적인 휴식 필수</a:t>
            </a:r>
            <a:endParaRPr lang="en-US" altLang="ko-KR" dirty="0" smtClean="0"/>
          </a:p>
          <a:p>
            <a:endParaRPr lang="en-US" altLang="ko-KR" dirty="0"/>
          </a:p>
        </p:txBody>
      </p:sp>
      <p:grpSp>
        <p:nvGrpSpPr>
          <p:cNvPr id="4" name="그룹 3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42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37454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ko-KR" sz="2800" dirty="0" smtClean="0"/>
          </a:p>
          <a:p>
            <a:r>
              <a:rPr lang="en-US" altLang="ko-KR" sz="2800" dirty="0" smtClean="0"/>
              <a:t>‘</a:t>
            </a:r>
            <a:r>
              <a:rPr lang="ko-KR" altLang="en-US" b="1" dirty="0" smtClean="0"/>
              <a:t>남들이 맞추는 건 틀리지 말자</a:t>
            </a:r>
            <a:r>
              <a:rPr lang="en-US" altLang="ko-KR" sz="2800" dirty="0" smtClean="0"/>
              <a:t>’</a:t>
            </a:r>
            <a:r>
              <a:rPr lang="ko-KR" altLang="en-US" sz="2000" dirty="0" smtClean="0"/>
              <a:t>는 마인드로 공부</a:t>
            </a:r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/>
          </a:p>
          <a:p>
            <a:r>
              <a:rPr lang="ko-KR" altLang="en-US" sz="1600" dirty="0" smtClean="0"/>
              <a:t>한번도 출제되지 않거나 자신의 직감상 괜스레 </a:t>
            </a:r>
            <a:r>
              <a:rPr lang="ko-KR" altLang="en-US" sz="1600" dirty="0" err="1" smtClean="0"/>
              <a:t>나올것</a:t>
            </a:r>
            <a:r>
              <a:rPr lang="ko-KR" altLang="en-US" sz="1600" dirty="0" smtClean="0"/>
              <a:t> 같은 </a:t>
            </a:r>
            <a:r>
              <a:rPr lang="ko-KR" altLang="en-US" sz="2000" b="1" dirty="0" err="1" smtClean="0"/>
              <a:t>듣보잡</a:t>
            </a:r>
            <a:r>
              <a:rPr lang="ko-KR" altLang="en-US" sz="2000" b="1" dirty="0" smtClean="0"/>
              <a:t> 이론</a:t>
            </a:r>
            <a:r>
              <a:rPr lang="ko-KR" altLang="en-US" sz="1800" b="1" dirty="0" smtClean="0"/>
              <a:t> </a:t>
            </a:r>
            <a:endParaRPr lang="en-US" altLang="ko-KR" sz="1400" b="1" dirty="0" smtClean="0"/>
          </a:p>
          <a:p>
            <a:pPr>
              <a:buNone/>
            </a:pPr>
            <a:r>
              <a:rPr lang="en-US" altLang="ko-KR" sz="1600" dirty="0" smtClean="0"/>
              <a:t>     -&gt; </a:t>
            </a:r>
            <a:r>
              <a:rPr lang="ko-KR" altLang="en-US" sz="1600" dirty="0" smtClean="0"/>
              <a:t>자칫 </a:t>
            </a:r>
            <a:r>
              <a:rPr lang="en-US" altLang="ko-KR" sz="1600" dirty="0" smtClean="0"/>
              <a:t>‘</a:t>
            </a:r>
            <a:r>
              <a:rPr lang="ko-KR" altLang="en-US" sz="2800" b="1" dirty="0" smtClean="0">
                <a:solidFill>
                  <a:srgbClr val="FF0000"/>
                </a:solidFill>
              </a:rPr>
              <a:t>독</a:t>
            </a:r>
            <a:r>
              <a:rPr lang="en-US" altLang="ko-KR" sz="1600" dirty="0" smtClean="0"/>
              <a:t>’</a:t>
            </a:r>
            <a:r>
              <a:rPr lang="ko-KR" altLang="en-US" sz="1600" dirty="0" smtClean="0"/>
              <a:t>이 될수 있음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우선은 기출관련 이론을 확실히 한 뒤에 봐도 </a:t>
            </a:r>
            <a:r>
              <a:rPr lang="ko-KR" altLang="en-US" sz="1600" dirty="0" err="1" smtClean="0"/>
              <a:t>늦지않음</a:t>
            </a:r>
            <a:endParaRPr lang="ko-KR" altLang="en-US" sz="1600" dirty="0"/>
          </a:p>
        </p:txBody>
      </p:sp>
      <p:grpSp>
        <p:nvGrpSpPr>
          <p:cNvPr id="4" name="그룹 3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42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400" dirty="0" smtClean="0"/>
              <a:t>철저한 기출중심</a:t>
            </a:r>
            <a:endParaRPr lang="en-US" altLang="ko-KR" sz="2400" dirty="0" smtClean="0"/>
          </a:p>
          <a:p>
            <a:r>
              <a:rPr lang="ko-KR" altLang="en-US" sz="2400" dirty="0" smtClean="0"/>
              <a:t>기출관련 내용은 유</a:t>
            </a:r>
            <a:r>
              <a:rPr lang="en-US" altLang="ko-KR" sz="2400" dirty="0" smtClean="0"/>
              <a:t>·</a:t>
            </a:r>
            <a:r>
              <a:rPr lang="ko-KR" altLang="en-US" sz="2400" dirty="0" smtClean="0"/>
              <a:t>초</a:t>
            </a:r>
            <a:r>
              <a:rPr lang="en-US" altLang="ko-KR" sz="2400" dirty="0" smtClean="0"/>
              <a:t>·</a:t>
            </a:r>
            <a:r>
              <a:rPr lang="ko-KR" altLang="en-US" sz="2400" dirty="0" smtClean="0"/>
              <a:t>중</a:t>
            </a:r>
            <a:r>
              <a:rPr lang="en-US" altLang="ko-KR" sz="2400" dirty="0" smtClean="0"/>
              <a:t>/</a:t>
            </a:r>
            <a:r>
              <a:rPr lang="ko-KR" altLang="en-US" sz="2400" dirty="0" smtClean="0"/>
              <a:t>년도</a:t>
            </a:r>
            <a:r>
              <a:rPr lang="en-US" altLang="ko-KR" sz="2400" dirty="0" smtClean="0"/>
              <a:t>/</a:t>
            </a:r>
            <a:r>
              <a:rPr lang="ko-KR" altLang="en-US" sz="2400" dirty="0" smtClean="0"/>
              <a:t>번호 표시</a:t>
            </a:r>
            <a:endParaRPr lang="en-US" altLang="ko-KR" sz="2400" dirty="0" smtClean="0"/>
          </a:p>
          <a:p>
            <a:r>
              <a:rPr lang="ko-KR" altLang="en-US" sz="2400" dirty="0" smtClean="0"/>
              <a:t>영역별로 백지에 마인드맵 그리기</a:t>
            </a:r>
            <a:endParaRPr lang="en-US" altLang="ko-KR" sz="2400" dirty="0" smtClean="0"/>
          </a:p>
          <a:p>
            <a:r>
              <a:rPr lang="ko-KR" altLang="en-US" sz="2400" dirty="0" smtClean="0"/>
              <a:t>작은 노트에 질문들을 적어 수시로 되새김</a:t>
            </a:r>
            <a:endParaRPr lang="en-US" altLang="ko-KR" sz="2400" dirty="0" smtClean="0"/>
          </a:p>
          <a:p>
            <a:r>
              <a:rPr lang="ko-KR" altLang="en-US" sz="2400" dirty="0" smtClean="0"/>
              <a:t>자기만의 언어로 간략히 설명할 수 있을 것</a:t>
            </a:r>
            <a:endParaRPr lang="en-US" altLang="ko-KR" sz="2400" dirty="0" smtClean="0"/>
          </a:p>
          <a:p>
            <a:r>
              <a:rPr lang="ko-KR" altLang="en-US" sz="1800" dirty="0" smtClean="0"/>
              <a:t>차이점</a:t>
            </a:r>
            <a:r>
              <a:rPr lang="en-US" altLang="ko-KR" sz="1800" dirty="0" smtClean="0"/>
              <a:t>/</a:t>
            </a:r>
            <a:r>
              <a:rPr lang="ko-KR" altLang="en-US" sz="1800" dirty="0" smtClean="0"/>
              <a:t>공통점을 비교해가며 공부 </a:t>
            </a:r>
            <a:r>
              <a:rPr lang="en-US" altLang="ko-KR" sz="1800" dirty="0" smtClean="0"/>
              <a:t>ex)</a:t>
            </a:r>
            <a:r>
              <a:rPr lang="ko-KR" altLang="en-US" sz="1800" dirty="0" smtClean="0"/>
              <a:t>활동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중심 중재</a:t>
            </a:r>
            <a:r>
              <a:rPr lang="en-US" altLang="ko-KR" sz="1800" dirty="0" err="1" smtClean="0"/>
              <a:t>vs</a:t>
            </a:r>
            <a:r>
              <a:rPr lang="ko-KR" altLang="en-US" sz="1800" dirty="0" smtClean="0"/>
              <a:t>활동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중심 삽입교수</a:t>
            </a:r>
            <a:endParaRPr lang="en-US" altLang="ko-KR" sz="1800" dirty="0" smtClean="0"/>
          </a:p>
          <a:p>
            <a:r>
              <a:rPr lang="ko-KR" altLang="en-US" sz="2400" dirty="0" err="1" smtClean="0"/>
              <a:t>두문자어</a:t>
            </a:r>
            <a:r>
              <a:rPr lang="en-US" altLang="ko-KR" sz="2400" dirty="0" smtClean="0"/>
              <a:t>, </a:t>
            </a:r>
            <a:r>
              <a:rPr lang="ko-KR" altLang="en-US" sz="2400" dirty="0" err="1" smtClean="0"/>
              <a:t>연상법</a:t>
            </a:r>
            <a:r>
              <a:rPr lang="ko-KR" altLang="en-US" sz="2400" dirty="0" smtClean="0"/>
              <a:t> 적극 활용</a:t>
            </a:r>
            <a:endParaRPr lang="en-US" altLang="ko-KR" sz="2400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42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마인드맵</a:t>
            </a:r>
            <a:r>
              <a:rPr lang="en-US" altLang="ko-KR" dirty="0" smtClean="0"/>
              <a:t>,</a:t>
            </a:r>
            <a:r>
              <a:rPr lang="ko-KR" altLang="en-US" dirty="0" err="1" smtClean="0"/>
              <a:t>두문자어</a:t>
            </a:r>
            <a:r>
              <a:rPr lang="en-US" altLang="ko-KR" dirty="0" smtClean="0"/>
              <a:t>,</a:t>
            </a:r>
            <a:r>
              <a:rPr lang="ko-KR" altLang="en-US" dirty="0" err="1" smtClean="0"/>
              <a:t>연상법</a:t>
            </a:r>
            <a:r>
              <a:rPr lang="ko-KR" altLang="en-US" dirty="0" smtClean="0"/>
              <a:t> 활용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79301"/>
            <a:ext cx="8229600" cy="4525963"/>
          </a:xfrm>
        </p:spPr>
        <p:txBody>
          <a:bodyPr/>
          <a:lstStyle/>
          <a:p>
            <a:r>
              <a:rPr lang="ko-KR" altLang="en-US" sz="1800" dirty="0" err="1" smtClean="0"/>
              <a:t>두문자어</a:t>
            </a:r>
            <a:r>
              <a:rPr lang="en-US" altLang="ko-KR" sz="1800" dirty="0" smtClean="0"/>
              <a:t>(</a:t>
            </a:r>
            <a:r>
              <a:rPr lang="ko-KR" altLang="en-US" sz="1800" dirty="0" err="1" smtClean="0"/>
              <a:t>앞머리따기</a:t>
            </a:r>
            <a:r>
              <a:rPr lang="en-US" altLang="ko-KR" sz="1800" dirty="0" smtClean="0"/>
              <a:t>)</a:t>
            </a:r>
          </a:p>
          <a:p>
            <a:pPr marL="0" indent="0">
              <a:buNone/>
            </a:pPr>
            <a:r>
              <a:rPr lang="en-US" altLang="ko-KR" sz="1800" dirty="0" smtClean="0"/>
              <a:t>ex) </a:t>
            </a:r>
            <a:r>
              <a:rPr lang="ko-KR" altLang="en-US" sz="1800" dirty="0" smtClean="0"/>
              <a:t>누리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자연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탐구하는 태도 기르기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 smtClean="0"/>
          </a:p>
          <a:p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65569498"/>
              </p:ext>
            </p:extLst>
          </p:nvPr>
        </p:nvGraphicFramePr>
        <p:xfrm>
          <a:off x="251519" y="1963936"/>
          <a:ext cx="8640960" cy="88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20"/>
                <a:gridCol w="2880320"/>
                <a:gridCol w="288032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3</a:t>
                      </a:r>
                      <a:r>
                        <a:rPr lang="ko-KR" altLang="en-US" sz="1200" dirty="0" smtClean="0"/>
                        <a:t>세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4</a:t>
                      </a:r>
                      <a:r>
                        <a:rPr lang="ko-KR" altLang="en-US" sz="1200" dirty="0" smtClean="0"/>
                        <a:t>세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5</a:t>
                      </a:r>
                      <a:r>
                        <a:rPr lang="ko-KR" altLang="en-US" sz="1200" dirty="0" smtClean="0"/>
                        <a:t>세</a:t>
                      </a:r>
                      <a:endParaRPr lang="ko-KR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dirty="0" smtClean="0"/>
                        <a:t>주</a:t>
                      </a:r>
                      <a:r>
                        <a:rPr lang="ko-KR" altLang="en-US" sz="1200" dirty="0" smtClean="0"/>
                        <a:t>변 </a:t>
                      </a:r>
                      <a:r>
                        <a:rPr lang="ko-KR" altLang="en-US" sz="1600" b="1" dirty="0" smtClean="0"/>
                        <a:t>사</a:t>
                      </a:r>
                      <a:r>
                        <a:rPr lang="ko-KR" altLang="en-US" sz="1200" dirty="0" smtClean="0"/>
                        <a:t>물과 </a:t>
                      </a:r>
                      <a:r>
                        <a:rPr lang="ko-KR" altLang="en-US" sz="1600" b="1" dirty="0" smtClean="0"/>
                        <a:t>자</a:t>
                      </a:r>
                      <a:r>
                        <a:rPr lang="ko-KR" altLang="en-US" sz="1200" dirty="0" smtClean="0"/>
                        <a:t>연</a:t>
                      </a:r>
                      <a:r>
                        <a:rPr lang="ko-KR" altLang="en-US" sz="1600" b="1" dirty="0" smtClean="0"/>
                        <a:t>세</a:t>
                      </a:r>
                      <a:r>
                        <a:rPr lang="ko-KR" altLang="en-US" sz="1200" dirty="0" smtClean="0"/>
                        <a:t>계에 대해 호기심을 갖는다</a:t>
                      </a:r>
                      <a:r>
                        <a:rPr lang="en-US" altLang="ko-KR" sz="1200" dirty="0" smtClean="0"/>
                        <a:t>.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dirty="0" smtClean="0"/>
                        <a:t>주</a:t>
                      </a:r>
                      <a:r>
                        <a:rPr lang="ko-KR" altLang="en-US" sz="1200" dirty="0" smtClean="0"/>
                        <a:t>변 </a:t>
                      </a:r>
                      <a:r>
                        <a:rPr lang="ko-KR" altLang="en-US" sz="1600" b="1" dirty="0" smtClean="0"/>
                        <a:t>사</a:t>
                      </a:r>
                      <a:r>
                        <a:rPr lang="ko-KR" altLang="en-US" sz="1200" dirty="0" smtClean="0"/>
                        <a:t>물과 </a:t>
                      </a:r>
                      <a:r>
                        <a:rPr lang="ko-KR" altLang="en-US" sz="1600" b="1" dirty="0" smtClean="0"/>
                        <a:t>자</a:t>
                      </a:r>
                      <a:r>
                        <a:rPr lang="ko-KR" altLang="en-US" sz="1200" dirty="0" smtClean="0"/>
                        <a:t>연</a:t>
                      </a:r>
                      <a:r>
                        <a:rPr lang="ko-KR" altLang="en-US" sz="1600" b="1" dirty="0" smtClean="0"/>
                        <a:t>세</a:t>
                      </a:r>
                      <a:r>
                        <a:rPr lang="ko-KR" altLang="en-US" sz="1200" dirty="0" smtClean="0"/>
                        <a:t>계에 대해 지속적으로 호기심을 갖는다</a:t>
                      </a:r>
                      <a:r>
                        <a:rPr lang="en-US" altLang="ko-KR" sz="1200" dirty="0" smtClean="0"/>
                        <a:t>.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dirty="0" smtClean="0"/>
                        <a:t>주</a:t>
                      </a:r>
                      <a:r>
                        <a:rPr lang="ko-KR" altLang="en-US" sz="1200" dirty="0" smtClean="0"/>
                        <a:t>변 </a:t>
                      </a:r>
                      <a:r>
                        <a:rPr lang="ko-KR" altLang="en-US" sz="1600" b="1" dirty="0" smtClean="0"/>
                        <a:t>사</a:t>
                      </a:r>
                      <a:r>
                        <a:rPr lang="ko-KR" altLang="en-US" sz="1200" dirty="0" smtClean="0"/>
                        <a:t>물과 </a:t>
                      </a:r>
                      <a:r>
                        <a:rPr lang="ko-KR" altLang="en-US" sz="1600" b="1" dirty="0" smtClean="0"/>
                        <a:t>자</a:t>
                      </a:r>
                      <a:r>
                        <a:rPr lang="ko-KR" altLang="en-US" sz="1200" dirty="0" smtClean="0"/>
                        <a:t>연</a:t>
                      </a:r>
                      <a:r>
                        <a:rPr lang="ko-KR" altLang="en-US" sz="1600" b="1" dirty="0" smtClean="0"/>
                        <a:t>세</a:t>
                      </a:r>
                      <a:r>
                        <a:rPr lang="ko-KR" altLang="en-US" sz="1200" dirty="0" smtClean="0"/>
                        <a:t>계에 대해 지속적으로 호기심을 갖고 알고자 한다</a:t>
                      </a:r>
                      <a:r>
                        <a:rPr lang="en-US" altLang="ko-KR" sz="1200" dirty="0" smtClean="0"/>
                        <a:t>.</a:t>
                      </a:r>
                      <a:endParaRPr lang="ko-KR" alt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3528" y="2996952"/>
            <a:ext cx="2589170" cy="224676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Ex) </a:t>
            </a:r>
            <a:r>
              <a:rPr lang="ko-KR" altLang="en-US" sz="1400" dirty="0" smtClean="0"/>
              <a:t>정서행동</a:t>
            </a:r>
            <a:r>
              <a:rPr lang="en-US" altLang="ko-KR" sz="1400" dirty="0" smtClean="0"/>
              <a:t>-</a:t>
            </a:r>
            <a:r>
              <a:rPr lang="ko-KR" altLang="en-US" sz="1400" dirty="0" smtClean="0"/>
              <a:t>불안장애의 중재</a:t>
            </a:r>
            <a:endParaRPr lang="en-US" altLang="ko-KR" sz="1400" dirty="0" smtClean="0"/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이</a:t>
            </a:r>
            <a:r>
              <a:rPr lang="ko-KR" altLang="en-US" sz="1400" dirty="0" smtClean="0"/>
              <a:t>완훈련</a:t>
            </a:r>
            <a:endParaRPr lang="en-US" altLang="ko-KR" sz="1400" dirty="0" smtClean="0"/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정</a:t>
            </a:r>
            <a:r>
              <a:rPr lang="ko-KR" altLang="en-US" sz="1400" dirty="0" smtClean="0"/>
              <a:t>동 </a:t>
            </a:r>
            <a:r>
              <a:rPr lang="ko-KR" altLang="en-US" sz="1400" dirty="0" err="1" smtClean="0"/>
              <a:t>홍수법</a:t>
            </a:r>
            <a:endParaRPr lang="en-US" altLang="ko-KR" sz="1400" dirty="0" smtClean="0"/>
          </a:p>
          <a:p>
            <a:r>
              <a:rPr lang="ko-KR" altLang="en-US" sz="1600" b="1" dirty="0" err="1" smtClean="0">
                <a:solidFill>
                  <a:srgbClr val="FF0000"/>
                </a:solidFill>
              </a:rPr>
              <a:t>재</a:t>
            </a:r>
            <a:r>
              <a:rPr lang="ko-KR" altLang="en-US" sz="1400" dirty="0" err="1" smtClean="0"/>
              <a:t>노출법</a:t>
            </a:r>
            <a:endParaRPr lang="en-US" altLang="ko-KR" sz="1400" dirty="0" smtClean="0"/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모</a:t>
            </a:r>
            <a:r>
              <a:rPr lang="ko-KR" altLang="en-US" sz="1400" dirty="0" smtClean="0"/>
              <a:t>델링</a:t>
            </a:r>
            <a:endParaRPr lang="en-US" altLang="ko-KR" sz="1400" dirty="0" smtClean="0"/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자</a:t>
            </a:r>
            <a:r>
              <a:rPr lang="ko-KR" altLang="en-US" sz="1400" dirty="0" smtClean="0"/>
              <a:t>기통제기술</a:t>
            </a:r>
            <a:endParaRPr lang="en-US" altLang="ko-KR" sz="1400" dirty="0" smtClean="0"/>
          </a:p>
          <a:p>
            <a:r>
              <a:rPr lang="ko-KR" altLang="en-US" sz="1600" b="1" dirty="0" err="1" smtClean="0">
                <a:solidFill>
                  <a:srgbClr val="FF0000"/>
                </a:solidFill>
              </a:rPr>
              <a:t>체</a:t>
            </a:r>
            <a:r>
              <a:rPr lang="ko-KR" altLang="en-US" sz="1400" dirty="0" err="1" smtClean="0"/>
              <a:t>계적둔감법</a:t>
            </a:r>
            <a:endParaRPr lang="en-US" altLang="ko-KR" sz="1400" dirty="0" smtClean="0"/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인</a:t>
            </a:r>
            <a:r>
              <a:rPr lang="ko-KR" altLang="en-US" sz="1400" dirty="0" smtClean="0"/>
              <a:t>지적재구조화</a:t>
            </a:r>
            <a:r>
              <a:rPr lang="en-US" altLang="ko-KR" sz="1400" dirty="0" smtClean="0"/>
              <a:t>(REBT)</a:t>
            </a:r>
          </a:p>
          <a:p>
            <a:endParaRPr lang="ko-KR" alt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131840" y="2996952"/>
            <a:ext cx="3574184" cy="178510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EX)</a:t>
            </a:r>
            <a:r>
              <a:rPr lang="ko-KR" altLang="en-US" sz="1400" dirty="0" smtClean="0"/>
              <a:t>의사소통</a:t>
            </a:r>
            <a:r>
              <a:rPr lang="en-US" altLang="ko-KR" sz="1400" dirty="0" smtClean="0"/>
              <a:t>-</a:t>
            </a:r>
            <a:r>
              <a:rPr lang="ko-KR" altLang="en-US" sz="1400" dirty="0" smtClean="0"/>
              <a:t>의사소통 촉진 위한 환경조성</a:t>
            </a:r>
            <a:endParaRPr lang="en-US" altLang="ko-KR" sz="1400" dirty="0" smtClean="0"/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손</a:t>
            </a:r>
            <a:r>
              <a:rPr lang="ko-KR" altLang="en-US" sz="1400" dirty="0" smtClean="0"/>
              <a:t>에 닿지 않는 상황</a:t>
            </a:r>
            <a:endParaRPr lang="en-US" altLang="ko-KR" sz="1400" dirty="0" smtClean="0"/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예</a:t>
            </a:r>
            <a:r>
              <a:rPr lang="ko-KR" altLang="en-US" sz="1400" dirty="0" smtClean="0"/>
              <a:t>기치 못한 상황</a:t>
            </a:r>
            <a:endParaRPr lang="en-US" altLang="ko-KR" sz="1400" dirty="0" smtClean="0"/>
          </a:p>
          <a:p>
            <a:r>
              <a:rPr lang="ko-KR" altLang="en-US" sz="1600" b="1" dirty="0" err="1" smtClean="0">
                <a:solidFill>
                  <a:srgbClr val="FF0000"/>
                </a:solidFill>
              </a:rPr>
              <a:t>흥</a:t>
            </a:r>
            <a:r>
              <a:rPr lang="ko-KR" altLang="en-US" sz="1400" dirty="0" err="1" smtClean="0"/>
              <a:t>미있는</a:t>
            </a:r>
            <a:r>
              <a:rPr lang="ko-KR" altLang="en-US" sz="1400" dirty="0" smtClean="0"/>
              <a:t> 상황</a:t>
            </a:r>
            <a:endParaRPr lang="en-US" altLang="ko-KR" sz="1400" dirty="0" smtClean="0"/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선</a:t>
            </a:r>
            <a:r>
              <a:rPr lang="ko-KR" altLang="en-US" sz="1400" dirty="0" smtClean="0"/>
              <a:t>택해야 할 상황</a:t>
            </a:r>
            <a:endParaRPr lang="en-US" altLang="ko-KR" sz="1400" dirty="0" smtClean="0"/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도</a:t>
            </a:r>
            <a:r>
              <a:rPr lang="ko-KR" altLang="en-US" sz="1400" dirty="0" smtClean="0"/>
              <a:t>움이 필요한 상황</a:t>
            </a:r>
            <a:endParaRPr lang="en-US" altLang="ko-KR" sz="1400" dirty="0" smtClean="0"/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부</a:t>
            </a:r>
            <a:r>
              <a:rPr lang="ko-KR" altLang="en-US" sz="1400" dirty="0" smtClean="0"/>
              <a:t>적절한 상황</a:t>
            </a:r>
            <a:endParaRPr lang="ko-KR" alt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156885" y="4884256"/>
            <a:ext cx="2423227" cy="178510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EX)</a:t>
            </a:r>
            <a:r>
              <a:rPr lang="ko-KR" altLang="en-US" sz="1400" dirty="0" err="1" smtClean="0"/>
              <a:t>로웬펠드</a:t>
            </a:r>
            <a:r>
              <a:rPr lang="ko-KR" altLang="en-US" sz="1400" dirty="0" smtClean="0"/>
              <a:t> 그림 발달 단계</a:t>
            </a:r>
            <a:endParaRPr lang="en-US" altLang="ko-KR" sz="1400" dirty="0" smtClean="0"/>
          </a:p>
          <a:p>
            <a:r>
              <a:rPr lang="ko-KR" altLang="en-US" sz="1600" b="1" dirty="0" err="1" smtClean="0">
                <a:solidFill>
                  <a:srgbClr val="FF0000"/>
                </a:solidFill>
              </a:rPr>
              <a:t>난</a:t>
            </a:r>
            <a:r>
              <a:rPr lang="ko-KR" altLang="en-US" sz="1400" dirty="0" err="1" smtClean="0"/>
              <a:t>화기</a:t>
            </a:r>
            <a:endParaRPr lang="en-US" altLang="ko-KR" sz="1400" dirty="0" smtClean="0"/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전</a:t>
            </a:r>
            <a:r>
              <a:rPr lang="ko-KR" altLang="en-US" sz="1400" dirty="0" smtClean="0"/>
              <a:t>도식기</a:t>
            </a:r>
            <a:endParaRPr lang="en-US" altLang="ko-KR" sz="1400" dirty="0" smtClean="0"/>
          </a:p>
          <a:p>
            <a:r>
              <a:rPr lang="ko-KR" altLang="en-US" sz="1600" b="1" dirty="0" err="1" smtClean="0">
                <a:solidFill>
                  <a:srgbClr val="FF0000"/>
                </a:solidFill>
              </a:rPr>
              <a:t>도</a:t>
            </a:r>
            <a:r>
              <a:rPr lang="ko-KR" altLang="en-US" sz="1400" dirty="0" err="1" smtClean="0"/>
              <a:t>식기</a:t>
            </a:r>
            <a:endParaRPr lang="en-US" altLang="ko-KR" sz="1400" dirty="0" smtClean="0"/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여</a:t>
            </a:r>
            <a:r>
              <a:rPr lang="ko-KR" altLang="en-US" sz="1400" dirty="0" smtClean="0"/>
              <a:t>명기</a:t>
            </a:r>
            <a:endParaRPr lang="en-US" altLang="ko-KR" sz="1400" dirty="0" smtClean="0"/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의</a:t>
            </a:r>
            <a:r>
              <a:rPr lang="ko-KR" altLang="en-US" sz="1400" dirty="0" smtClean="0"/>
              <a:t>사실기</a:t>
            </a:r>
            <a:endParaRPr lang="en-US" altLang="ko-KR" sz="1400" dirty="0" smtClean="0"/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사</a:t>
            </a:r>
            <a:r>
              <a:rPr lang="ko-KR" altLang="en-US" sz="1400" dirty="0" smtClean="0"/>
              <a:t>춘기</a:t>
            </a:r>
            <a:endParaRPr lang="ko-KR" altLang="en-US" sz="1400" dirty="0"/>
          </a:p>
        </p:txBody>
      </p:sp>
      <p:grpSp>
        <p:nvGrpSpPr>
          <p:cNvPr id="8" name="그룹 7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9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30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44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5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6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7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8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31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40" name="이등변 삼각형 3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4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4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" name="이등변 삼각형 4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32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6" name="이등변 삼각형 35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" name="이등변 삼각형 37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3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33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0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1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25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21" name="이등변 삼각형 2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2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2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" name="이등변 삼각형 2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7" name="이등변 삼각형 1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이등변 삼각형 18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19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" name="이등변 삼각형 15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23278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마인드맵</a:t>
            </a:r>
            <a:r>
              <a:rPr lang="en-US" altLang="ko-KR" dirty="0" smtClean="0"/>
              <a:t>,</a:t>
            </a:r>
            <a:r>
              <a:rPr lang="ko-KR" altLang="en-US" dirty="0" err="1" smtClean="0"/>
              <a:t>두문자어</a:t>
            </a:r>
            <a:r>
              <a:rPr lang="en-US" altLang="ko-KR" dirty="0" smtClean="0"/>
              <a:t>,</a:t>
            </a:r>
            <a:r>
              <a:rPr lang="ko-KR" altLang="en-US" dirty="0" err="1" smtClean="0"/>
              <a:t>연상법</a:t>
            </a:r>
            <a:r>
              <a:rPr lang="ko-KR" altLang="en-US" dirty="0" smtClean="0"/>
              <a:t> 활용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영역별로 백지에 마인드맵 그리기</a:t>
            </a:r>
            <a:endParaRPr lang="en-US" altLang="ko-KR" sz="1800" dirty="0" smtClean="0"/>
          </a:p>
          <a:p>
            <a:r>
              <a:rPr lang="ko-KR" altLang="en-US" sz="1800" dirty="0" err="1" smtClean="0"/>
              <a:t>연상법</a:t>
            </a:r>
            <a:r>
              <a:rPr lang="ko-KR" altLang="en-US" sz="1800" dirty="0" smtClean="0"/>
              <a:t> 활용</a:t>
            </a:r>
            <a:endParaRPr lang="en-US" altLang="ko-KR" sz="1800" dirty="0" smtClean="0"/>
          </a:p>
          <a:p>
            <a:pPr marL="0" indent="0">
              <a:buNone/>
            </a:pPr>
            <a:r>
              <a:rPr lang="en-US" altLang="ko-KR" sz="2000" dirty="0" smtClean="0"/>
              <a:t>ex)</a:t>
            </a:r>
            <a:r>
              <a:rPr lang="ko-KR" altLang="en-US" sz="2000" dirty="0" smtClean="0"/>
              <a:t>누리 신체</a:t>
            </a:r>
            <a:r>
              <a:rPr lang="en-US" altLang="ko-KR" sz="2000" dirty="0" smtClean="0"/>
              <a:t>*</a:t>
            </a:r>
            <a:r>
              <a:rPr lang="ko-KR" altLang="en-US" sz="2000" dirty="0" smtClean="0"/>
              <a:t>건강</a:t>
            </a:r>
            <a:r>
              <a:rPr lang="en-US" altLang="ko-KR" sz="2000" dirty="0" smtClean="0"/>
              <a:t>-</a:t>
            </a:r>
            <a:r>
              <a:rPr lang="ko-KR" altLang="en-US" sz="2000" dirty="0" smtClean="0"/>
              <a:t>건강하게 생활하기</a:t>
            </a:r>
            <a:endParaRPr lang="en-US" altLang="ko-KR" sz="2000" dirty="0" smtClean="0"/>
          </a:p>
          <a:p>
            <a:pPr marL="0" indent="0">
              <a:buNone/>
            </a:pPr>
            <a:endParaRPr lang="en-US" altLang="ko-KR" sz="2000" dirty="0"/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endParaRPr lang="en-US" altLang="ko-KR" sz="2000" dirty="0"/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ex)</a:t>
            </a:r>
            <a:r>
              <a:rPr lang="ko-KR" altLang="en-US" sz="2000" dirty="0" smtClean="0"/>
              <a:t>누리 예술</a:t>
            </a:r>
            <a:r>
              <a:rPr lang="en-US" altLang="ko-KR" sz="2000" dirty="0" smtClean="0"/>
              <a:t>-</a:t>
            </a:r>
            <a:r>
              <a:rPr lang="ko-KR" altLang="en-US" sz="2000" dirty="0" smtClean="0"/>
              <a:t>예술 감상하기</a:t>
            </a:r>
            <a:endParaRPr lang="en-US" altLang="ko-KR" sz="2000" dirty="0" smtClean="0"/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41318349"/>
              </p:ext>
            </p:extLst>
          </p:nvPr>
        </p:nvGraphicFramePr>
        <p:xfrm>
          <a:off x="539552" y="2708920"/>
          <a:ext cx="828092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19397"/>
                <a:gridCol w="4561523"/>
              </a:tblGrid>
              <a:tr h="2475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4</a:t>
                      </a:r>
                      <a:r>
                        <a:rPr lang="ko-KR" altLang="en-US" sz="1400" dirty="0" smtClean="0"/>
                        <a:t>세</a:t>
                      </a:r>
                      <a:endParaRPr lang="ko-KR" alt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</a:t>
                      </a:r>
                      <a:r>
                        <a:rPr lang="ko-KR" altLang="en-US" sz="1400" dirty="0" smtClean="0"/>
                        <a:t>세</a:t>
                      </a:r>
                      <a:endParaRPr lang="ko-KR" altLang="en-US" sz="1400" b="0" dirty="0"/>
                    </a:p>
                  </a:txBody>
                  <a:tcPr/>
                </a:tc>
              </a:tr>
              <a:tr h="211863"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스스로 몸을 </a:t>
                      </a:r>
                      <a:r>
                        <a:rPr lang="ko-KR" altLang="en-US" sz="1400" dirty="0" err="1" smtClean="0"/>
                        <a:t>꺠끗이</a:t>
                      </a:r>
                      <a:r>
                        <a:rPr lang="ko-KR" altLang="en-US" sz="1400" dirty="0" smtClean="0"/>
                        <a:t> 하는 습관을 </a:t>
                      </a:r>
                      <a:r>
                        <a:rPr lang="ko-KR" altLang="en-US" sz="1400" b="1" dirty="0" smtClean="0">
                          <a:solidFill>
                            <a:srgbClr val="FF0000"/>
                          </a:solidFill>
                        </a:rPr>
                        <a:t>기른다</a:t>
                      </a:r>
                      <a:r>
                        <a:rPr lang="en-US" altLang="ko-KR" sz="1400" dirty="0" smtClean="0"/>
                        <a:t>.</a:t>
                      </a:r>
                      <a:endParaRPr lang="ko-KR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11863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주변을 깨끗이 하는 습관을 </a:t>
                      </a:r>
                      <a:r>
                        <a:rPr lang="ko-KR" altLang="en-US" sz="1400" b="1" dirty="0" smtClean="0">
                          <a:solidFill>
                            <a:srgbClr val="FF0000"/>
                          </a:solidFill>
                        </a:rPr>
                        <a:t>기른다</a:t>
                      </a:r>
                      <a:r>
                        <a:rPr lang="en-US" altLang="ko-KR" sz="1400" b="1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ko-KR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482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바른 </a:t>
                      </a:r>
                      <a:r>
                        <a:rPr lang="ko-KR" altLang="en-US" sz="1800" b="1" dirty="0" smtClean="0">
                          <a:solidFill>
                            <a:srgbClr val="FF0000"/>
                          </a:solidFill>
                        </a:rPr>
                        <a:t>배</a:t>
                      </a:r>
                      <a:r>
                        <a:rPr lang="ko-KR" altLang="en-US" sz="1400" dirty="0" smtClean="0"/>
                        <a:t>변습관을 </a:t>
                      </a:r>
                      <a:r>
                        <a:rPr lang="ko-KR" altLang="en-US" sz="1800" b="1" dirty="0" smtClean="0">
                          <a:solidFill>
                            <a:srgbClr val="FF0000"/>
                          </a:solidFill>
                        </a:rPr>
                        <a:t>가</a:t>
                      </a:r>
                      <a:r>
                        <a:rPr lang="ko-KR" altLang="en-US" sz="1400" dirty="0" smtClean="0">
                          <a:solidFill>
                            <a:srgbClr val="FF0000"/>
                          </a:solidFill>
                        </a:rPr>
                        <a:t>진다</a:t>
                      </a:r>
                      <a:r>
                        <a:rPr lang="en-US" altLang="ko-KR" sz="1400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ko-KR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규칙적인 </a:t>
                      </a:r>
                      <a:r>
                        <a:rPr lang="ko-KR" altLang="en-US" sz="1800" b="1" dirty="0" smtClean="0">
                          <a:solidFill>
                            <a:srgbClr val="FF0000"/>
                          </a:solidFill>
                        </a:rPr>
                        <a:t>배</a:t>
                      </a:r>
                      <a:r>
                        <a:rPr lang="ko-KR" altLang="en-US" sz="1400" dirty="0" smtClean="0"/>
                        <a:t>변습관을 </a:t>
                      </a:r>
                      <a:r>
                        <a:rPr lang="ko-KR" altLang="en-US" sz="1800" b="1" dirty="0" smtClean="0">
                          <a:solidFill>
                            <a:srgbClr val="FF0000"/>
                          </a:solidFill>
                        </a:rPr>
                        <a:t>가</a:t>
                      </a:r>
                      <a:r>
                        <a:rPr lang="ko-KR" altLang="en-US" sz="1400" dirty="0" smtClean="0">
                          <a:solidFill>
                            <a:srgbClr val="FF0000"/>
                          </a:solidFill>
                        </a:rPr>
                        <a:t>진다</a:t>
                      </a:r>
                      <a:r>
                        <a:rPr lang="en-US" altLang="ko-KR" sz="1400" dirty="0" smtClean="0"/>
                        <a:t>.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97308476"/>
              </p:ext>
            </p:extLst>
          </p:nvPr>
        </p:nvGraphicFramePr>
        <p:xfrm>
          <a:off x="467545" y="4581128"/>
          <a:ext cx="8352927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4309"/>
                <a:gridCol w="2784309"/>
                <a:gridCol w="2784309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3</a:t>
                      </a:r>
                      <a:r>
                        <a:rPr lang="ko-KR" altLang="en-US" sz="1400" dirty="0" smtClean="0"/>
                        <a:t>세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4</a:t>
                      </a:r>
                      <a:r>
                        <a:rPr lang="ko-KR" altLang="en-US" sz="1400" dirty="0" smtClean="0"/>
                        <a:t>세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</a:t>
                      </a:r>
                      <a:r>
                        <a:rPr lang="ko-KR" altLang="en-US" sz="1400" dirty="0" smtClean="0"/>
                        <a:t>세</a:t>
                      </a:r>
                      <a:endParaRPr lang="ko-KR" altLang="en-US" sz="1400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나와 다른 사람의 예술 표현을 소중</a:t>
                      </a:r>
                      <a:r>
                        <a:rPr lang="en-US" altLang="ko-KR" sz="1400" dirty="0" smtClean="0"/>
                        <a:t>(</a:t>
                      </a:r>
                      <a:r>
                        <a:rPr lang="ko-KR" altLang="en-US" sz="1400" dirty="0" smtClean="0"/>
                        <a:t>히</a:t>
                      </a:r>
                      <a:r>
                        <a:rPr lang="en-US" altLang="ko-KR" sz="1400" dirty="0" smtClean="0"/>
                        <a:t>/</a:t>
                      </a:r>
                      <a:r>
                        <a:rPr lang="ko-KR" altLang="en-US" sz="1400" dirty="0" smtClean="0"/>
                        <a:t>하게</a:t>
                      </a:r>
                      <a:r>
                        <a:rPr lang="en-US" altLang="ko-KR" sz="1400" dirty="0" smtClean="0"/>
                        <a:t>) </a:t>
                      </a:r>
                      <a:r>
                        <a:rPr lang="ko-KR" altLang="en-US" sz="1400" dirty="0" smtClean="0"/>
                        <a:t>여긴다</a:t>
                      </a:r>
                      <a:r>
                        <a:rPr lang="en-US" altLang="ko-KR" sz="1400" dirty="0" smtClean="0"/>
                        <a:t>.</a:t>
                      </a:r>
                      <a:endParaRPr lang="ko-KR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" name="그룹 5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7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40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6" name="이등변 삼각형 35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" name="이등변 삼각형 37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3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2" name="이등변 삼각형 31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이등변 삼각형 33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9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8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9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21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0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7" name="이등변 삼각형 1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이등변 삼각형 18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19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1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3" name="이등변 삼각형 1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" name="이등변 삼각형 1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" name="이등변 삼각형 11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5" name="그룹 44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46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5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5" name="이등변 삼각형 7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7" name="이등변 삼각형 7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7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7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1" name="이등변 삼각형 7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이등변 삼각형 7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8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7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8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60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3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4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9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6" name="이등변 삼각형 55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8" name="이등변 삼각형 57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5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50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2" name="이등변 삼각형 51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4" name="이등변 삼각형 53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1" name="이등변 삼각형 50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29925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특수교육학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err="1" smtClean="0"/>
              <a:t>ㅅㅈ인강</a:t>
            </a:r>
            <a:r>
              <a:rPr lang="en-US" altLang="ko-KR" sz="2000" dirty="0" smtClean="0"/>
              <a:t>,</a:t>
            </a:r>
            <a:r>
              <a:rPr lang="ko-KR" altLang="en-US" sz="2000" dirty="0" err="1" smtClean="0"/>
              <a:t>ㅅㅈ이론서</a:t>
            </a:r>
            <a:r>
              <a:rPr lang="en-US" altLang="ko-KR" sz="2000" dirty="0" smtClean="0"/>
              <a:t>,</a:t>
            </a:r>
          </a:p>
          <a:p>
            <a:r>
              <a:rPr lang="ko-KR" altLang="en-US" sz="2000" dirty="0" err="1" smtClean="0"/>
              <a:t>ㅎㅅㅇ이론서</a:t>
            </a:r>
            <a:r>
              <a:rPr lang="en-US" altLang="ko-KR" sz="2000" dirty="0" smtClean="0"/>
              <a:t>,</a:t>
            </a:r>
          </a:p>
          <a:p>
            <a:r>
              <a:rPr lang="ko-KR" altLang="en-US" sz="2000" dirty="0" err="1" smtClean="0"/>
              <a:t>ㅅㅈㅁ마인드맵강의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무료</a:t>
            </a:r>
            <a:r>
              <a:rPr lang="en-US" altLang="ko-KR" sz="2000" dirty="0" smtClean="0"/>
              <a:t>) </a:t>
            </a:r>
            <a:r>
              <a:rPr lang="ko-KR" altLang="en-US" sz="2000" dirty="0" smtClean="0"/>
              <a:t>참고</a:t>
            </a:r>
            <a:endParaRPr lang="en-US" altLang="ko-KR" sz="2000" dirty="0" smtClean="0"/>
          </a:p>
          <a:p>
            <a:endParaRPr lang="en-US" altLang="ko-KR" sz="2000" dirty="0" smtClean="0"/>
          </a:p>
          <a:p>
            <a:r>
              <a:rPr lang="ko-KR" altLang="en-US" sz="2000" dirty="0" smtClean="0"/>
              <a:t>의사소통</a:t>
            </a:r>
            <a:r>
              <a:rPr lang="en-US" altLang="ko-KR" sz="2000" dirty="0" smtClean="0"/>
              <a:t>-</a:t>
            </a:r>
            <a:r>
              <a:rPr lang="ko-KR" altLang="en-US" sz="2000" dirty="0" smtClean="0"/>
              <a:t>김영태</a:t>
            </a:r>
            <a:r>
              <a:rPr lang="en-US" altLang="ko-KR" sz="2000" dirty="0" smtClean="0"/>
              <a:t>, </a:t>
            </a:r>
            <a:r>
              <a:rPr lang="ko-KR" altLang="en-US" sz="2000" dirty="0" err="1" smtClean="0"/>
              <a:t>아동언어장애의진단및치료</a:t>
            </a:r>
            <a:r>
              <a:rPr lang="en-US" altLang="ko-KR" sz="2000" dirty="0" smtClean="0"/>
              <a:t>2</a:t>
            </a:r>
            <a:r>
              <a:rPr lang="ko-KR" altLang="en-US" sz="2000" dirty="0" smtClean="0"/>
              <a:t>판 참고</a:t>
            </a:r>
            <a:r>
              <a:rPr lang="en-US" altLang="ko-KR" sz="2000" dirty="0" smtClean="0"/>
              <a:t>(PECS</a:t>
            </a:r>
            <a:r>
              <a:rPr lang="ko-KR" altLang="en-US" sz="2000" dirty="0" smtClean="0"/>
              <a:t>상세</a:t>
            </a:r>
            <a:r>
              <a:rPr lang="en-US" altLang="ko-KR" sz="2000" dirty="0" smtClean="0"/>
              <a:t>)</a:t>
            </a:r>
          </a:p>
          <a:p>
            <a:endParaRPr lang="en-US" altLang="ko-KR" sz="2000" dirty="0" smtClean="0"/>
          </a:p>
          <a:p>
            <a:r>
              <a:rPr lang="ko-KR" altLang="en-US" sz="2000" dirty="0" smtClean="0"/>
              <a:t>행동수정</a:t>
            </a:r>
            <a:r>
              <a:rPr lang="en-US" altLang="ko-KR" sz="2000" dirty="0" smtClean="0"/>
              <a:t>-</a:t>
            </a:r>
            <a:r>
              <a:rPr lang="ko-KR" altLang="en-US" sz="2000" dirty="0" smtClean="0"/>
              <a:t>여러 서적 참고</a:t>
            </a:r>
            <a:endParaRPr lang="en-US" altLang="ko-KR" sz="2000" dirty="0" smtClean="0"/>
          </a:p>
          <a:p>
            <a:endParaRPr lang="en-US" altLang="ko-KR" sz="2000" dirty="0" smtClean="0"/>
          </a:p>
          <a:p>
            <a:r>
              <a:rPr lang="ko-KR" altLang="en-US" sz="2000" dirty="0" err="1" smtClean="0"/>
              <a:t>사정과평가</a:t>
            </a:r>
            <a:r>
              <a:rPr lang="en-US" altLang="ko-KR" sz="2000" dirty="0" smtClean="0"/>
              <a:t>-</a:t>
            </a:r>
            <a:r>
              <a:rPr lang="ko-KR" altLang="en-US" sz="2000" dirty="0" smtClean="0"/>
              <a:t>이소현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박은혜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김영태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 단일대상연구 참고</a:t>
            </a:r>
            <a:endParaRPr lang="en-US" altLang="ko-KR" sz="2000" dirty="0" smtClean="0"/>
          </a:p>
          <a:p>
            <a:endParaRPr lang="en-US" altLang="ko-KR" sz="2000" dirty="0" smtClean="0"/>
          </a:p>
          <a:p>
            <a:r>
              <a:rPr lang="ko-KR" altLang="en-US" sz="2000" dirty="0" smtClean="0"/>
              <a:t>검사도구 미리 미리 공부할 것</a:t>
            </a:r>
            <a:endParaRPr lang="en-US" altLang="ko-KR" sz="2000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42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유아특수교육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400" dirty="0" smtClean="0"/>
              <a:t>이소현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유아특수교육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중심</a:t>
            </a:r>
            <a:r>
              <a:rPr lang="en-US" altLang="ko-KR" sz="2400" dirty="0" smtClean="0"/>
              <a:t> </a:t>
            </a:r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+a </a:t>
            </a:r>
            <a:r>
              <a:rPr lang="ko-KR" altLang="en-US" sz="2400" dirty="0" smtClean="0"/>
              <a:t>유수옥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유아특수교육론 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의사소통</a:t>
            </a:r>
            <a:r>
              <a:rPr lang="en-US" altLang="ko-KR" sz="2400" dirty="0" smtClean="0"/>
              <a:t>,</a:t>
            </a:r>
            <a:r>
              <a:rPr lang="ko-KR" altLang="en-US" sz="2400" dirty="0" smtClean="0"/>
              <a:t>놀이</a:t>
            </a:r>
            <a:r>
              <a:rPr lang="en-US" altLang="ko-KR" sz="2400" dirty="0" smtClean="0"/>
              <a:t>,</a:t>
            </a:r>
            <a:r>
              <a:rPr lang="ko-KR" altLang="en-US" sz="2400" dirty="0" smtClean="0"/>
              <a:t>통합 등</a:t>
            </a:r>
            <a:r>
              <a:rPr lang="en-US" altLang="ko-KR" sz="2400" dirty="0" smtClean="0"/>
              <a:t>)</a:t>
            </a:r>
          </a:p>
          <a:p>
            <a:endParaRPr lang="en-US" altLang="ko-KR" sz="2400" dirty="0" smtClean="0"/>
          </a:p>
          <a:p>
            <a:r>
              <a:rPr lang="ko-KR" altLang="en-US" sz="1500" dirty="0" err="1" smtClean="0"/>
              <a:t>도널드</a:t>
            </a:r>
            <a:r>
              <a:rPr lang="ko-KR" altLang="en-US" sz="1500" dirty="0" smtClean="0"/>
              <a:t> </a:t>
            </a:r>
            <a:r>
              <a:rPr lang="ko-KR" altLang="en-US" sz="1500" dirty="0" err="1" smtClean="0"/>
              <a:t>베일리</a:t>
            </a:r>
            <a:r>
              <a:rPr lang="en-US" altLang="ko-KR" sz="1500" dirty="0" smtClean="0"/>
              <a:t>,</a:t>
            </a:r>
            <a:r>
              <a:rPr lang="ko-KR" altLang="en-US" sz="1500" dirty="0" smtClean="0"/>
              <a:t> </a:t>
            </a:r>
            <a:r>
              <a:rPr lang="ko-KR" altLang="en-US" sz="1500" dirty="0" err="1" smtClean="0"/>
              <a:t>장애영유아를위한교육</a:t>
            </a:r>
            <a:r>
              <a:rPr lang="en-US" altLang="ko-KR" sz="1500" dirty="0" smtClean="0"/>
              <a:t>, </a:t>
            </a:r>
            <a:r>
              <a:rPr lang="ko-KR" altLang="en-US" sz="1500" dirty="0" smtClean="0"/>
              <a:t>이화여대출판부 참고</a:t>
            </a:r>
            <a:r>
              <a:rPr lang="en-US" altLang="ko-KR" sz="1500" dirty="0" smtClean="0"/>
              <a:t>(</a:t>
            </a:r>
            <a:r>
              <a:rPr lang="ko-KR" altLang="en-US" sz="1500" dirty="0" smtClean="0"/>
              <a:t>섭식</a:t>
            </a:r>
            <a:r>
              <a:rPr lang="en-US" altLang="ko-KR" sz="1500" dirty="0" smtClean="0"/>
              <a:t>,</a:t>
            </a:r>
            <a:r>
              <a:rPr lang="ko-KR" altLang="en-US" sz="1500" dirty="0" smtClean="0"/>
              <a:t>용변</a:t>
            </a:r>
            <a:r>
              <a:rPr lang="en-US" altLang="ko-KR" sz="1500" dirty="0" smtClean="0"/>
              <a:t>,</a:t>
            </a:r>
            <a:r>
              <a:rPr lang="ko-KR" altLang="en-US" sz="1500" dirty="0" smtClean="0"/>
              <a:t>자조</a:t>
            </a:r>
            <a:r>
              <a:rPr lang="en-US" altLang="ko-KR" sz="1500" dirty="0" smtClean="0"/>
              <a:t>,</a:t>
            </a:r>
            <a:r>
              <a:rPr lang="ko-KR" altLang="en-US" sz="1500" dirty="0" smtClean="0"/>
              <a:t>행동수정 등</a:t>
            </a:r>
            <a:r>
              <a:rPr lang="en-US" altLang="ko-KR" sz="1500" dirty="0" smtClean="0"/>
              <a:t>)</a:t>
            </a:r>
          </a:p>
          <a:p>
            <a:endParaRPr lang="en-US" altLang="ko-KR" sz="1500" dirty="0" smtClean="0"/>
          </a:p>
          <a:p>
            <a:r>
              <a:rPr lang="ko-KR" altLang="en-US" sz="2400" dirty="0" smtClean="0"/>
              <a:t>이소현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개별화 교육과정 참고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활동중심삽입교수 등</a:t>
            </a:r>
            <a:r>
              <a:rPr lang="en-US" altLang="ko-KR" sz="2400" dirty="0" smtClean="0"/>
              <a:t>)</a:t>
            </a:r>
          </a:p>
          <a:p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9525" y="9525"/>
            <a:ext cx="9115425" cy="576001"/>
            <a:chOff x="0" y="0"/>
            <a:chExt cx="9115425" cy="576001"/>
          </a:xfrm>
        </p:grpSpPr>
        <p:grpSp>
          <p:nvGrpSpPr>
            <p:cNvPr id="5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24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3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4" name="이등변 삼각형 3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이등변 삼각형 3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이등변 삼각형 3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이등변 삼각형 3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6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30" name="이등변 삼각형 2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이등변 삼각형 3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이등변 삼각형 3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이등변 삼각형 3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28" name="이등변 삼각형 27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이등변 삼각형 28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7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19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5" name="이등변 삼각형 1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이등변 삼각형 1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이등변 삼각형 1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이등변 삼각형 17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11" name="이등변 삼각형 10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이등변 삼각형 11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이등변 삼각형 12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이등변 삼각형 13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" name="이등변 삼각형 9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3" name="그룹 42"/>
          <p:cNvGrpSpPr/>
          <p:nvPr/>
        </p:nvGrpSpPr>
        <p:grpSpPr>
          <a:xfrm rot="10800000">
            <a:off x="9525" y="6265887"/>
            <a:ext cx="9115425" cy="576001"/>
            <a:chOff x="0" y="0"/>
            <a:chExt cx="9115425" cy="576001"/>
          </a:xfrm>
        </p:grpSpPr>
        <p:grpSp>
          <p:nvGrpSpPr>
            <p:cNvPr id="44" name="그룹 29"/>
            <p:cNvGrpSpPr/>
            <p:nvPr/>
          </p:nvGrpSpPr>
          <p:grpSpPr>
            <a:xfrm rot="10800000">
              <a:off x="0" y="0"/>
              <a:ext cx="4716000" cy="576000"/>
              <a:chOff x="0" y="2924944"/>
              <a:chExt cx="8802982" cy="1008111"/>
            </a:xfrm>
          </p:grpSpPr>
          <p:grpSp>
            <p:nvGrpSpPr>
              <p:cNvPr id="63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77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1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4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73" name="이등변 삼각형 72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이등변 삼각형 73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이등변 삼각형 74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이등변 삼각형 75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5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69" name="이등변 삼각형 68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이등변 삼각형 69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이등변 삼각형 70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이등변 삼각형 71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6" name="그룹 21"/>
              <p:cNvGrpSpPr/>
              <p:nvPr/>
            </p:nvGrpSpPr>
            <p:grpSpPr>
              <a:xfrm>
                <a:off x="7629106" y="2924945"/>
                <a:ext cx="1173876" cy="1008110"/>
                <a:chOff x="582067" y="2924945"/>
                <a:chExt cx="1173876" cy="1008110"/>
              </a:xfrm>
            </p:grpSpPr>
            <p:sp>
              <p:nvSpPr>
                <p:cNvPr id="67" name="이등변 삼각형 66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이등변 삼각형 67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45" name="그룹 94"/>
            <p:cNvGrpSpPr/>
            <p:nvPr/>
          </p:nvGrpSpPr>
          <p:grpSpPr>
            <a:xfrm rot="10800000">
              <a:off x="4715061" y="0"/>
              <a:ext cx="4400364" cy="576001"/>
              <a:chOff x="0" y="2924944"/>
              <a:chExt cx="8213810" cy="1008112"/>
            </a:xfrm>
          </p:grpSpPr>
          <p:grpSp>
            <p:nvGrpSpPr>
              <p:cNvPr id="46" name="그룹 9"/>
              <p:cNvGrpSpPr/>
              <p:nvPr/>
            </p:nvGrpSpPr>
            <p:grpSpPr>
              <a:xfrm>
                <a:off x="0" y="2924944"/>
                <a:ext cx="2931010" cy="1008111"/>
                <a:chOff x="0" y="2924944"/>
                <a:chExt cx="2931010" cy="1008111"/>
              </a:xfrm>
            </p:grpSpPr>
            <p:sp>
              <p:nvSpPr>
                <p:cNvPr id="58" name="이등변 삼각형 3"/>
                <p:cNvSpPr/>
                <p:nvPr/>
              </p:nvSpPr>
              <p:spPr>
                <a:xfrm>
                  <a:off x="0" y="2924944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이등변 삼각형 4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이등변 삼각형 5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이등변 삼각형 6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이등변 삼각형 8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7" name="그룹 10"/>
              <p:cNvGrpSpPr/>
              <p:nvPr/>
            </p:nvGrpSpPr>
            <p:grpSpPr>
              <a:xfrm>
                <a:off x="2931650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4" name="이등변 삼각형 53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이등변 삼각형 54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이등변 삼각형 55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이등변 삼각형 56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8" name="그룹 16"/>
              <p:cNvGrpSpPr/>
              <p:nvPr/>
            </p:nvGrpSpPr>
            <p:grpSpPr>
              <a:xfrm>
                <a:off x="5282249" y="2924945"/>
                <a:ext cx="2348943" cy="1008110"/>
                <a:chOff x="582067" y="2924945"/>
                <a:chExt cx="2348943" cy="1008110"/>
              </a:xfrm>
            </p:grpSpPr>
            <p:sp>
              <p:nvSpPr>
                <p:cNvPr id="50" name="이등변 삼각형 49"/>
                <p:cNvSpPr/>
                <p:nvPr/>
              </p:nvSpPr>
              <p:spPr>
                <a:xfrm rot="10800000">
                  <a:off x="582067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이등변 삼각형 50"/>
                <p:cNvSpPr/>
                <p:nvPr/>
              </p:nvSpPr>
              <p:spPr>
                <a:xfrm>
                  <a:off x="1171239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이등변 삼각형 51"/>
                <p:cNvSpPr/>
                <p:nvPr/>
              </p:nvSpPr>
              <p:spPr>
                <a:xfrm>
                  <a:off x="2346306" y="2924945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이등변 삼각형 52"/>
                <p:cNvSpPr/>
                <p:nvPr/>
              </p:nvSpPr>
              <p:spPr>
                <a:xfrm rot="10800000">
                  <a:off x="1763688" y="3429000"/>
                  <a:ext cx="584704" cy="504055"/>
                </a:xfrm>
                <a:prstGeom prst="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49" name="이등변 삼각형 48"/>
              <p:cNvSpPr/>
              <p:nvPr/>
            </p:nvSpPr>
            <p:spPr>
              <a:xfrm rot="10800000">
                <a:off x="7629106" y="3429000"/>
                <a:ext cx="584704" cy="504056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1228</Words>
  <Application>Microsoft Office PowerPoint</Application>
  <PresentationFormat>화면 슬라이드 쇼(4:3)</PresentationFormat>
  <Paragraphs>299</Paragraphs>
  <Slides>21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2" baseType="lpstr">
      <vt:lpstr>Office 테마</vt:lpstr>
      <vt:lpstr>임용 1차</vt:lpstr>
      <vt:lpstr>슬라이드 2</vt:lpstr>
      <vt:lpstr>체력부터 기를 것</vt:lpstr>
      <vt:lpstr>슬라이드 4</vt:lpstr>
      <vt:lpstr>슬라이드 5</vt:lpstr>
      <vt:lpstr>마인드맵,두문자어,연상법 활용</vt:lpstr>
      <vt:lpstr>마인드맵,두문자어,연상법 활용</vt:lpstr>
      <vt:lpstr>특수교육학</vt:lpstr>
      <vt:lpstr>유아특수교육</vt:lpstr>
      <vt:lpstr>일반유아</vt:lpstr>
      <vt:lpstr>누리과정,특과정(총론)</vt:lpstr>
      <vt:lpstr>장특법</vt:lpstr>
      <vt:lpstr>교직논술</vt:lpstr>
      <vt:lpstr>기출분석</vt:lpstr>
      <vt:lpstr>기출분석</vt:lpstr>
      <vt:lpstr>기출분석</vt:lpstr>
      <vt:lpstr>서브노트</vt:lpstr>
      <vt:lpstr>서브노트</vt:lpstr>
      <vt:lpstr>기타</vt:lpstr>
      <vt:lpstr>슬라이드 20</vt:lpstr>
      <vt:lpstr>THANK YOU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임용 1차</dc:title>
  <dc:creator>USER</dc:creator>
  <cp:lastModifiedBy>SAMSUNG</cp:lastModifiedBy>
  <cp:revision>43</cp:revision>
  <dcterms:created xsi:type="dcterms:W3CDTF">2015-03-30T07:53:53Z</dcterms:created>
  <dcterms:modified xsi:type="dcterms:W3CDTF">2015-04-03T07:31:41Z</dcterms:modified>
</cp:coreProperties>
</file>