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72" r:id="rId9"/>
    <p:sldId id="264" r:id="rId10"/>
    <p:sldId id="273" r:id="rId11"/>
    <p:sldId id="262" r:id="rId12"/>
    <p:sldId id="274" r:id="rId13"/>
    <p:sldId id="276" r:id="rId14"/>
    <p:sldId id="277" r:id="rId15"/>
    <p:sldId id="279" r:id="rId16"/>
    <p:sldId id="278" r:id="rId17"/>
    <p:sldId id="280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302"/>
    <a:srgbClr val="4D24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3434" autoAdjust="0"/>
  </p:normalViewPr>
  <p:slideViewPr>
    <p:cSldViewPr>
      <p:cViewPr>
        <p:scale>
          <a:sx n="66" d="100"/>
          <a:sy n="66" d="100"/>
        </p:scale>
        <p:origin x="-121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70FBE-D197-4508-B428-6F8944889012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4CFBB-CFD7-4FD0-88D8-79CFD9C672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tx1">
                <a:lumMod val="50000"/>
                <a:lumOff val="50000"/>
              </a:schemeClr>
            </a:gs>
            <a:gs pos="100000">
              <a:srgbClr val="28130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A0D9-CE72-4695-A155-6AA92FB09C2D}" type="datetimeFigureOut">
              <a:rPr lang="ko-KR" altLang="en-US" smtClean="0"/>
              <a:pPr/>
              <a:t>2011-09-30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F2D5E-9F8E-4311-B8F2-A56093F96F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전투기일러스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2428868"/>
            <a:ext cx="5657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latin typeface="+mj-lt"/>
              </a:rPr>
              <a:t>제 </a:t>
            </a:r>
            <a:r>
              <a:rPr lang="en-US" altLang="ko-KR" sz="3200" b="1" dirty="0" smtClean="0">
                <a:latin typeface="+mj-lt"/>
              </a:rPr>
              <a:t>2</a:t>
            </a:r>
            <a:r>
              <a:rPr lang="ko-KR" altLang="en-US" sz="3200" b="1" dirty="0" smtClean="0">
                <a:latin typeface="+mj-lt"/>
              </a:rPr>
              <a:t>차 세계대전과 전 후 처리</a:t>
            </a:r>
            <a:endParaRPr lang="ko-KR" altLang="en-US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1105" y="3131106"/>
            <a:ext cx="37914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강지경 김성환 김혜인 </a:t>
            </a:r>
            <a:r>
              <a:rPr lang="ko-KR" altLang="en-US" sz="1500" b="1" dirty="0" err="1" smtClean="0"/>
              <a:t>서옥걸</a:t>
            </a:r>
            <a:r>
              <a:rPr lang="ko-KR" altLang="en-US" sz="1500" b="1" dirty="0" smtClean="0"/>
              <a:t> 심열 이효</a:t>
            </a:r>
            <a:r>
              <a:rPr lang="ko-KR" altLang="en-US" sz="1500" b="1" dirty="0"/>
              <a:t>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2" y="71414"/>
            <a:ext cx="1519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Illustration @ </a:t>
            </a:r>
            <a:r>
              <a:rPr lang="en-US" sz="1000" dirty="0" smtClean="0"/>
              <a:t>qwas008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78900" y="357166"/>
            <a:ext cx="465704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1945</a:t>
            </a:r>
            <a:r>
              <a:rPr lang="ko-KR" altLang="en-US" sz="1500" b="1" dirty="0" smtClean="0"/>
              <a:t>년 </a:t>
            </a:r>
            <a:r>
              <a:rPr lang="en-US" altLang="ko-KR" sz="1500" b="1" dirty="0" smtClean="0"/>
              <a:t>2</a:t>
            </a:r>
            <a:r>
              <a:rPr lang="ko-KR" altLang="en-US" sz="1500" b="1" dirty="0" smtClean="0"/>
              <a:t>월 </a:t>
            </a:r>
            <a:r>
              <a:rPr lang="en-US" altLang="ko-KR" sz="1500" b="1" dirty="0" smtClean="0"/>
              <a:t>4</a:t>
            </a:r>
            <a:r>
              <a:rPr lang="ko-KR" altLang="en-US" sz="1500" b="1" dirty="0" smtClean="0"/>
              <a:t>일 러시아에서 </a:t>
            </a:r>
            <a:r>
              <a:rPr lang="ko-KR" altLang="en-US" sz="1500" b="1" dirty="0" smtClean="0">
                <a:solidFill>
                  <a:srgbClr val="92D050"/>
                </a:solidFill>
              </a:rPr>
              <a:t>얄타회담</a:t>
            </a:r>
            <a:r>
              <a:rPr lang="ko-KR" altLang="en-US" sz="1500" b="1" dirty="0" smtClean="0"/>
              <a:t>이 개최되었다</a:t>
            </a:r>
            <a:endParaRPr lang="en-US" altLang="ko-KR" sz="1500" b="1" dirty="0" smtClean="0"/>
          </a:p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1945年2月4日 雅尔塔会议召开</a:t>
            </a:r>
            <a:endParaRPr lang="ko-KR" altLang="en-US" sz="16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26" name="그림 25" descr="미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3056" y="1628800"/>
            <a:ext cx="1143000" cy="698500"/>
          </a:xfrm>
          <a:prstGeom prst="rect">
            <a:avLst/>
          </a:prstGeom>
        </p:spPr>
      </p:pic>
      <p:pic>
        <p:nvPicPr>
          <p:cNvPr id="27" name="그림 26" descr="영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5954" y="1584642"/>
            <a:ext cx="1143000" cy="698500"/>
          </a:xfrm>
          <a:prstGeom prst="rect">
            <a:avLst/>
          </a:prstGeom>
        </p:spPr>
      </p:pic>
      <p:sp>
        <p:nvSpPr>
          <p:cNvPr id="9" name="왼쪽 대괄호 8"/>
          <p:cNvSpPr/>
          <p:nvPr/>
        </p:nvSpPr>
        <p:spPr>
          <a:xfrm>
            <a:off x="1691680" y="1268760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대괄호 11"/>
          <p:cNvSpPr/>
          <p:nvPr/>
        </p:nvSpPr>
        <p:spPr>
          <a:xfrm>
            <a:off x="7308304" y="1268760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339753" y="2276872"/>
            <a:ext cx="103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  처칠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丘吉尔</a:t>
            </a:r>
            <a:endParaRPr lang="ko-KR" altLang="en-US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5936" y="2276872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루즈벨트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sz="1700" b="1" dirty="0" smtClean="0">
                <a:latin typeface="08서울남산체 B" pitchFamily="18" charset="-127"/>
                <a:ea typeface="08서울남산체 B" pitchFamily="18" charset="-127"/>
              </a:rPr>
              <a:t>罗斯福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56824" y="2276872"/>
            <a:ext cx="8002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스탈린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sz="1700" b="1" dirty="0" smtClean="0">
                <a:latin typeface="08서울남산체 B" pitchFamily="18" charset="-127"/>
                <a:ea typeface="08서울남산체 B" pitchFamily="18" charset="-127"/>
              </a:rPr>
              <a:t>斯大林</a:t>
            </a:r>
          </a:p>
        </p:txBody>
      </p:sp>
      <p:pic>
        <p:nvPicPr>
          <p:cNvPr id="31" name="그림 30" descr="소련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628800"/>
            <a:ext cx="1152128" cy="7132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79912" y="3059668"/>
            <a:ext cx="38779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독일의 패전과 관리에 대한 회담</a:t>
            </a:r>
            <a:endParaRPr lang="en-US" altLang="ko-KR" sz="2000" b="1" dirty="0" smtClean="0"/>
          </a:p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     关于德国的败战和管理的会谈</a:t>
            </a:r>
            <a:endParaRPr lang="ko-KR" altLang="en-US" b="1" dirty="0" smtClean="0">
              <a:solidFill>
                <a:schemeClr val="bg1">
                  <a:lumMod val="9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6812304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179512" y="5229200"/>
            <a:ext cx="8784976" cy="1224136"/>
            <a:chOff x="214282" y="5172646"/>
            <a:chExt cx="5572164" cy="970998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214282" y="5458234"/>
              <a:ext cx="5572164" cy="68541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smtClean="0">
                  <a:solidFill>
                    <a:schemeClr val="bg1"/>
                  </a:solidFill>
                </a:rPr>
                <a:t>전 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후세계를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자본주의권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서방세계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)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과 사회주의권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동부유럽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)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으로 분할 계기</a:t>
              </a:r>
              <a:endParaRPr lang="en-US" altLang="ko-KR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前后世界  由资本主义权（西方世界）和社会主义权（东欧）分化</a:t>
              </a:r>
              <a:endPara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4282" y="5172646"/>
              <a:ext cx="318570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얄타회담의 핵심  </a:t>
              </a:r>
              <a:r>
                <a:rPr lang="zh-CN" altLang="en-US" sz="2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  <a:sym typeface="맑은 고딕" pitchFamily="50" charset="-127"/>
                </a:rPr>
                <a:t>雅尔塔会议的核心</a:t>
              </a:r>
              <a:endParaRPr lang="ko-KR" alt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endParaRPr>
            </a:p>
          </p:txBody>
        </p:sp>
      </p:grpSp>
      <p:sp>
        <p:nvSpPr>
          <p:cNvPr id="37" name="타원 36"/>
          <p:cNvSpPr/>
          <p:nvPr/>
        </p:nvSpPr>
        <p:spPr>
          <a:xfrm>
            <a:off x="1475656" y="4040197"/>
            <a:ext cx="214314" cy="21431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731305" y="4005064"/>
            <a:ext cx="37914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이탈리아의 항복 상태   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意大利的头像状态</a:t>
            </a:r>
            <a:endParaRPr lang="ko-KR" altLang="en-US" sz="1600" dirty="0" smtClean="0">
              <a:solidFill>
                <a:schemeClr val="bg1">
                  <a:lumMod val="9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1475656" y="4435370"/>
            <a:ext cx="214314" cy="21431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731305" y="4400237"/>
            <a:ext cx="613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궁서" pitchFamily="18" charset="-127"/>
                <a:ea typeface="HY궁서" pitchFamily="18" charset="-127"/>
              </a:rPr>
              <a:t>“</a:t>
            </a:r>
            <a:r>
              <a:rPr lang="ko-KR" altLang="en-US" b="1" dirty="0" smtClean="0">
                <a:latin typeface="HY궁서" pitchFamily="18" charset="-127"/>
                <a:ea typeface="HY궁서" pitchFamily="18" charset="-127"/>
              </a:rPr>
              <a:t>독일의 최종패배와 그 후 점령방법을 어떻게 할 것인가</a:t>
            </a:r>
            <a:r>
              <a:rPr lang="en-US" altLang="ko-KR" b="1" dirty="0" smtClean="0">
                <a:latin typeface="HY궁서" pitchFamily="18" charset="-127"/>
                <a:ea typeface="HY궁서" pitchFamily="18" charset="-127"/>
              </a:rPr>
              <a:t>”</a:t>
            </a:r>
          </a:p>
          <a:p>
            <a:r>
              <a:rPr lang="en-US" altLang="zh-CN" sz="1700" b="1" dirty="0" smtClean="0">
                <a:solidFill>
                  <a:schemeClr val="bg1">
                    <a:lumMod val="9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“</a:t>
            </a:r>
            <a:r>
              <a:rPr lang="zh-CN" altLang="en-US" sz="1700" b="1" dirty="0" smtClean="0">
                <a:solidFill>
                  <a:schemeClr val="bg1">
                    <a:lumMod val="9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德国最终战败和之后的占领方式</a:t>
            </a:r>
            <a:r>
              <a:rPr lang="en-US" altLang="zh-CN" sz="1700" b="1" dirty="0" smtClean="0">
                <a:solidFill>
                  <a:schemeClr val="bg1">
                    <a:lumMod val="9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”</a:t>
            </a:r>
            <a:endParaRPr lang="ko-KR" altLang="en-US" sz="1700" b="1" dirty="0" smtClean="0">
              <a:solidFill>
                <a:schemeClr val="bg1">
                  <a:lumMod val="9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2" grpId="0" animBg="1"/>
      <p:bldP spid="23" grpId="0"/>
      <p:bldP spid="25" grpId="0"/>
      <p:bldP spid="30" grpId="0"/>
      <p:bldP spid="22" grpId="0"/>
      <p:bldP spid="37" grpId="0" animBg="1"/>
      <p:bldP spid="38" grpId="0"/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78900" y="357166"/>
            <a:ext cx="657744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1945</a:t>
            </a:r>
            <a:r>
              <a:rPr lang="ko-KR" altLang="en-US" sz="1500" b="1" dirty="0" smtClean="0"/>
              <a:t>년 </a:t>
            </a:r>
            <a:r>
              <a:rPr lang="en-US" altLang="ko-KR" sz="1500" b="1" dirty="0" smtClean="0"/>
              <a:t>7</a:t>
            </a:r>
            <a:r>
              <a:rPr lang="ko-KR" altLang="en-US" sz="1500" b="1" dirty="0" smtClean="0"/>
              <a:t>월 </a:t>
            </a:r>
            <a:r>
              <a:rPr lang="en-US" altLang="ko-KR" sz="1500" b="1" dirty="0" smtClean="0"/>
              <a:t>17</a:t>
            </a:r>
            <a:r>
              <a:rPr lang="ko-KR" altLang="en-US" sz="1500" b="1" dirty="0" smtClean="0"/>
              <a:t>일 대전 후 대일 처리방침을 표명한 </a:t>
            </a:r>
            <a:r>
              <a:rPr lang="ko-KR" altLang="en-US" sz="1500" b="1" dirty="0" smtClean="0">
                <a:solidFill>
                  <a:srgbClr val="92D050"/>
                </a:solidFill>
              </a:rPr>
              <a:t>포츠담회담</a:t>
            </a:r>
            <a:r>
              <a:rPr lang="ko-KR" altLang="en-US" sz="1500" b="1" dirty="0" smtClean="0"/>
              <a:t>이 개최된다</a:t>
            </a:r>
            <a:endParaRPr lang="en-US" altLang="ko-KR" sz="1500" b="1" dirty="0" smtClean="0"/>
          </a:p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1945年7月17日 在波兹坦会议中声明战后对日的处理方案 </a:t>
            </a:r>
          </a:p>
        </p:txBody>
      </p:sp>
      <p:pic>
        <p:nvPicPr>
          <p:cNvPr id="24" name="그림 23" descr="중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444748"/>
            <a:ext cx="1143000" cy="698500"/>
          </a:xfrm>
          <a:prstGeom prst="rect">
            <a:avLst/>
          </a:prstGeom>
        </p:spPr>
      </p:pic>
      <p:pic>
        <p:nvPicPr>
          <p:cNvPr id="26" name="그림 25" descr="미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301740"/>
            <a:ext cx="1143000" cy="698500"/>
          </a:xfrm>
          <a:prstGeom prst="rect">
            <a:avLst/>
          </a:prstGeom>
        </p:spPr>
      </p:pic>
      <p:pic>
        <p:nvPicPr>
          <p:cNvPr id="27" name="그림 26" descr="영국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944682"/>
            <a:ext cx="1143000" cy="698500"/>
          </a:xfrm>
          <a:prstGeom prst="rect">
            <a:avLst/>
          </a:prstGeom>
        </p:spPr>
      </p:pic>
      <p:pic>
        <p:nvPicPr>
          <p:cNvPr id="28" name="그림 27" descr="소련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714488"/>
            <a:ext cx="1214446" cy="7858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14942" y="2534331"/>
            <a:ext cx="2279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8</a:t>
            </a:r>
            <a:r>
              <a:rPr lang="ko-KR" altLang="en-US" sz="1500" b="1" dirty="0" smtClean="0"/>
              <a:t>월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회담에 참가해 서명</a:t>
            </a:r>
            <a:endParaRPr lang="ko-KR" altLang="en-US" sz="15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4860032" y="3068960"/>
            <a:ext cx="4139952" cy="970998"/>
            <a:chOff x="214282" y="5172646"/>
            <a:chExt cx="5890860" cy="970998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214282" y="5572140"/>
              <a:ext cx="5890860" cy="57150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</a:rPr>
                <a:t>일본에 항복 권고  </a:t>
              </a:r>
              <a:r>
                <a:rPr lang="zh-C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  <a:sym typeface="맑은 고딕" pitchFamily="50" charset="-127"/>
                </a:rPr>
                <a:t>日本投降劝告</a:t>
              </a:r>
              <a:endPara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282" y="5172646"/>
              <a:ext cx="586480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주요 특징 사항 </a:t>
              </a:r>
              <a:r>
                <a:rPr lang="zh-CN" altLang="en-US" sz="23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  <a:sym typeface="맑은 고딕" pitchFamily="50" charset="-127"/>
                </a:rPr>
                <a:t>主要特征事项</a:t>
              </a:r>
              <a:endParaRPr lang="ko-KR" altLang="en-US" sz="2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7704" y="2636912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  처칠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丘吉</a:t>
            </a:r>
            <a:r>
              <a:rPr lang="zh-CN" alt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尔</a:t>
            </a:r>
            <a:endParaRPr lang="ko-KR" altLang="en-US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1259468"/>
            <a:ext cx="8162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트루먼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sz="1700" b="1" dirty="0" smtClean="0">
                <a:latin typeface="08서울남산체 B" pitchFamily="18" charset="-127"/>
                <a:ea typeface="08서울남산체 B" pitchFamily="18" charset="-127"/>
              </a:rPr>
              <a:t>杜鲁门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6423" y="3118613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장제스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b="1" dirty="0" smtClean="0">
                <a:latin typeface="08서울남산체 B" pitchFamily="18" charset="-127"/>
                <a:ea typeface="08서울남산체 B" pitchFamily="18" charset="-127"/>
              </a:rPr>
              <a:t>蒋介石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1340768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스탈린  </a:t>
            </a:r>
            <a:r>
              <a:rPr lang="zh-CN" altLang="en-US" b="1" dirty="0" smtClean="0">
                <a:latin typeface="08서울남산체 B" pitchFamily="18" charset="-127"/>
                <a:ea typeface="08서울남산체 B" pitchFamily="18" charset="-127"/>
              </a:rPr>
              <a:t>斯大林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51520" y="4869160"/>
            <a:ext cx="8712968" cy="15121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    </a:t>
            </a:r>
            <a:endParaRPr lang="en-US" altLang="ko-KR" b="1" dirty="0" smtClean="0"/>
          </a:p>
          <a:p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제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</a:rPr>
              <a:t>8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항</a:t>
            </a:r>
            <a:endParaRPr lang="en-US" altLang="ko-K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altLang="ko-KR" sz="800" dirty="0" smtClean="0"/>
          </a:p>
          <a:p>
            <a:pPr algn="ctr">
              <a:lnSpc>
                <a:spcPct val="150000"/>
              </a:lnSpc>
            </a:pPr>
            <a:r>
              <a:rPr lang="en-US" altLang="ko-KR" sz="2000" b="1" i="1" dirty="0" smtClean="0">
                <a:latin typeface="HY궁서" pitchFamily="18" charset="-127"/>
                <a:ea typeface="HY궁서" pitchFamily="18" charset="-127"/>
              </a:rPr>
              <a:t>“</a:t>
            </a:r>
            <a:r>
              <a:rPr lang="ko-KR" altLang="en-US" sz="2000" b="1" i="1" dirty="0" smtClean="0">
                <a:latin typeface="HY궁서" pitchFamily="18" charset="-127"/>
                <a:ea typeface="HY궁서" pitchFamily="18" charset="-127"/>
              </a:rPr>
              <a:t>카이로선언의 모든 조항은 이행되어야 하며</a:t>
            </a:r>
            <a:r>
              <a:rPr lang="en-US" altLang="ko-KR" sz="2000" b="1" i="1" dirty="0" smtClean="0"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000" b="1" i="1" dirty="0" smtClean="0">
                <a:latin typeface="HY궁서" pitchFamily="18" charset="-127"/>
                <a:ea typeface="HY궁서" pitchFamily="18" charset="-127"/>
              </a:rPr>
              <a:t>일본의 주권은 </a:t>
            </a:r>
            <a:r>
              <a:rPr lang="ko-KR" altLang="en-US" sz="2000" b="1" i="1" dirty="0" err="1" smtClean="0">
                <a:latin typeface="HY궁서" pitchFamily="18" charset="-127"/>
                <a:ea typeface="HY궁서" pitchFamily="18" charset="-127"/>
              </a:rPr>
              <a:t>혼슈</a:t>
            </a:r>
            <a:r>
              <a:rPr lang="en-US" altLang="ko-KR" sz="2000" b="1" i="1" dirty="0" smtClean="0">
                <a:latin typeface="HY궁서" pitchFamily="18" charset="-127"/>
                <a:ea typeface="HY궁서" pitchFamily="18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i="1" dirty="0" smtClean="0">
                <a:latin typeface="HY궁서" pitchFamily="18" charset="-127"/>
                <a:ea typeface="HY궁서" pitchFamily="18" charset="-127"/>
              </a:rPr>
              <a:t>홋카이도</a:t>
            </a:r>
            <a:r>
              <a:rPr lang="en-US" altLang="ko-KR" sz="2000" b="1" i="1" dirty="0" smtClean="0"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000" b="1" i="1" dirty="0" err="1" smtClean="0">
                <a:latin typeface="HY궁서" pitchFamily="18" charset="-127"/>
                <a:ea typeface="HY궁서" pitchFamily="18" charset="-127"/>
              </a:rPr>
              <a:t>규슈</a:t>
            </a:r>
            <a:r>
              <a:rPr lang="en-US" altLang="ko-KR" sz="2000" b="1" i="1" dirty="0" smtClean="0"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000" b="1" i="1" dirty="0" err="1" smtClean="0">
                <a:latin typeface="HY궁서" pitchFamily="18" charset="-127"/>
                <a:ea typeface="HY궁서" pitchFamily="18" charset="-127"/>
              </a:rPr>
              <a:t>시코쿠와</a:t>
            </a:r>
            <a:r>
              <a:rPr lang="ko-KR" altLang="en-US" sz="2000" b="1" i="1" dirty="0" smtClean="0">
                <a:latin typeface="HY궁서" pitchFamily="18" charset="-127"/>
                <a:ea typeface="HY궁서" pitchFamily="18" charset="-127"/>
              </a:rPr>
              <a:t> 연합국이 결정하는 작은 섬들에 국한 될 것이다</a:t>
            </a:r>
            <a:r>
              <a:rPr lang="en-US" altLang="ko-KR" sz="2000" b="1" i="1" dirty="0" smtClean="0">
                <a:latin typeface="HY궁서" pitchFamily="18" charset="-127"/>
                <a:ea typeface="HY궁서" pitchFamily="18" charset="-127"/>
              </a:rPr>
              <a:t>”</a:t>
            </a:r>
          </a:p>
          <a:p>
            <a:pPr algn="ctr">
              <a:lnSpc>
                <a:spcPct val="150000"/>
              </a:lnSpc>
            </a:pPr>
            <a:endParaRPr lang="ko-KR" altLang="en-US" sz="500" b="1" i="1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464114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특히</a:t>
            </a:r>
            <a:endParaRPr lang="ko-KR" altLang="en-US" sz="25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51520" y="4869160"/>
            <a:ext cx="8712968" cy="15121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    </a:t>
            </a:r>
            <a:endParaRPr lang="en-US" altLang="ko-KR" b="1" dirty="0" smtClean="0"/>
          </a:p>
          <a:p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</a:p>
          <a:p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제</a:t>
            </a:r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</a:rPr>
              <a:t>8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항</a:t>
            </a:r>
            <a:endParaRPr lang="en-US" altLang="ko-KR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ko-KR" alt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所有的开罗宣言规定应得到落实</a:t>
            </a:r>
            <a:r>
              <a:rPr lang="ko-KR" alt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，</a:t>
            </a:r>
            <a:r>
              <a:rPr lang="ko-KR" alt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日本的主权</a:t>
            </a:r>
            <a:r>
              <a:rPr lang="ko-KR" alt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，</a:t>
            </a:r>
            <a:r>
              <a:rPr lang="ko-KR" alt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本州</a:t>
            </a:r>
            <a:r>
              <a:rPr lang="ko-KR" alt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，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北海道，九州，</a:t>
            </a:r>
            <a:r>
              <a:rPr lang="ko-KR" alt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四国和小岛屿</a:t>
            </a:r>
            <a:r>
              <a:rPr lang="ko-KR" alt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，</a:t>
            </a:r>
            <a:r>
              <a:rPr lang="ko-KR" alt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以确定盟军将受到限制</a:t>
            </a:r>
            <a:r>
              <a:rPr lang="en-US" altLang="ko-KR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gsrB" pitchFamily="2" charset="-127"/>
              </a:rPr>
              <a:t>”</a:t>
            </a:r>
          </a:p>
          <a:p>
            <a:pPr algn="ctr">
              <a:lnSpc>
                <a:spcPct val="150000"/>
              </a:lnSpc>
            </a:pPr>
            <a:endParaRPr lang="ko-KR" altLang="en-US" sz="2400" b="1" i="1" dirty="0">
              <a:latin typeface="HY궁서" pitchFamily="18" charset="-127"/>
              <a:ea typeface="HY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 descr="원자폭탄 실험 동영상[(002684)12-16-09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26472" y="4509120"/>
            <a:ext cx="773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1945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6</a:t>
            </a:r>
            <a:r>
              <a:rPr lang="ko-KR" altLang="en-US" sz="2000" b="1" dirty="0" smtClean="0"/>
              <a:t>일 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히로시마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 </a:t>
            </a: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9</a:t>
            </a:r>
            <a:r>
              <a:rPr lang="ko-KR" altLang="en-US" sz="2000" b="1" dirty="0" smtClean="0"/>
              <a:t>일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나가사키</a:t>
            </a:r>
            <a:r>
              <a:rPr lang="ko-KR" altLang="en-US" sz="2000" b="1" dirty="0" smtClean="0"/>
              <a:t>에 원자폭탄이 터진다</a:t>
            </a:r>
            <a:endParaRPr lang="en-US" altLang="ko-KR" sz="2000" b="1" dirty="0" smtClean="0"/>
          </a:p>
          <a:p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1945年 8月 6日</a:t>
            </a:r>
            <a:r>
              <a:rPr lang="en-US" altLang="zh-CN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9日 分别在日本的广岛 </a:t>
            </a:r>
            <a:r>
              <a:rPr lang="en-US" altLang="zh-CN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</a:t>
            </a: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长崎投掷原子弹</a:t>
            </a:r>
            <a:endParaRPr lang="ko-KR" altLang="en-US" sz="2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전투기일러스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7504" y="4757082"/>
            <a:ext cx="6126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1945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9</a:t>
            </a:r>
            <a:r>
              <a:rPr lang="ko-KR" altLang="en-US" sz="2000" b="1" dirty="0" smtClean="0"/>
              <a:t>일 제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차 세계대전에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소련</a:t>
            </a:r>
            <a:r>
              <a:rPr lang="ko-KR" altLang="en-US" sz="2000" b="1" dirty="0" smtClean="0"/>
              <a:t>이 등장한다</a:t>
            </a:r>
            <a:endParaRPr lang="en-US" altLang="ko-KR" sz="2000" b="1" dirty="0" smtClean="0"/>
          </a:p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1945年8月9日苏联出现在二战中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2" y="71414"/>
            <a:ext cx="1519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Illustration @ </a:t>
            </a:r>
            <a:r>
              <a:rPr lang="en-US" sz="1000" dirty="0" smtClean="0"/>
              <a:t>qwas008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광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504" y="5733256"/>
            <a:ext cx="36150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대한민국의 </a:t>
            </a:r>
            <a:r>
              <a:rPr lang="ko-KR" altLang="en-US" sz="2500" b="1" dirty="0" smtClean="0">
                <a:solidFill>
                  <a:srgbClr val="00B0F0"/>
                </a:solidFill>
              </a:rPr>
              <a:t>광복</a:t>
            </a:r>
            <a:r>
              <a:rPr lang="ko-KR" altLang="en-US" sz="2500" b="1" dirty="0" smtClean="0"/>
              <a:t>과 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분단</a:t>
            </a:r>
            <a:endParaRPr lang="en-US" altLang="ko-KR" sz="2500" b="1" dirty="0" smtClean="0">
              <a:solidFill>
                <a:srgbClr val="FF0000"/>
              </a:solidFill>
            </a:endParaRPr>
          </a:p>
          <a:p>
            <a:r>
              <a:rPr lang="zh-CN" altLang="en-US" sz="2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韩国的解放和分裂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조선광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63688" y="4747210"/>
            <a:ext cx="69846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/>
              <a:t>1945</a:t>
            </a:r>
            <a:r>
              <a:rPr lang="ko-KR" altLang="en-US" sz="2500" b="1" dirty="0" smtClean="0"/>
              <a:t>년 </a:t>
            </a:r>
            <a:r>
              <a:rPr lang="en-US" altLang="ko-KR" sz="2500" b="1" dirty="0" smtClean="0"/>
              <a:t>8</a:t>
            </a:r>
            <a:r>
              <a:rPr lang="ko-KR" altLang="en-US" sz="2500" b="1" dirty="0" smtClean="0"/>
              <a:t>월 </a:t>
            </a:r>
            <a:r>
              <a:rPr lang="en-US" altLang="ko-KR" sz="2500" b="1" dirty="0" smtClean="0"/>
              <a:t>15</a:t>
            </a:r>
            <a:r>
              <a:rPr lang="ko-KR" altLang="en-US" sz="2500" b="1" dirty="0" smtClean="0"/>
              <a:t>일 대한민국은 </a:t>
            </a:r>
            <a:r>
              <a:rPr lang="ko-KR" altLang="en-US" sz="3000" b="1" dirty="0" smtClean="0">
                <a:solidFill>
                  <a:srgbClr val="00B0F0"/>
                </a:solidFill>
              </a:rPr>
              <a:t>광복</a:t>
            </a:r>
            <a:r>
              <a:rPr lang="ko-KR" altLang="en-US" sz="2500" b="1" dirty="0" smtClean="0"/>
              <a:t>을 맞이한다</a:t>
            </a:r>
            <a:endParaRPr lang="en-US" altLang="ko-KR" sz="2500" b="1" dirty="0" smtClean="0"/>
          </a:p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            1945年8月15日 韩国解放</a:t>
            </a:r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439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78900" y="357166"/>
            <a:ext cx="44839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1945</a:t>
            </a:r>
            <a:r>
              <a:rPr lang="ko-KR" altLang="en-US" sz="1500" b="1" dirty="0" smtClean="0"/>
              <a:t>년 </a:t>
            </a:r>
            <a:r>
              <a:rPr lang="en-US" altLang="ko-KR" sz="1500" b="1" dirty="0" smtClean="0"/>
              <a:t>12</a:t>
            </a:r>
            <a:r>
              <a:rPr lang="ko-KR" altLang="en-US" sz="1500" b="1" dirty="0" smtClean="0"/>
              <a:t>월 </a:t>
            </a:r>
            <a:r>
              <a:rPr lang="en-US" altLang="ko-KR" sz="1500" b="1" dirty="0" smtClean="0"/>
              <a:t>16</a:t>
            </a:r>
            <a:r>
              <a:rPr lang="ko-KR" altLang="en-US" sz="1500" b="1" dirty="0" smtClean="0"/>
              <a:t>일 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모스크바 </a:t>
            </a:r>
            <a:r>
              <a:rPr lang="en-US" altLang="ko-KR" sz="1500" b="1" dirty="0" smtClean="0">
                <a:solidFill>
                  <a:srgbClr val="FFC000"/>
                </a:solidFill>
              </a:rPr>
              <a:t>3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상 회의</a:t>
            </a:r>
            <a:r>
              <a:rPr lang="ko-KR" altLang="en-US" sz="1500" b="1" dirty="0" smtClean="0"/>
              <a:t>가 개최된다</a:t>
            </a:r>
            <a:endParaRPr lang="en-US" altLang="ko-KR" sz="1500" b="1" dirty="0" smtClean="0"/>
          </a:p>
          <a:p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1945年12月16日 召开莫斯科会议</a:t>
            </a:r>
            <a:endParaRPr lang="en-US" altLang="ko-KR" sz="15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  <a:sym typeface="맑은 고딕" pitchFamily="50" charset="-127"/>
            </a:endParaRPr>
          </a:p>
        </p:txBody>
      </p:sp>
      <p:pic>
        <p:nvPicPr>
          <p:cNvPr id="5" name="그림 4" descr="미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3056" y="1700808"/>
            <a:ext cx="1143000" cy="698500"/>
          </a:xfrm>
          <a:prstGeom prst="rect">
            <a:avLst/>
          </a:prstGeom>
        </p:spPr>
      </p:pic>
      <p:pic>
        <p:nvPicPr>
          <p:cNvPr id="6" name="그림 5" descr="영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5954" y="1719366"/>
            <a:ext cx="1143000" cy="698500"/>
          </a:xfrm>
          <a:prstGeom prst="rect">
            <a:avLst/>
          </a:prstGeom>
        </p:spPr>
      </p:pic>
      <p:sp>
        <p:nvSpPr>
          <p:cNvPr id="8" name="왼쪽 대괄호 7"/>
          <p:cNvSpPr/>
          <p:nvPr/>
        </p:nvSpPr>
        <p:spPr>
          <a:xfrm>
            <a:off x="1691680" y="1340768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왼쪽 대괄호 8"/>
          <p:cNvSpPr/>
          <p:nvPr/>
        </p:nvSpPr>
        <p:spPr>
          <a:xfrm>
            <a:off x="7308304" y="1340768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070006" y="234888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소련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</p:txBody>
      </p:sp>
      <p:pic>
        <p:nvPicPr>
          <p:cNvPr id="13" name="그림 12" descr="소련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700808"/>
            <a:ext cx="1152128" cy="7132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2843644"/>
            <a:ext cx="4044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얄타회담에서 이월된 문제의 처리</a:t>
            </a:r>
            <a:endParaRPr lang="en-US" altLang="ko-KR" sz="2000" b="1" dirty="0" smtClean="0"/>
          </a:p>
          <a:p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          </a:t>
            </a:r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处理雅尔塔会议结转问题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1960" y="234888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미국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241159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영국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390" y="4509120"/>
            <a:ext cx="704712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신탁 통치가  핵심골자인 </a:t>
            </a:r>
            <a:r>
              <a:rPr lang="en-US" altLang="ko-KR" sz="23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“</a:t>
            </a:r>
            <a:r>
              <a:rPr lang="ko-KR" altLang="en-US" sz="23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한반도 통일 행정 체계</a:t>
            </a:r>
            <a:r>
              <a:rPr lang="en-US" altLang="ko-KR" sz="23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” </a:t>
            </a:r>
          </a:p>
          <a:p>
            <a:pPr>
              <a:lnSpc>
                <a:spcPct val="150000"/>
              </a:lnSpc>
            </a:pPr>
            <a:r>
              <a:rPr lang="ko-KR" altLang="en-US" sz="23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문서 안을 한국문제의 해결방안으로 제출</a:t>
            </a:r>
            <a:endParaRPr lang="ko-KR" altLang="en-US" sz="2300" b="1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84951" y="3059668"/>
            <a:ext cx="2131709" cy="2878579"/>
            <a:chOff x="184951" y="3059668"/>
            <a:chExt cx="2131709" cy="2878579"/>
          </a:xfrm>
        </p:grpSpPr>
        <p:pic>
          <p:nvPicPr>
            <p:cNvPr id="21" name="그림 20" descr="Untitled-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951" y="3059668"/>
              <a:ext cx="1958618" cy="2448272"/>
            </a:xfrm>
            <a:prstGeom prst="rect">
              <a:avLst/>
            </a:prstGeom>
          </p:spPr>
        </p:pic>
        <p:pic>
          <p:nvPicPr>
            <p:cNvPr id="17" name="그림 16" descr="미국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660" y="4421569"/>
              <a:ext cx="1143000" cy="6985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00975" y="5291916"/>
              <a:ext cx="1508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  <a:ea typeface="08서울한강체 M" pitchFamily="18" charset="-127"/>
                </a:rPr>
                <a:t>국무장관 </a:t>
              </a:r>
              <a:r>
                <a:rPr lang="ko-KR" altLang="en-US" b="1" dirty="0" err="1" smtClean="0">
                  <a:solidFill>
                    <a:schemeClr val="bg1">
                      <a:lumMod val="95000"/>
                    </a:schemeClr>
                  </a:solidFill>
                  <a:latin typeface="+mj-lt"/>
                  <a:ea typeface="08서울한강체 M" pitchFamily="18" charset="-127"/>
                </a:rPr>
                <a:t>번즈</a:t>
              </a:r>
              <a:endParaRPr lang="en-US" altLang="ko-KR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endParaRPr>
            </a:p>
            <a:p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国务卿伯恩斯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5736" y="4509120"/>
            <a:ext cx="5819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联合国托管核心人 提出“半岛统一行政体系”</a:t>
            </a:r>
            <a:endParaRPr lang="en-US" altLang="zh-CN" sz="2400" b="1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文案并提交了韩国问题的解决方案</a:t>
            </a:r>
            <a:endParaRPr lang="ko-KR" altLang="en-US" sz="24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  <p:bldP spid="9" grpId="0" animBg="1"/>
      <p:bldP spid="12" grpId="0"/>
      <p:bldP spid="14" grpId="0"/>
      <p:bldP spid="15" grpId="0"/>
      <p:bldP spid="16" grpId="0"/>
      <p:bldP spid="25" grpId="0"/>
      <p:bldP spid="25" grpId="1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439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78900" y="357166"/>
            <a:ext cx="412484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1946</a:t>
            </a:r>
            <a:r>
              <a:rPr lang="ko-KR" altLang="en-US" sz="1500" b="1" dirty="0" smtClean="0"/>
              <a:t>년 </a:t>
            </a:r>
            <a:r>
              <a:rPr lang="en-US" altLang="ko-KR" sz="1500" b="1" dirty="0" smtClean="0"/>
              <a:t>1</a:t>
            </a:r>
            <a:r>
              <a:rPr lang="ko-KR" altLang="en-US" sz="1500" b="1" dirty="0" smtClean="0"/>
              <a:t>월 </a:t>
            </a:r>
            <a:r>
              <a:rPr lang="en-US" altLang="ko-KR" sz="1500" b="1" dirty="0" smtClean="0"/>
              <a:t>16</a:t>
            </a:r>
            <a:r>
              <a:rPr lang="ko-KR" altLang="en-US" sz="1500" b="1" dirty="0" smtClean="0"/>
              <a:t>일 </a:t>
            </a:r>
            <a:r>
              <a:rPr lang="ko-KR" altLang="en-US" sz="1500" b="1" dirty="0" smtClean="0">
                <a:solidFill>
                  <a:srgbClr val="92D050"/>
                </a:solidFill>
              </a:rPr>
              <a:t>미소공동위원회</a:t>
            </a:r>
            <a:r>
              <a:rPr lang="ko-KR" altLang="en-US" sz="1500" b="1" dirty="0" smtClean="0"/>
              <a:t>가 개최된다</a:t>
            </a:r>
            <a:endParaRPr lang="en-US" altLang="ko-KR" sz="1500" b="1" dirty="0" smtClean="0"/>
          </a:p>
          <a:p>
            <a:r>
              <a:rPr lang="zh-CN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1946年1月16日 召开美苏共同委员会</a:t>
            </a:r>
            <a:endParaRPr lang="ko-KR" altLang="en-US" sz="16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5" name="그림 4" descr="미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16832"/>
            <a:ext cx="1143000" cy="698500"/>
          </a:xfrm>
          <a:prstGeom prst="rect">
            <a:avLst/>
          </a:prstGeom>
        </p:spPr>
      </p:pic>
      <p:sp>
        <p:nvSpPr>
          <p:cNvPr id="8" name="왼쪽 대괄호 7"/>
          <p:cNvSpPr/>
          <p:nvPr/>
        </p:nvSpPr>
        <p:spPr>
          <a:xfrm>
            <a:off x="1691680" y="1556792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왼쪽 대괄호 8"/>
          <p:cNvSpPr/>
          <p:nvPr/>
        </p:nvSpPr>
        <p:spPr>
          <a:xfrm>
            <a:off x="7308304" y="1556792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565950" y="256490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소련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</p:txBody>
      </p:sp>
      <p:pic>
        <p:nvPicPr>
          <p:cNvPr id="13" name="그림 12" descr="소련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16832"/>
            <a:ext cx="1152128" cy="7132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34680" y="256490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미국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475656" y="3501008"/>
            <a:ext cx="214314" cy="21431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31305" y="3465875"/>
            <a:ext cx="65485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모스크바 </a:t>
            </a:r>
            <a:r>
              <a:rPr lang="en-US" altLang="ko-KR" sz="1500" b="1" dirty="0" smtClean="0"/>
              <a:t>3</a:t>
            </a:r>
            <a:r>
              <a:rPr lang="ko-KR" altLang="en-US" sz="1500" b="1" dirty="0" smtClean="0"/>
              <a:t>상 회의에 따른 임시정부 수립   </a:t>
            </a:r>
            <a:r>
              <a:rPr lang="zh-CN" altLang="en-US" sz="15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莫斯科三次会议  成立临时政府</a:t>
            </a:r>
            <a:endParaRPr lang="ko-KR" altLang="en-US" sz="15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  <a:sym typeface="맑은 고딕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475656" y="3896181"/>
            <a:ext cx="214314" cy="21431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731305" y="3825915"/>
            <a:ext cx="66607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임시정부 협약아래 </a:t>
            </a:r>
            <a:r>
              <a:rPr lang="en-US" altLang="ko-KR" sz="1500" b="1" dirty="0" smtClean="0"/>
              <a:t>4</a:t>
            </a:r>
            <a:r>
              <a:rPr lang="ko-KR" altLang="en-US" sz="1500" b="1" dirty="0" smtClean="0"/>
              <a:t>개국 신탁통치 협약작성   </a:t>
            </a:r>
            <a:r>
              <a:rPr lang="zh-CN" altLang="en-US" sz="15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sym typeface="맑은 고딕" pitchFamily="50" charset="-127"/>
              </a:rPr>
              <a:t>4国达成临时政府托管协议   </a:t>
            </a:r>
            <a:endParaRPr lang="ko-KR" altLang="en-US" sz="16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그룹 8"/>
          <p:cNvGrpSpPr/>
          <p:nvPr/>
        </p:nvGrpSpPr>
        <p:grpSpPr>
          <a:xfrm>
            <a:off x="467544" y="4640946"/>
            <a:ext cx="8208912" cy="1092310"/>
            <a:chOff x="214282" y="5052364"/>
            <a:chExt cx="5572164" cy="1560442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214282" y="5572140"/>
              <a:ext cx="5572164" cy="104066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pc="300" dirty="0" smtClean="0">
                  <a:solidFill>
                    <a:schemeClr val="bg1"/>
                  </a:solidFill>
                </a:rPr>
                <a:t>소련의 친소국가 수립 계략 내재  </a:t>
              </a:r>
              <a:r>
                <a:rPr lang="zh-CN" altLang="en-U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  <a:sym typeface="맑은 고딕" pitchFamily="50" charset="-127"/>
                </a:rPr>
                <a:t>苏联的亲疏国建立内在策略</a:t>
              </a:r>
              <a:endParaRPr lang="ko-KR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282" y="5052364"/>
              <a:ext cx="1278746" cy="68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그러나 </a:t>
              </a:r>
              <a:r>
                <a:rPr lang="en-US" altLang="ko-KR" sz="25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BUT</a:t>
              </a:r>
              <a:endParaRPr lang="ko-KR" alt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  <p:bldP spid="9" grpId="0" animBg="1"/>
      <p:bldP spid="12" grpId="0"/>
      <p:bldP spid="15" grpId="0"/>
      <p:bldP spid="10" grpId="0" animBg="1"/>
      <p:bldP spid="11" grpId="0"/>
      <p:bldP spid="14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8"/>
          <p:cNvGrpSpPr/>
          <p:nvPr/>
        </p:nvGrpSpPr>
        <p:grpSpPr>
          <a:xfrm>
            <a:off x="3866170" y="4978282"/>
            <a:ext cx="3915980" cy="970998"/>
            <a:chOff x="214282" y="5172646"/>
            <a:chExt cx="5572164" cy="97099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214282" y="5572140"/>
              <a:ext cx="5572164" cy="57150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spc="300" dirty="0" smtClean="0">
                  <a:solidFill>
                    <a:schemeClr val="bg1"/>
                  </a:solidFill>
                </a:rPr>
                <a:t>냉전체제 돌입  </a:t>
              </a:r>
              <a:r>
                <a:rPr lang="zh-CN" altLang="en-U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  <a:sym typeface="맑은 고딕" pitchFamily="50" charset="-127"/>
                </a:rPr>
                <a:t>冷战高峰  </a:t>
              </a:r>
              <a:endParaRPr lang="ko-KR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282" y="5172646"/>
              <a:ext cx="331925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주요 특징 사항</a:t>
              </a:r>
              <a:endParaRPr lang="ko-KR" altLang="en-US" sz="2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pic>
        <p:nvPicPr>
          <p:cNvPr id="28" name="그림 27" descr="동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28802"/>
            <a:ext cx="3000396" cy="3929090"/>
          </a:xfrm>
          <a:prstGeom prst="rect">
            <a:avLst/>
          </a:prstGeom>
        </p:spPr>
      </p:pic>
      <p:pic>
        <p:nvPicPr>
          <p:cNvPr id="29" name="그림 28" descr="원수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278" y="1928801"/>
            <a:ext cx="3286148" cy="242889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11560" y="1571612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2</a:t>
            </a:r>
            <a:r>
              <a:rPr lang="ko-KR" altLang="en-US" b="1" dirty="0" smtClean="0"/>
              <a:t>차 세계대전 당시  </a:t>
            </a:r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二战时</a:t>
            </a:r>
            <a:endParaRPr lang="ko-KR" altLang="en-US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3838" y="1556792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대전 종료 후  </a:t>
            </a:r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战后</a:t>
            </a:r>
            <a:endParaRPr lang="ko-KR" alt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8" name="그림 37" descr="미국국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0883" y="4653136"/>
            <a:ext cx="1168985" cy="714380"/>
          </a:xfrm>
          <a:prstGeom prst="rect">
            <a:avLst/>
          </a:prstGeom>
        </p:spPr>
      </p:pic>
      <p:pic>
        <p:nvPicPr>
          <p:cNvPr id="39" name="그림 38" descr="ug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840" y="4653136"/>
            <a:ext cx="1228934" cy="7193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40817" y="4938888"/>
            <a:ext cx="87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</a:rPr>
              <a:t>VS</a:t>
            </a:r>
            <a:endParaRPr lang="ko-KR" alt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900" y="357166"/>
            <a:ext cx="6189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대전 후 미국과 소련은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적</a:t>
            </a:r>
            <a:r>
              <a:rPr lang="ko-KR" altLang="en-US" sz="1600" b="1" dirty="0" smtClean="0"/>
              <a:t>이 된다   </a:t>
            </a:r>
            <a:r>
              <a:rPr lang="zh-CN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战后 美国与苏联形成敌对关系</a:t>
            </a:r>
            <a:endParaRPr lang="ko-KR" altLang="en-US" sz="15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4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미국국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14290"/>
            <a:ext cx="1168985" cy="714380"/>
          </a:xfrm>
          <a:prstGeom prst="rect">
            <a:avLst/>
          </a:prstGeom>
        </p:spPr>
      </p:pic>
      <p:pic>
        <p:nvPicPr>
          <p:cNvPr id="21" name="그림 20" descr="ug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6469" y="214290"/>
            <a:ext cx="1228934" cy="7193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86446" y="500042"/>
            <a:ext cx="87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</a:rPr>
              <a:t>VS</a:t>
            </a:r>
            <a:endParaRPr lang="ko-KR" altLang="en-US" sz="4400" b="1" dirty="0">
              <a:solidFill>
                <a:srgbClr val="FF0000"/>
              </a:solidFill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642910" y="1177009"/>
            <a:ext cx="3062299" cy="2823495"/>
            <a:chOff x="642910" y="1177009"/>
            <a:chExt cx="3062299" cy="2823495"/>
          </a:xfrm>
        </p:grpSpPr>
        <p:pic>
          <p:nvPicPr>
            <p:cNvPr id="16" name="그림 15" descr="루즈벨트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42910" y="1500174"/>
              <a:ext cx="1928826" cy="2428892"/>
            </a:xfrm>
            <a:prstGeom prst="rect">
              <a:avLst/>
            </a:prstGeom>
          </p:spPr>
        </p:pic>
        <p:pic>
          <p:nvPicPr>
            <p:cNvPr id="15" name="그림 14" descr="처칠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84" y="1857364"/>
              <a:ext cx="1419225" cy="21431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74687" y="1177009"/>
              <a:ext cx="87556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chemeClr val="bg1"/>
                  </a:solidFill>
                  <a:latin typeface="08서울한강체 M" pitchFamily="18" charset="-127"/>
                  <a:ea typeface="08서울한강체 M" pitchFamily="18" charset="-127"/>
                </a:rPr>
                <a:t>루즈벨트</a:t>
              </a:r>
              <a:endParaRPr lang="ko-KR" altLang="en-US" sz="1500" b="1" dirty="0">
                <a:solidFill>
                  <a:schemeClr val="bg1"/>
                </a:solidFill>
                <a:latin typeface="08서울한강체 M" pitchFamily="18" charset="-127"/>
                <a:ea typeface="08서울한강체 M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88167" y="1534199"/>
              <a:ext cx="51167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chemeClr val="bg1"/>
                  </a:solidFill>
                  <a:latin typeface="08서울한강체 M" pitchFamily="18" charset="-127"/>
                  <a:ea typeface="08서울한강체 M" pitchFamily="18" charset="-127"/>
                </a:rPr>
                <a:t>처칠</a:t>
              </a:r>
              <a:endParaRPr lang="ko-KR" altLang="en-US" sz="1500" b="1" dirty="0">
                <a:solidFill>
                  <a:schemeClr val="bg1"/>
                </a:solidFill>
                <a:latin typeface="08서울한강체 M" pitchFamily="18" charset="-127"/>
                <a:ea typeface="08서울한강체 M" pitchFamily="18" charset="-127"/>
              </a:endParaRPr>
            </a:p>
          </p:txBody>
        </p:sp>
      </p:grpSp>
      <p:grpSp>
        <p:nvGrpSpPr>
          <p:cNvPr id="3" name="그룹 34"/>
          <p:cNvGrpSpPr/>
          <p:nvPr/>
        </p:nvGrpSpPr>
        <p:grpSpPr>
          <a:xfrm>
            <a:off x="6643702" y="3677339"/>
            <a:ext cx="1689100" cy="2609165"/>
            <a:chOff x="6643702" y="3677339"/>
            <a:chExt cx="1689100" cy="2609165"/>
          </a:xfrm>
        </p:grpSpPr>
        <p:pic>
          <p:nvPicPr>
            <p:cNvPr id="14" name="그림 13" descr="스탈린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3702" y="4000504"/>
              <a:ext cx="1689100" cy="2286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43768" y="3677339"/>
              <a:ext cx="69602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chemeClr val="bg1"/>
                  </a:solidFill>
                  <a:latin typeface="08서울한강체 M" pitchFamily="18" charset="-127"/>
                  <a:ea typeface="08서울한강체 M" pitchFamily="18" charset="-127"/>
                </a:rPr>
                <a:t>스탈린</a:t>
              </a:r>
              <a:endParaRPr lang="ko-KR" altLang="en-US" sz="1500" b="1" dirty="0">
                <a:solidFill>
                  <a:schemeClr val="bg1"/>
                </a:solidFill>
                <a:latin typeface="08서울한강체 M" pitchFamily="18" charset="-127"/>
                <a:ea typeface="08서울한강체 M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85918" y="4857760"/>
            <a:ext cx="455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i="1" dirty="0" smtClean="0">
                <a:latin typeface="HY견명조" pitchFamily="18" charset="-127"/>
                <a:ea typeface="HY견명조" pitchFamily="18" charset="-127"/>
              </a:rPr>
              <a:t>“</a:t>
            </a:r>
            <a:r>
              <a:rPr lang="ko-KR" altLang="en-US" sz="2400" b="1" i="1" dirty="0" smtClean="0">
                <a:latin typeface="HY견명조" pitchFamily="18" charset="-127"/>
                <a:ea typeface="HY견명조" pitchFamily="18" charset="-127"/>
              </a:rPr>
              <a:t>영토에 </a:t>
            </a:r>
            <a:r>
              <a:rPr lang="ko-KR" altLang="en-US" sz="2400" b="1" i="1" dirty="0">
                <a:latin typeface="HY견명조" pitchFamily="18" charset="-127"/>
                <a:ea typeface="HY견명조" pitchFamily="18" charset="-127"/>
              </a:rPr>
              <a:t>대한 열망은 </a:t>
            </a:r>
            <a:endParaRPr lang="en-US" altLang="ko-KR" sz="2400" b="1" i="1" dirty="0">
              <a:latin typeface="HY견명조" pitchFamily="18" charset="-127"/>
              <a:ea typeface="HY견명조" pitchFamily="18" charset="-127"/>
            </a:endParaRPr>
          </a:p>
          <a:p>
            <a:pPr algn="r"/>
            <a:r>
              <a:rPr lang="ko-KR" altLang="en-US" sz="2400" b="1" i="1" dirty="0" smtClean="0">
                <a:latin typeface="HY견명조" pitchFamily="18" charset="-127"/>
                <a:ea typeface="HY견명조" pitchFamily="18" charset="-127"/>
              </a:rPr>
              <a:t>적과 </a:t>
            </a:r>
            <a:r>
              <a:rPr lang="ko-KR" altLang="en-US" sz="2400" b="1" i="1" dirty="0">
                <a:latin typeface="HY견명조" pitchFamily="18" charset="-127"/>
                <a:ea typeface="HY견명조" pitchFamily="18" charset="-127"/>
              </a:rPr>
              <a:t>동맹을 구분하지 </a:t>
            </a:r>
            <a:r>
              <a:rPr lang="ko-KR" altLang="en-US" sz="2400" b="1" i="1" dirty="0" smtClean="0">
                <a:latin typeface="HY견명조" pitchFamily="18" charset="-127"/>
                <a:ea typeface="HY견명조" pitchFamily="18" charset="-127"/>
              </a:rPr>
              <a:t>않는다</a:t>
            </a:r>
            <a:r>
              <a:rPr lang="en-US" altLang="ko-KR" sz="2400" b="1" i="1" dirty="0" smtClean="0">
                <a:latin typeface="HY견명조" pitchFamily="18" charset="-127"/>
                <a:ea typeface="HY견명조" pitchFamily="18" charset="-127"/>
              </a:rPr>
              <a:t>”</a:t>
            </a:r>
            <a:endParaRPr lang="ko-KR" altLang="en-US" sz="2400" b="1" i="1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182" y="2357430"/>
            <a:ext cx="5109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i="1" dirty="0">
                <a:latin typeface="HY견명조" pitchFamily="18" charset="-127"/>
                <a:ea typeface="HY견명조" pitchFamily="18" charset="-127"/>
              </a:rPr>
              <a:t>“어느 한 강대국이 한반도 내에서 </a:t>
            </a:r>
            <a:endParaRPr lang="en-US" altLang="ko-KR" sz="2400" b="1" i="1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b="1" i="1" dirty="0" smtClean="0">
                <a:latin typeface="HY견명조" pitchFamily="18" charset="-127"/>
                <a:ea typeface="HY견명조" pitchFamily="18" charset="-127"/>
              </a:rPr>
              <a:t>군사작전과 </a:t>
            </a:r>
            <a:r>
              <a:rPr lang="ko-KR" altLang="en-US" sz="2400" b="1" i="1" dirty="0">
                <a:latin typeface="HY견명조" pitchFamily="18" charset="-127"/>
                <a:ea typeface="HY견명조" pitchFamily="18" charset="-127"/>
              </a:rPr>
              <a:t>점령을 해서는 </a:t>
            </a:r>
            <a:r>
              <a:rPr lang="ko-KR" altLang="en-US" sz="2400" b="1" i="1" dirty="0" err="1">
                <a:latin typeface="HY견명조" pitchFamily="18" charset="-127"/>
                <a:ea typeface="HY견명조" pitchFamily="18" charset="-127"/>
              </a:rPr>
              <a:t>안된다</a:t>
            </a:r>
            <a:r>
              <a:rPr lang="ko-KR" altLang="en-US" sz="2400" b="1" i="1" dirty="0">
                <a:latin typeface="HY견명조" pitchFamily="18" charset="-127"/>
                <a:ea typeface="HY견명조" pitchFamily="18" charset="-127"/>
              </a:rPr>
              <a:t>”</a:t>
            </a:r>
          </a:p>
          <a:p>
            <a:endParaRPr lang="ko-KR" altLang="en-US" sz="2400" b="1" i="1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25" name="그림 24" descr="미국국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786190"/>
            <a:ext cx="642942" cy="392909"/>
          </a:xfrm>
          <a:prstGeom prst="rect">
            <a:avLst/>
          </a:prstGeom>
        </p:spPr>
      </p:pic>
      <p:pic>
        <p:nvPicPr>
          <p:cNvPr id="26" name="그림 25" descr="ug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3929066"/>
            <a:ext cx="714380" cy="418173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563888" y="2348880"/>
            <a:ext cx="5697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mjrE" pitchFamily="2" charset="-127"/>
                <a:ea typeface="HYmjrE" pitchFamily="2" charset="-127"/>
                <a:sym typeface="HYmjrE" pitchFamily="2" charset="-127"/>
              </a:rPr>
              <a:t>“</a:t>
            </a:r>
            <a:r>
              <a:rPr lang="ko-KR" alt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mjrE" pitchFamily="2" charset="-127"/>
              </a:rPr>
              <a:t>无论是</a:t>
            </a:r>
            <a:r>
              <a:rPr lang="zh-CN" alt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mjrE" pitchFamily="2" charset="-127"/>
              </a:rPr>
              <a:t>哪一个强国，都不应该</a:t>
            </a:r>
            <a:r>
              <a:rPr lang="ko-KR" alt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mjrE" pitchFamily="2" charset="-127"/>
              </a:rPr>
              <a:t>在半岛</a:t>
            </a:r>
            <a:r>
              <a:rPr lang="zh-CN" alt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mjrE" pitchFamily="2" charset="-127"/>
              </a:rPr>
              <a:t>内</a:t>
            </a:r>
          </a:p>
          <a:p>
            <a:r>
              <a:rPr lang="zh-CN" alt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mjrE" pitchFamily="2" charset="-127"/>
              </a:rPr>
              <a:t>实施</a:t>
            </a:r>
            <a:r>
              <a:rPr lang="ko-KR" alt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mjrE" pitchFamily="2" charset="-127"/>
              </a:rPr>
              <a:t>军事行动和占领</a:t>
            </a: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mjrE" pitchFamily="2" charset="-127"/>
              </a:rPr>
              <a:t>”</a:t>
            </a:r>
            <a:endParaRPr lang="ko-KR" alt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  <a:sym typeface="HYmjrE" pitchFamily="2" charset="-127"/>
            </a:endParaRPr>
          </a:p>
          <a:p>
            <a:endParaRPr lang="ko-KR" alt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  <a:p>
            <a:endParaRPr lang="ko-KR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3688" y="4911551"/>
            <a:ext cx="455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“</a:t>
            </a:r>
            <a:r>
              <a:rPr lang="zh-CN" alt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领土的愿望 部分敌人和盟友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”</a:t>
            </a:r>
            <a:endParaRPr lang="ko-KR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전투기일러스트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4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1382" y="4500570"/>
            <a:ext cx="359265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제 </a:t>
            </a:r>
            <a:r>
              <a:rPr lang="en-US" altLang="ko-KR" sz="2500" b="1" dirty="0" smtClean="0"/>
              <a:t>2</a:t>
            </a:r>
            <a:r>
              <a:rPr lang="ko-KR" altLang="en-US" sz="2500" b="1" dirty="0" smtClean="0"/>
              <a:t>차 세계대전의 시작</a:t>
            </a:r>
            <a:endParaRPr lang="en-US" altLang="ko-KR" sz="2500" b="1" dirty="0" smtClean="0"/>
          </a:p>
          <a:p>
            <a:r>
              <a:rPr lang="zh-CN" altLang="en-US" sz="2400" b="1" dirty="0" smtClean="0"/>
              <a:t>   </a:t>
            </a: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第二次世界大战的开始</a:t>
            </a:r>
          </a:p>
          <a:p>
            <a:endParaRPr lang="ko-KR" altLang="en-US" sz="2500" b="1" dirty="0"/>
          </a:p>
        </p:txBody>
      </p:sp>
      <p:sp>
        <p:nvSpPr>
          <p:cNvPr id="10" name="직사각형 9"/>
          <p:cNvSpPr/>
          <p:nvPr/>
        </p:nvSpPr>
        <p:spPr>
          <a:xfrm>
            <a:off x="0" y="667107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-32" y="71414"/>
            <a:ext cx="1519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Illustration @ </a:t>
            </a:r>
            <a:r>
              <a:rPr lang="en-US" sz="1000" dirty="0" smtClean="0"/>
              <a:t>qwas008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미국국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14290"/>
            <a:ext cx="1168985" cy="714380"/>
          </a:xfrm>
          <a:prstGeom prst="rect">
            <a:avLst/>
          </a:prstGeom>
        </p:spPr>
      </p:pic>
      <p:pic>
        <p:nvPicPr>
          <p:cNvPr id="21" name="그림 20" descr="ug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6469" y="214290"/>
            <a:ext cx="1228934" cy="719376"/>
          </a:xfrm>
          <a:prstGeom prst="rect">
            <a:avLst/>
          </a:prstGeom>
        </p:spPr>
      </p:pic>
      <p:pic>
        <p:nvPicPr>
          <p:cNvPr id="15" name="그림 14" descr="38지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285860"/>
            <a:ext cx="3549367" cy="4102124"/>
          </a:xfrm>
          <a:prstGeom prst="rect">
            <a:avLst/>
          </a:prstGeom>
        </p:spPr>
      </p:pic>
      <p:pic>
        <p:nvPicPr>
          <p:cNvPr id="18" name="그림 17" descr="미국국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286256"/>
            <a:ext cx="1168985" cy="714380"/>
          </a:xfrm>
          <a:prstGeom prst="rect">
            <a:avLst/>
          </a:prstGeom>
        </p:spPr>
      </p:pic>
      <p:pic>
        <p:nvPicPr>
          <p:cNvPr id="19" name="그림 18" descr="ug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1228934" cy="719376"/>
          </a:xfrm>
          <a:prstGeom prst="rect">
            <a:avLst/>
          </a:prstGeom>
        </p:spPr>
      </p:pic>
      <p:pic>
        <p:nvPicPr>
          <p:cNvPr id="22" name="그림 21" descr="38도선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1000108"/>
            <a:ext cx="2448200" cy="2012964"/>
          </a:xfrm>
          <a:prstGeom prst="rect">
            <a:avLst/>
          </a:prstGeom>
        </p:spPr>
      </p:pic>
      <p:grpSp>
        <p:nvGrpSpPr>
          <p:cNvPr id="2" name="그룹 36"/>
          <p:cNvGrpSpPr/>
          <p:nvPr/>
        </p:nvGrpSpPr>
        <p:grpSpPr>
          <a:xfrm>
            <a:off x="8143900" y="5000636"/>
            <a:ext cx="357190" cy="553998"/>
            <a:chOff x="5500694" y="4615310"/>
            <a:chExt cx="357190" cy="553998"/>
          </a:xfrm>
        </p:grpSpPr>
        <p:sp>
          <p:nvSpPr>
            <p:cNvPr id="24" name="타원 23"/>
            <p:cNvSpPr/>
            <p:nvPr/>
          </p:nvSpPr>
          <p:spPr>
            <a:xfrm>
              <a:off x="5500694" y="4857760"/>
              <a:ext cx="357190" cy="285752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29928" y="4615310"/>
              <a:ext cx="2998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000" b="1" dirty="0" smtClean="0"/>
                <a:t>!</a:t>
              </a:r>
              <a:endParaRPr lang="ko-KR" altLang="en-US" sz="30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57752" y="3131106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38</a:t>
            </a:r>
            <a:r>
              <a:rPr lang="ko-KR" altLang="en-US" b="1" dirty="0"/>
              <a:t>선의 경계로 하는 </a:t>
            </a:r>
            <a:r>
              <a:rPr lang="ko-KR" altLang="en-US" b="1" dirty="0" smtClean="0"/>
              <a:t>지역 </a:t>
            </a:r>
            <a:r>
              <a:rPr lang="ko-KR" altLang="en-US" b="1" dirty="0"/>
              <a:t>확보에 </a:t>
            </a:r>
            <a:r>
              <a:rPr lang="ko-KR" altLang="en-US" b="1" dirty="0" smtClean="0"/>
              <a:t>주력</a:t>
            </a:r>
            <a:endParaRPr lang="en-US" altLang="ko-KR" b="1" dirty="0" smtClean="0"/>
          </a:p>
          <a:p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确保38边界线 地区的主力</a:t>
            </a:r>
            <a:endParaRPr lang="ko-KR" altLang="en-US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3779748"/>
            <a:ext cx="39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동서냉전의 정치적 분할 선으로 </a:t>
            </a:r>
            <a:r>
              <a:rPr lang="ko-KR" altLang="en-US" b="1" dirty="0" smtClean="0"/>
              <a:t>변모</a:t>
            </a:r>
            <a:endParaRPr lang="en-US" altLang="ko-KR" b="1" dirty="0" smtClean="0"/>
          </a:p>
          <a:p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东西方冷战改变了政治分歧</a:t>
            </a:r>
            <a:endParaRPr lang="ko-KR" altLang="en-US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79" y="5640189"/>
            <a:ext cx="5604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b="1" dirty="0"/>
              <a:t>중심국이 약소국을 쉽게 이용할 수 있다는 측면에서 </a:t>
            </a:r>
            <a:endParaRPr lang="en-US" altLang="ko-KR" b="1" dirty="0" smtClean="0"/>
          </a:p>
          <a:p>
            <a:pPr algn="r"/>
            <a:r>
              <a:rPr lang="ko-KR" altLang="en-US" b="1" dirty="0" smtClean="0">
                <a:solidFill>
                  <a:srgbClr val="92D050"/>
                </a:solidFill>
              </a:rPr>
              <a:t>제국들의 </a:t>
            </a:r>
            <a:r>
              <a:rPr lang="ko-KR" altLang="en-US" b="1" dirty="0">
                <a:solidFill>
                  <a:srgbClr val="92D050"/>
                </a:solidFill>
              </a:rPr>
              <a:t>또 다른 </a:t>
            </a:r>
            <a:r>
              <a:rPr lang="ko-KR" altLang="en-US" b="1" dirty="0" smtClean="0">
                <a:solidFill>
                  <a:srgbClr val="92D050"/>
                </a:solidFill>
              </a:rPr>
              <a:t>특징을 보임</a:t>
            </a:r>
            <a:endParaRPr lang="en-US" altLang="ko-KR" b="1" dirty="0" smtClean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6446" y="500042"/>
            <a:ext cx="87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</a:rPr>
              <a:t>VS</a:t>
            </a:r>
            <a:endParaRPr lang="ko-KR" altLang="en-US" sz="4400" b="1" dirty="0">
              <a:solidFill>
                <a:srgbClr val="FF0000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4572000" y="3202544"/>
            <a:ext cx="285752" cy="28575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4572000" y="3851186"/>
            <a:ext cx="285752" cy="28575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78900" y="357166"/>
            <a:ext cx="405110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전쟁 후 한국을 두고 미국과 소련은 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대립</a:t>
            </a:r>
            <a:r>
              <a:rPr lang="ko-KR" altLang="en-US" sz="1500" b="1" dirty="0" smtClean="0"/>
              <a:t>한다</a:t>
            </a:r>
            <a:endParaRPr lang="en-US" altLang="ko-KR" sz="1500" b="1" dirty="0" smtClean="0"/>
          </a:p>
          <a:p>
            <a:r>
              <a:rPr lang="zh-CN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战后美国先搁置韩国 与苏联形成对立关系</a:t>
            </a:r>
            <a:endParaRPr lang="ko-KR" altLang="en-US" sz="16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7438" y="5649082"/>
            <a:ext cx="6473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中心国可以很容易的利用弱小国  是另一个帝国特征的表现</a:t>
            </a:r>
            <a:endParaRPr lang="ko-KR" altLang="en-US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2" name="자유형 31"/>
          <p:cNvSpPr/>
          <p:nvPr/>
        </p:nvSpPr>
        <p:spPr>
          <a:xfrm>
            <a:off x="1407886" y="1814286"/>
            <a:ext cx="2119085" cy="1219200"/>
          </a:xfrm>
          <a:custGeom>
            <a:avLst/>
            <a:gdLst>
              <a:gd name="connsiteX0" fmla="*/ 0 w 2119085"/>
              <a:gd name="connsiteY0" fmla="*/ 1219200 h 1219200"/>
              <a:gd name="connsiteX1" fmla="*/ 551543 w 2119085"/>
              <a:gd name="connsiteY1" fmla="*/ 537028 h 1219200"/>
              <a:gd name="connsiteX2" fmla="*/ 1683657 w 2119085"/>
              <a:gd name="connsiteY2" fmla="*/ 551543 h 1219200"/>
              <a:gd name="connsiteX3" fmla="*/ 2119085 w 2119085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9085" h="1219200">
                <a:moveTo>
                  <a:pt x="0" y="1219200"/>
                </a:moveTo>
                <a:cubicBezTo>
                  <a:pt x="135467" y="933752"/>
                  <a:pt x="270934" y="648304"/>
                  <a:pt x="551543" y="537028"/>
                </a:cubicBezTo>
                <a:cubicBezTo>
                  <a:pt x="832152" y="425752"/>
                  <a:pt x="1422400" y="641048"/>
                  <a:pt x="1683657" y="551543"/>
                </a:cubicBezTo>
                <a:cubicBezTo>
                  <a:pt x="1944914" y="462038"/>
                  <a:pt x="2051352" y="94343"/>
                  <a:pt x="2119085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5" grpId="0"/>
      <p:bldP spid="35" grpId="1"/>
      <p:bldP spid="46" grpId="0" animBg="1"/>
      <p:bldP spid="47" grpId="0" animBg="1"/>
      <p:bldP spid="29" grpId="0"/>
      <p:bldP spid="30" grpId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북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357562"/>
            <a:ext cx="1214446" cy="928694"/>
          </a:xfrm>
          <a:prstGeom prst="rect">
            <a:avLst/>
          </a:prstGeom>
        </p:spPr>
      </p:pic>
      <p:pic>
        <p:nvPicPr>
          <p:cNvPr id="29" name="그림 28" descr="대한민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357562"/>
            <a:ext cx="1357322" cy="9286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57686" y="4000504"/>
            <a:ext cx="87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</a:rPr>
              <a:t>VS</a:t>
            </a:r>
            <a:endParaRPr lang="ko-KR" alt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2285992"/>
            <a:ext cx="3478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schemeClr val="bg1"/>
                </a:solidFill>
              </a:rPr>
              <a:t>한국의 </a:t>
            </a:r>
            <a:r>
              <a:rPr lang="ko-KR" altLang="en-US" sz="4800" b="1" dirty="0" smtClean="0">
                <a:solidFill>
                  <a:srgbClr val="FF0000"/>
                </a:solidFill>
              </a:rPr>
              <a:t>분단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8900" y="2309971"/>
            <a:ext cx="2550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韩国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分裂</a:t>
            </a:r>
            <a:endParaRPr lang="ko-KR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429124" y="285728"/>
            <a:ext cx="428628" cy="678661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857356" y="500042"/>
            <a:ext cx="2714644" cy="76871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1947.9 </a:t>
            </a: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한국독립문제 </a:t>
            </a:r>
            <a:r>
              <a:rPr lang="en-US" altLang="ko-KR" b="1" dirty="0" smtClean="0">
                <a:solidFill>
                  <a:schemeClr val="bg1"/>
                </a:solidFill>
              </a:rPr>
              <a:t>UN </a:t>
            </a:r>
            <a:r>
              <a:rPr lang="ko-KR" altLang="en-US" b="1" dirty="0" smtClean="0">
                <a:solidFill>
                  <a:schemeClr val="bg1"/>
                </a:solidFill>
              </a:rPr>
              <a:t>제출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16050" y="1428736"/>
            <a:ext cx="3571900" cy="85725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1948.1 </a:t>
            </a: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한국위원단 행동 개시</a:t>
            </a:r>
            <a:endParaRPr lang="en-US" altLang="ko-KR" b="1" dirty="0" smtClean="0">
              <a:solidFill>
                <a:schemeClr val="bg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000100" y="2571744"/>
            <a:ext cx="3571900" cy="85725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1948.2 </a:t>
            </a: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한국위원단 소총회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1500" b="1" dirty="0" smtClean="0">
                <a:solidFill>
                  <a:srgbClr val="92D050"/>
                </a:solidFill>
              </a:rPr>
              <a:t>”</a:t>
            </a:r>
            <a:r>
              <a:rPr lang="ko-KR" altLang="en-US" sz="1500" b="1" dirty="0" smtClean="0">
                <a:solidFill>
                  <a:srgbClr val="92D050"/>
                </a:solidFill>
              </a:rPr>
              <a:t>가능한 지역에서라도 총선거 실시</a:t>
            </a:r>
            <a:r>
              <a:rPr lang="en-US" altLang="ko-KR" sz="1500" b="1" dirty="0" smtClean="0">
                <a:solidFill>
                  <a:srgbClr val="92D050"/>
                </a:solidFill>
              </a:rPr>
              <a:t>”</a:t>
            </a:r>
            <a:endParaRPr lang="en-US" altLang="ko-KR" b="1" dirty="0" smtClean="0">
              <a:solidFill>
                <a:srgbClr val="92D050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43438" y="3929066"/>
            <a:ext cx="3571900" cy="85725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1948.5.10 </a:t>
            </a: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한국 총선거 실시</a:t>
            </a:r>
            <a:endParaRPr lang="en-US" altLang="ko-KR" b="1" dirty="0" smtClean="0">
              <a:solidFill>
                <a:schemeClr val="bg1"/>
              </a:solidFill>
            </a:endParaRPr>
          </a:p>
        </p:txBody>
      </p:sp>
      <p:pic>
        <p:nvPicPr>
          <p:cNvPr id="6" name="그림 5" descr="유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24084">
            <a:off x="557729" y="195120"/>
            <a:ext cx="1357322" cy="101442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143504" y="228599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500" b="1" dirty="0" smtClean="0">
                <a:solidFill>
                  <a:schemeClr val="bg1"/>
                </a:solidFill>
              </a:rPr>
              <a:t>소련의 반대로 </a:t>
            </a:r>
            <a:r>
              <a:rPr lang="ko-KR" altLang="en-US" b="1" dirty="0" smtClean="0">
                <a:solidFill>
                  <a:schemeClr val="bg1"/>
                </a:solidFill>
              </a:rPr>
              <a:t>북한 지역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</a:rPr>
              <a:t>활동 불가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71538" y="3429000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정부 수립 결정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143504" y="4857760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(198</a:t>
            </a:r>
            <a:r>
              <a:rPr lang="ko-KR" altLang="en-US" b="1" dirty="0" smtClean="0">
                <a:solidFill>
                  <a:schemeClr val="bg1"/>
                </a:solidFill>
              </a:rPr>
              <a:t>명 의원 선출</a:t>
            </a:r>
            <a:r>
              <a:rPr lang="en-US" altLang="ko-KR" b="1" dirty="0" smtClean="0">
                <a:solidFill>
                  <a:schemeClr val="bg1"/>
                </a:solidFill>
              </a:rPr>
              <a:t>, 5.31 </a:t>
            </a:r>
            <a:r>
              <a:rPr lang="ko-KR" altLang="en-US" b="1" dirty="0" smtClean="0">
                <a:solidFill>
                  <a:schemeClr val="bg1"/>
                </a:solidFill>
              </a:rPr>
              <a:t>국회 열림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grpSp>
        <p:nvGrpSpPr>
          <p:cNvPr id="2" name="그룹 18"/>
          <p:cNvGrpSpPr/>
          <p:nvPr/>
        </p:nvGrpSpPr>
        <p:grpSpPr>
          <a:xfrm>
            <a:off x="1071538" y="5286388"/>
            <a:ext cx="3571900" cy="857256"/>
            <a:chOff x="1071538" y="5286388"/>
            <a:chExt cx="3571900" cy="857256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071538" y="5286388"/>
              <a:ext cx="3571900" cy="857256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571604" y="5357826"/>
              <a:ext cx="25717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7.17 </a:t>
              </a:r>
            </a:p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</a:rPr>
                <a:t>제헌국회 헌법 공포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1763688" y="476672"/>
            <a:ext cx="2816696" cy="76871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1947.9 </a:t>
            </a:r>
          </a:p>
          <a:p>
            <a:pPr algn="ctr"/>
            <a:r>
              <a:rPr lang="zh-CN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向联合国提出韩国独立问题</a:t>
            </a:r>
            <a:endParaRPr lang="ko-KR" alt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971600" y="2564904"/>
            <a:ext cx="3571900" cy="85725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1948.2 </a:t>
            </a:r>
          </a:p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决定成立政府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44008" y="3933056"/>
            <a:ext cx="3571900" cy="85725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1948.5.10 </a:t>
            </a:r>
          </a:p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实施韩国普选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25" name="그룹 18"/>
          <p:cNvGrpSpPr/>
          <p:nvPr/>
        </p:nvGrpSpPr>
        <p:grpSpPr>
          <a:xfrm>
            <a:off x="1058122" y="5301208"/>
            <a:ext cx="3571900" cy="857256"/>
            <a:chOff x="1107232" y="5292824"/>
            <a:chExt cx="3571900" cy="857256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1107232" y="5292824"/>
              <a:ext cx="3571900" cy="857256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571604" y="5357826"/>
              <a:ext cx="25717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7.17 </a:t>
              </a: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公布制宪大会的宪法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sp>
        <p:nvSpPr>
          <p:cNvPr id="28" name="모서리가 둥근 직사각형 27"/>
          <p:cNvSpPr/>
          <p:nvPr/>
        </p:nvSpPr>
        <p:spPr>
          <a:xfrm>
            <a:off x="4716016" y="1412776"/>
            <a:ext cx="3571900" cy="85725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1948.1 </a:t>
            </a:r>
          </a:p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韩国推出委员团小组活动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3" grpId="0" animBg="1"/>
      <p:bldP spid="13" grpId="1" animBg="1"/>
      <p:bldP spid="15" grpId="0"/>
      <p:bldP spid="15" grpId="1"/>
      <p:bldP spid="16" grpId="0"/>
      <p:bldP spid="16" grpId="1"/>
      <p:bldP spid="17" grpId="0"/>
      <p:bldP spid="17" grpId="1"/>
      <p:bldP spid="19" grpId="0" animBg="1"/>
      <p:bldP spid="22" grpId="0" animBg="1"/>
      <p:bldP spid="23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429124" y="-142900"/>
            <a:ext cx="428628" cy="600079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643438" y="428604"/>
            <a:ext cx="4357718" cy="105618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7.20 </a:t>
            </a: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헌법 절차에 따라 국회의원의 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간접선거로 대통령선거 실시</a:t>
            </a:r>
            <a:endParaRPr lang="en-US" altLang="ko-KR" b="1" dirty="0" smtClean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94897" y="1512319"/>
            <a:ext cx="3571900" cy="77367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8.15 </a:t>
            </a: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대한민국정부 수립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43438" y="3143248"/>
            <a:ext cx="3571900" cy="10778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12. </a:t>
            </a: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유엔</a:t>
            </a:r>
            <a:r>
              <a:rPr lang="en-US" altLang="ko-KR" b="1" dirty="0" smtClean="0">
                <a:solidFill>
                  <a:schemeClr val="bg1"/>
                </a:solidFill>
              </a:rPr>
              <a:t>,</a:t>
            </a:r>
            <a:r>
              <a:rPr lang="ko-KR" altLang="en-US" b="1" dirty="0" smtClean="0">
                <a:solidFill>
                  <a:schemeClr val="bg1"/>
                </a:solidFill>
              </a:rPr>
              <a:t> 대한민국을 </a:t>
            </a:r>
            <a:r>
              <a:rPr lang="ko-KR" altLang="en-US" b="1" dirty="0" smtClean="0">
                <a:solidFill>
                  <a:srgbClr val="FFC000"/>
                </a:solidFill>
              </a:rPr>
              <a:t>한반도</a:t>
            </a:r>
            <a:endParaRPr lang="en-US" altLang="ko-KR" b="1" dirty="0" smtClean="0">
              <a:solidFill>
                <a:srgbClr val="FFC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C000"/>
                </a:solidFill>
              </a:rPr>
              <a:t>유일</a:t>
            </a:r>
            <a:r>
              <a:rPr lang="ko-KR" altLang="en-US" b="1" dirty="0" smtClean="0">
                <a:solidFill>
                  <a:schemeClr val="bg1"/>
                </a:solidFill>
              </a:rPr>
              <a:t>한 </a:t>
            </a:r>
            <a:r>
              <a:rPr lang="ko-KR" altLang="en-US" b="1" dirty="0" smtClean="0">
                <a:solidFill>
                  <a:srgbClr val="FFC000"/>
                </a:solidFill>
              </a:rPr>
              <a:t>합법정부로 승인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71472" y="2273852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대내외 선언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366260" y="1428736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이승만 당선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142976" y="5786454"/>
            <a:ext cx="7072362" cy="71438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분 단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01102" y="1513812"/>
            <a:ext cx="3571900" cy="77367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8.15 </a:t>
            </a:r>
          </a:p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韩国国民政府成立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21284" y="419178"/>
            <a:ext cx="4357718" cy="105618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7.20 </a:t>
            </a:r>
          </a:p>
          <a:p>
            <a:pPr algn="ctr"/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按照程序宪法的国民大会</a:t>
            </a:r>
            <a:endPara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  <a:sym typeface="맑은 고딕" pitchFamily="50" charset="-127"/>
            </a:endParaRPr>
          </a:p>
          <a:p>
            <a:pPr algn="ctr"/>
            <a:r>
              <a:rPr lang="en-US" altLang="ko-K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间接选举的总统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7494" y="2276872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对内外宣言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  <a:sym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15542" y="3140968"/>
            <a:ext cx="3571900" cy="10778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12. </a:t>
            </a:r>
          </a:p>
          <a:p>
            <a:pPr algn="ctr"/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联合国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，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  <a:sym typeface="맑은 고딕" pitchFamily="50" charset="-127"/>
            </a:endParaRPr>
          </a:p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韩国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批准的唯一</a:t>
            </a:r>
            <a:r>
              <a:rPr lang="ko-KR" alt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合法政府</a:t>
            </a:r>
            <a:endParaRPr lang="ko-KR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116178" y="5805264"/>
            <a:ext cx="7072362" cy="71438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分  裂</a:t>
            </a:r>
            <a:endParaRPr lang="en-US" altLang="ko-K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20" name="그림 19" descr="대한민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8946">
            <a:off x="587188" y="855292"/>
            <a:ext cx="1357322" cy="92869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/>
      <p:bldP spid="15" grpId="1"/>
      <p:bldP spid="19" grpId="0"/>
      <p:bldP spid="19" grpId="1"/>
      <p:bldP spid="21" grpId="0" animBg="1"/>
      <p:bldP spid="21" grpId="1" animBg="1"/>
      <p:bldP spid="13" grpId="0" animBg="1"/>
      <p:bldP spid="12" grpId="0" animBg="1"/>
      <p:bldP spid="14" grpId="0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미국국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988" y="1214422"/>
            <a:ext cx="1168985" cy="714380"/>
          </a:xfrm>
          <a:prstGeom prst="rect">
            <a:avLst/>
          </a:prstGeom>
        </p:spPr>
      </p:pic>
      <p:pic>
        <p:nvPicPr>
          <p:cNvPr id="13" name="그림 12" descr="ug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142984"/>
            <a:ext cx="1228934" cy="7193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3372" y="1214422"/>
            <a:ext cx="87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FF0000"/>
                </a:solidFill>
              </a:rPr>
              <a:t>VS</a:t>
            </a:r>
            <a:endParaRPr lang="ko-KR" alt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2434" y="16430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자유진영</a:t>
            </a:r>
            <a:endParaRPr lang="en-US" altLang="ko-KR" b="1" dirty="0" smtClean="0"/>
          </a:p>
          <a:p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自由阵营</a:t>
            </a:r>
            <a:endParaRPr lang="ko-KR" altLang="en-US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16430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공산진영</a:t>
            </a:r>
            <a:endParaRPr lang="en-US" altLang="ko-KR" b="1" dirty="0" smtClean="0"/>
          </a:p>
          <a:p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共产阵营</a:t>
            </a:r>
            <a:endParaRPr lang="ko-KR" altLang="en-US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24" name="그림 23" descr="일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563186"/>
            <a:ext cx="1428760" cy="8157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57356" y="2852936"/>
            <a:ext cx="267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i="1" dirty="0" smtClean="0">
                <a:latin typeface="HY견명조" pitchFamily="18" charset="-127"/>
                <a:ea typeface="HY견명조" pitchFamily="18" charset="-127"/>
              </a:rPr>
              <a:t>어제의 적은 오늘의 동지</a:t>
            </a:r>
            <a:endParaRPr lang="en-US" altLang="ko-KR" b="1" i="1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zh-CN" altLang="en-US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HYmjrE" pitchFamily="2" charset="-127"/>
              </a:rPr>
              <a:t>昨天的敌人 今天的同志</a:t>
            </a:r>
            <a:endParaRPr lang="ko-KR" altLang="en-US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rot="5400000">
            <a:off x="735999" y="3321049"/>
            <a:ext cx="2071702" cy="1588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28794" y="3491716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마셜플랜 적용 </a:t>
            </a:r>
            <a:r>
              <a:rPr lang="ko-KR" alt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应用马歇尔计划</a:t>
            </a:r>
            <a:endParaRPr lang="en-US" altLang="ko-KR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 rot="5400000">
            <a:off x="6537339" y="3321049"/>
            <a:ext cx="2071702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43702" y="4643446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300" dirty="0" smtClean="0"/>
              <a:t>세력확장 불가</a:t>
            </a:r>
            <a:endParaRPr lang="en-US" altLang="ko-KR" b="1" spc="300" dirty="0" smtClean="0"/>
          </a:p>
          <a:p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不可扩张势力</a:t>
            </a:r>
            <a:endParaRPr lang="ko-KR" altLang="en-US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6994" y="5521823"/>
            <a:ext cx="600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경제원조로 경제대국으로 성장   </a:t>
            </a:r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作为经济援助 经济增长</a:t>
            </a:r>
            <a:endParaRPr lang="ko-KR" altLang="en-US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994" y="5879013"/>
            <a:ext cx="796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소련의 태평양 세력 확장 방어선 역할 </a:t>
            </a:r>
            <a:r>
              <a:rPr lang="en-US" altLang="ko-KR" b="1" dirty="0" smtClean="0"/>
              <a:t> </a:t>
            </a:r>
            <a:r>
              <a:rPr lang="zh-CN" altLang="en-US" sz="17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对苏联作用的防卫力量在太平洋地区扩展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-324544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78900" y="357166"/>
            <a:ext cx="475322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미국과 소련의 냉전으로 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일본</a:t>
            </a:r>
            <a:r>
              <a:rPr lang="ko-KR" altLang="en-US" sz="1500" b="1" dirty="0" smtClean="0"/>
              <a:t>은 어부지리로 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성장</a:t>
            </a:r>
            <a:r>
              <a:rPr lang="ko-KR" altLang="en-US" sz="1500" b="1" dirty="0" smtClean="0"/>
              <a:t>한다</a:t>
            </a:r>
            <a:endParaRPr lang="en-US" altLang="ko-KR" sz="1500" b="1" dirty="0" smtClean="0"/>
          </a:p>
          <a:p>
            <a:r>
              <a:rPr lang="zh-CN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美苏冷战 日本坐收渔利</a:t>
            </a:r>
            <a:endParaRPr lang="ko-KR" altLang="en-US" sz="16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539552" y="5590950"/>
            <a:ext cx="214314" cy="21431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539552" y="5949280"/>
            <a:ext cx="214314" cy="21431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588224" y="4509120"/>
            <a:ext cx="1944216" cy="86409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6" grpId="0"/>
      <p:bldP spid="37" grpId="0"/>
      <p:bldP spid="39" grpId="0"/>
      <p:bldP spid="40" grpId="0"/>
      <p:bldP spid="41" grpId="0"/>
      <p:bldP spid="19" grpId="0"/>
      <p:bldP spid="20" grpId="0" animBg="1"/>
      <p:bldP spid="21" grpId="0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758164"/>
            <a:ext cx="25186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제 </a:t>
            </a:r>
            <a:r>
              <a:rPr lang="en-US" altLang="ko-KR" sz="2500" b="1" dirty="0" smtClean="0"/>
              <a:t>2</a:t>
            </a:r>
            <a:r>
              <a:rPr lang="ko-KR" altLang="en-US" sz="2500" b="1" dirty="0" smtClean="0"/>
              <a:t>차 세계대전</a:t>
            </a:r>
            <a:endParaRPr lang="ko-KR" altLang="en-US" sz="2500" b="1" dirty="0"/>
          </a:p>
        </p:txBody>
      </p:sp>
      <p:pic>
        <p:nvPicPr>
          <p:cNvPr id="11" name="그림 10" descr="독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3058">
            <a:off x="2928926" y="2071678"/>
            <a:ext cx="1143000" cy="69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142873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1939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9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일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프랑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071810"/>
            <a:ext cx="1143000" cy="69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4733" y="2643182"/>
            <a:ext cx="504657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 smtClean="0">
                <a:solidFill>
                  <a:srgbClr val="FFC000"/>
                </a:solidFill>
              </a:rPr>
              <a:t>독일</a:t>
            </a:r>
            <a:r>
              <a:rPr lang="ko-KR" altLang="en-US" sz="3000" b="1" dirty="0" smtClean="0"/>
              <a:t>의 </a:t>
            </a:r>
            <a:r>
              <a:rPr lang="ko-KR" altLang="en-US" sz="3500" b="1" dirty="0" smtClean="0">
                <a:solidFill>
                  <a:srgbClr val="92D050"/>
                </a:solidFill>
              </a:rPr>
              <a:t>프랑스 침공</a:t>
            </a:r>
            <a:r>
              <a:rPr lang="ko-KR" altLang="en-US" sz="3000" b="1" dirty="0" smtClean="0"/>
              <a:t>으로</a:t>
            </a:r>
            <a:r>
              <a:rPr lang="ko-KR" altLang="en-US" sz="3500" b="1" dirty="0" smtClean="0">
                <a:solidFill>
                  <a:srgbClr val="92D050"/>
                </a:solidFill>
              </a:rPr>
              <a:t> </a:t>
            </a:r>
            <a:endParaRPr lang="ko-KR" altLang="en-US" sz="35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429000"/>
            <a:ext cx="42755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smtClean="0"/>
              <a:t>시작되었다</a:t>
            </a:r>
            <a:endParaRPr lang="en-US" altLang="ko-KR" sz="2500" b="1" dirty="0" smtClean="0"/>
          </a:p>
          <a:p>
            <a:endParaRPr lang="en-US" altLang="ko-KR" sz="2500" b="1" dirty="0" smtClean="0"/>
          </a:p>
          <a:p>
            <a:r>
              <a:rPr lang="zh-CN" altLang="en-US" sz="25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    二战由德国侵略波兰而开始</a:t>
            </a:r>
            <a:endParaRPr lang="ko-KR" altLang="en-US" sz="2500" b="1" dirty="0" smtClean="0">
              <a:solidFill>
                <a:schemeClr val="bg1">
                  <a:lumMod val="85000"/>
                </a:schemeClr>
              </a:solidFill>
              <a:latin typeface="08서울남산체 B" pitchFamily="18" charset="-127"/>
              <a:ea typeface="08서울남산체 B" pitchFamily="18" charset="-127"/>
              <a:sym typeface="맑은 고딕" pitchFamily="50" charset="-127"/>
            </a:endParaRPr>
          </a:p>
          <a:p>
            <a:endParaRPr lang="ko-KR" altLang="en-US" sz="2500" b="1" dirty="0">
              <a:solidFill>
                <a:schemeClr val="bg1">
                  <a:lumMod val="8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78900" y="357166"/>
            <a:ext cx="707918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1941</a:t>
            </a:r>
            <a:r>
              <a:rPr lang="ko-KR" altLang="en-US" sz="1500" b="1" dirty="0" smtClean="0"/>
              <a:t>년 </a:t>
            </a:r>
            <a:r>
              <a:rPr lang="en-US" altLang="ko-KR" sz="1500" b="1" dirty="0" smtClean="0"/>
              <a:t>12</a:t>
            </a:r>
            <a:r>
              <a:rPr lang="ko-KR" altLang="en-US" sz="1500" b="1" dirty="0" smtClean="0"/>
              <a:t>월 </a:t>
            </a:r>
            <a:r>
              <a:rPr lang="en-US" altLang="ko-KR" sz="1500" b="1" dirty="0" smtClean="0"/>
              <a:t>7</a:t>
            </a:r>
            <a:r>
              <a:rPr lang="ko-KR" altLang="en-US" sz="1500" b="1" dirty="0" smtClean="0"/>
              <a:t>일 아침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일본은 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진주만</a:t>
            </a:r>
            <a:r>
              <a:rPr lang="ko-KR" altLang="en-US" sz="1500" b="1" dirty="0" smtClean="0"/>
              <a:t>에 있는 </a:t>
            </a:r>
            <a:r>
              <a:rPr lang="ko-KR" altLang="en-US" sz="1500" b="1" dirty="0" err="1" smtClean="0"/>
              <a:t>미국군</a:t>
            </a:r>
            <a:r>
              <a:rPr lang="ko-KR" altLang="en-US" sz="1500" b="1" dirty="0" smtClean="0"/>
              <a:t> 기지에 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기습공격</a:t>
            </a:r>
            <a:r>
              <a:rPr lang="ko-KR" altLang="en-US" sz="1500" b="1" dirty="0" smtClean="0"/>
              <a:t>을 가한다</a:t>
            </a:r>
            <a:endParaRPr lang="en-US" altLang="ko-KR" sz="1500" b="1" dirty="0" smtClean="0"/>
          </a:p>
          <a:p>
            <a:r>
              <a:rPr lang="zh-CN" altLang="en-US" sz="15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1941年12月7日上午，日本偷袭在珍珠港上的美国军队</a:t>
            </a:r>
            <a:endParaRPr lang="ko-KR" altLang="en-US" sz="1500" b="1" dirty="0" smtClean="0">
              <a:solidFill>
                <a:schemeClr val="bg1">
                  <a:lumMod val="85000"/>
                </a:schemeClr>
              </a:solidFill>
              <a:latin typeface="08서울남산체 B" pitchFamily="18" charset="-127"/>
              <a:ea typeface="08서울남산체 B" pitchFamily="18" charset="-127"/>
              <a:sym typeface="맑은 고딕" pitchFamily="50" charset="-127"/>
            </a:endParaRPr>
          </a:p>
          <a:p>
            <a:endParaRPr lang="ko-KR" altLang="en-US" sz="1500" b="1" dirty="0"/>
          </a:p>
        </p:txBody>
      </p:sp>
      <p:pic>
        <p:nvPicPr>
          <p:cNvPr id="8" name="그림 7" descr="진주만공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149080"/>
            <a:ext cx="2086270" cy="1392111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214282" y="5315522"/>
            <a:ext cx="5797878" cy="1137814"/>
            <a:chOff x="214282" y="5172646"/>
            <a:chExt cx="5797878" cy="1137814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214282" y="5518372"/>
              <a:ext cx="5797878" cy="792088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smtClean="0">
                  <a:solidFill>
                    <a:schemeClr val="bg1"/>
                  </a:solidFill>
                </a:rPr>
                <a:t>배신행위로 간주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. 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일본 제국 패망의 원인이 된 사건</a:t>
              </a:r>
              <a:endParaRPr lang="en-US" altLang="ko-KR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700" b="1" dirty="0" err="1" smtClean="0">
                  <a:solidFill>
                    <a:schemeClr val="bg1">
                      <a:lumMod val="85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视为叛国行为</a:t>
              </a:r>
              <a:r>
                <a:rPr lang="ko-KR" altLang="en-US" sz="1700" b="1" dirty="0" smtClean="0">
                  <a:solidFill>
                    <a:schemeClr val="bg1">
                      <a:lumMod val="85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。</a:t>
              </a:r>
              <a:r>
                <a:rPr lang="ko-KR" altLang="en-US" sz="1700" b="1" dirty="0" err="1" smtClean="0">
                  <a:solidFill>
                    <a:schemeClr val="bg1">
                      <a:lumMod val="85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事件引起了日本帝国战败</a:t>
              </a:r>
              <a:endParaRPr lang="ko-KR" altLang="en-US" sz="1700" b="1" dirty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282" y="5172646"/>
              <a:ext cx="35365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미국의 입장  </a:t>
              </a:r>
              <a:r>
                <a:rPr lang="zh-CN" altLang="en-US" sz="23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  <a:sym typeface="맑은 고딕" pitchFamily="50" charset="-127"/>
                </a:rPr>
                <a:t>美国的立场</a:t>
              </a:r>
              <a:endParaRPr lang="ko-KR" altLang="en-US" sz="23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endParaRPr lang="ko-KR" altLang="en-US" sz="23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pic>
        <p:nvPicPr>
          <p:cNvPr id="10" name="그림 9" descr="진주만공습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44643"/>
            <a:ext cx="3168352" cy="2340391"/>
          </a:xfrm>
          <a:prstGeom prst="rect">
            <a:avLst/>
          </a:prstGeom>
        </p:spPr>
      </p:pic>
      <p:pic>
        <p:nvPicPr>
          <p:cNvPr id="12" name="그림 11" descr="진주만공습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519790"/>
            <a:ext cx="1656184" cy="1576784"/>
          </a:xfrm>
          <a:prstGeom prst="rect">
            <a:avLst/>
          </a:prstGeom>
        </p:spPr>
      </p:pic>
      <p:pic>
        <p:nvPicPr>
          <p:cNvPr id="13" name="그림 12" descr="진주만공습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501008"/>
            <a:ext cx="2010819" cy="1656184"/>
          </a:xfrm>
          <a:prstGeom prst="rect">
            <a:avLst/>
          </a:prstGeom>
        </p:spPr>
      </p:pic>
      <p:pic>
        <p:nvPicPr>
          <p:cNvPr id="15" name="그림 14" descr="진주만공습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124744"/>
            <a:ext cx="3133080" cy="2090619"/>
          </a:xfrm>
          <a:prstGeom prst="rect">
            <a:avLst/>
          </a:prstGeom>
        </p:spPr>
      </p:pic>
      <p:pic>
        <p:nvPicPr>
          <p:cNvPr id="16" name="그림 15" descr="진주만공습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124744"/>
            <a:ext cx="1676213" cy="1368152"/>
          </a:xfrm>
          <a:prstGeom prst="rect">
            <a:avLst/>
          </a:prstGeom>
        </p:spPr>
      </p:pic>
      <p:pic>
        <p:nvPicPr>
          <p:cNvPr id="18" name="그림 17" descr="진주만공습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1124744"/>
            <a:ext cx="287433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78900" y="357166"/>
            <a:ext cx="651011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1941</a:t>
            </a:r>
            <a:r>
              <a:rPr lang="ko-KR" altLang="en-US" sz="1500" b="1" dirty="0" smtClean="0"/>
              <a:t>년 </a:t>
            </a:r>
            <a:r>
              <a:rPr lang="en-US" altLang="ko-KR" sz="1500" b="1" dirty="0" smtClean="0"/>
              <a:t>12</a:t>
            </a:r>
            <a:r>
              <a:rPr lang="ko-KR" altLang="en-US" sz="1500" b="1" dirty="0" smtClean="0"/>
              <a:t>월 </a:t>
            </a:r>
            <a:r>
              <a:rPr lang="en-US" altLang="ko-KR" sz="1500" b="1" dirty="0" smtClean="0"/>
              <a:t>9</a:t>
            </a:r>
            <a:r>
              <a:rPr lang="ko-KR" altLang="en-US" sz="1500" b="1" dirty="0" smtClean="0"/>
              <a:t>일 </a:t>
            </a:r>
            <a:r>
              <a:rPr lang="ko-KR" altLang="en-US" sz="1500" b="1" dirty="0" smtClean="0">
                <a:solidFill>
                  <a:srgbClr val="92D050"/>
                </a:solidFill>
              </a:rPr>
              <a:t>대한민국임시정부</a:t>
            </a:r>
            <a:r>
              <a:rPr lang="ko-KR" altLang="en-US" sz="1500" b="1" dirty="0" smtClean="0"/>
              <a:t>는 일본을 상대로 한 </a:t>
            </a:r>
            <a:r>
              <a:rPr lang="ko-KR" altLang="en-US" sz="1500" b="1" dirty="0" smtClean="0">
                <a:solidFill>
                  <a:srgbClr val="92D050"/>
                </a:solidFill>
              </a:rPr>
              <a:t>선전포고</a:t>
            </a:r>
            <a:r>
              <a:rPr lang="ko-KR" altLang="en-US" sz="1500" b="1" dirty="0" smtClean="0"/>
              <a:t>를 한다</a:t>
            </a:r>
            <a:endParaRPr lang="en-US" altLang="ko-KR" sz="1500" b="1" dirty="0" smtClean="0"/>
          </a:p>
          <a:p>
            <a:r>
              <a:rPr lang="ko-KR" altLang="en-US" sz="16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1941年12月9日韩国对日本的临时政府应宣战</a:t>
            </a:r>
          </a:p>
        </p:txBody>
      </p:sp>
      <p:sp>
        <p:nvSpPr>
          <p:cNvPr id="10" name="오른쪽 화살표 9"/>
          <p:cNvSpPr/>
          <p:nvPr/>
        </p:nvSpPr>
        <p:spPr>
          <a:xfrm rot="8918068">
            <a:off x="2185150" y="1558091"/>
            <a:ext cx="1285884" cy="1071570"/>
          </a:xfrm>
          <a:prstGeom prst="rightArrow">
            <a:avLst/>
          </a:prstGeom>
          <a:gradFill flip="none" rotWithShape="1">
            <a:gsLst>
              <a:gs pos="27000">
                <a:schemeClr val="accent6">
                  <a:lumMod val="75000"/>
                </a:schemeClr>
              </a:gs>
              <a:gs pos="39999">
                <a:schemeClr val="accent6">
                  <a:lumMod val="75000"/>
                </a:schemeClr>
              </a:gs>
              <a:gs pos="77000">
                <a:schemeClr val="accent6">
                  <a:lumMod val="40000"/>
                  <a:lumOff val="60000"/>
                  <a:alpha val="93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 rot="1825318">
            <a:off x="5540600" y="1482098"/>
            <a:ext cx="1285884" cy="1071570"/>
          </a:xfrm>
          <a:prstGeom prst="rightArrow">
            <a:avLst/>
          </a:prstGeom>
          <a:gradFill flip="none" rotWithShape="1">
            <a:gsLst>
              <a:gs pos="27000">
                <a:schemeClr val="accent6">
                  <a:lumMod val="75000"/>
                </a:schemeClr>
              </a:gs>
              <a:gs pos="39999">
                <a:schemeClr val="accent6">
                  <a:lumMod val="75000"/>
                </a:schemeClr>
              </a:gs>
              <a:gs pos="77000">
                <a:schemeClr val="accent6">
                  <a:lumMod val="40000"/>
                  <a:lumOff val="60000"/>
                  <a:alpha val="93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 rot="6273770">
            <a:off x="3323408" y="2094464"/>
            <a:ext cx="1285884" cy="1071570"/>
          </a:xfrm>
          <a:prstGeom prst="rightArrow">
            <a:avLst/>
          </a:prstGeom>
          <a:gradFill flip="none" rotWithShape="1">
            <a:gsLst>
              <a:gs pos="27000">
                <a:schemeClr val="accent6">
                  <a:lumMod val="75000"/>
                </a:schemeClr>
              </a:gs>
              <a:gs pos="39999">
                <a:schemeClr val="accent6">
                  <a:lumMod val="75000"/>
                </a:schemeClr>
              </a:gs>
              <a:gs pos="77000">
                <a:schemeClr val="accent6">
                  <a:lumMod val="40000"/>
                  <a:lumOff val="60000"/>
                  <a:alpha val="93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3923766">
            <a:off x="4530119" y="2008343"/>
            <a:ext cx="1285884" cy="1071570"/>
          </a:xfrm>
          <a:prstGeom prst="rightArrow">
            <a:avLst/>
          </a:prstGeom>
          <a:gradFill flip="none" rotWithShape="1">
            <a:gsLst>
              <a:gs pos="27000">
                <a:schemeClr val="accent6">
                  <a:lumMod val="75000"/>
                </a:schemeClr>
              </a:gs>
              <a:gs pos="39999">
                <a:schemeClr val="accent6">
                  <a:lumMod val="75000"/>
                </a:schemeClr>
              </a:gs>
              <a:gs pos="77000">
                <a:schemeClr val="accent6">
                  <a:lumMod val="40000"/>
                  <a:lumOff val="60000"/>
                  <a:alpha val="93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928926" y="1373178"/>
            <a:ext cx="31470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대일 선전 포고문</a:t>
            </a:r>
            <a:endParaRPr lang="en-US" altLang="ko-KR" sz="3000" b="1" dirty="0" smtClean="0"/>
          </a:p>
          <a:p>
            <a:r>
              <a:rPr lang="zh-CN" altLang="en-US" sz="2800" b="1" dirty="0" smtClean="0"/>
              <a:t>    </a:t>
            </a:r>
            <a:r>
              <a:rPr lang="zh-CN" altLang="en-US" sz="25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对日宣战公告</a:t>
            </a:r>
            <a:endParaRPr lang="ko-KR" altLang="en-US" sz="25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4" name="그림 13" descr="중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159128"/>
            <a:ext cx="1143000" cy="698500"/>
          </a:xfrm>
          <a:prstGeom prst="rect">
            <a:avLst/>
          </a:prstGeom>
        </p:spPr>
      </p:pic>
      <p:pic>
        <p:nvPicPr>
          <p:cNvPr id="15" name="그림 14" descr="미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230566"/>
            <a:ext cx="1143000" cy="698500"/>
          </a:xfrm>
          <a:prstGeom prst="rect">
            <a:avLst/>
          </a:prstGeom>
        </p:spPr>
      </p:pic>
      <p:pic>
        <p:nvPicPr>
          <p:cNvPr id="16" name="그림 15" descr="영국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230434"/>
            <a:ext cx="1143000" cy="698500"/>
          </a:xfrm>
          <a:prstGeom prst="rect">
            <a:avLst/>
          </a:prstGeom>
        </p:spPr>
      </p:pic>
      <p:pic>
        <p:nvPicPr>
          <p:cNvPr id="18" name="그림 17" descr="소련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230434"/>
            <a:ext cx="1214446" cy="785812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 rot="5400000">
            <a:off x="2177988" y="4250492"/>
            <a:ext cx="357984" cy="8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57422" y="3951940"/>
            <a:ext cx="2844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대미외</a:t>
            </a:r>
            <a:r>
              <a:rPr lang="ko-KR" altLang="en-US" sz="1500" b="1" dirty="0"/>
              <a:t>교 </a:t>
            </a:r>
            <a:r>
              <a:rPr lang="ko-KR" altLang="en-US" sz="1500" b="1" dirty="0" smtClean="0"/>
              <a:t>전개  </a:t>
            </a:r>
            <a:r>
              <a:rPr lang="zh-CN" altLang="en-US" sz="1400" b="1" dirty="0" smtClean="0"/>
              <a:t> </a:t>
            </a:r>
            <a:r>
              <a:rPr lang="zh-CN" altLang="en-US" sz="16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对日宣战公告</a:t>
            </a:r>
            <a:endParaRPr lang="ko-KR" altLang="en-US" sz="1500" b="1" dirty="0">
              <a:solidFill>
                <a:schemeClr val="bg1">
                  <a:lumMod val="8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4214818"/>
            <a:ext cx="63184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latin typeface="HY궁서" pitchFamily="18" charset="-127"/>
                <a:ea typeface="HY궁서" pitchFamily="18" charset="-127"/>
              </a:rPr>
              <a:t>“</a:t>
            </a:r>
            <a:r>
              <a:rPr lang="ko-KR" altLang="en-US" sz="1500" b="1" dirty="0" smtClean="0">
                <a:latin typeface="HY궁서" pitchFamily="18" charset="-127"/>
                <a:ea typeface="HY궁서" pitchFamily="18" charset="-127"/>
              </a:rPr>
              <a:t>한국인과 일본인 구별대우 해달라</a:t>
            </a:r>
            <a:r>
              <a:rPr lang="en-US" altLang="ko-KR" sz="1500" b="1" dirty="0" smtClean="0">
                <a:latin typeface="HY궁서" pitchFamily="18" charset="-127"/>
                <a:ea typeface="HY궁서" pitchFamily="18" charset="-127"/>
              </a:rPr>
              <a:t>”  </a:t>
            </a:r>
            <a:r>
              <a:rPr lang="en-US" altLang="ko-KR" sz="1500" b="1" dirty="0" smtClean="0">
                <a:solidFill>
                  <a:schemeClr val="bg1">
                    <a:lumMod val="85000"/>
                  </a:schemeClr>
                </a:solidFill>
                <a:latin typeface="HY궁서" pitchFamily="18" charset="-127"/>
                <a:ea typeface="HY궁서" pitchFamily="18" charset="-127"/>
              </a:rPr>
              <a:t>“</a:t>
            </a:r>
            <a:r>
              <a:rPr lang="zh-CN" altLang="en-US" sz="16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韩国和日本之间的区别对待</a:t>
            </a:r>
            <a:r>
              <a:rPr lang="en-US" altLang="zh-CN" sz="16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”</a:t>
            </a:r>
            <a:endParaRPr lang="ko-KR" altLang="en-US" sz="1600" b="1" dirty="0" smtClean="0">
              <a:solidFill>
                <a:schemeClr val="bg1">
                  <a:lumMod val="8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ko-KR" altLang="en-US" sz="1500" b="1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28596" y="5320413"/>
            <a:ext cx="214314" cy="214314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98698" y="5270747"/>
            <a:ext cx="6809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3.1 </a:t>
            </a:r>
            <a:r>
              <a:rPr lang="ko-KR" altLang="en-US" sz="1500" b="1" dirty="0" smtClean="0"/>
              <a:t>운동선언문과 같은 맥락의 내용 </a:t>
            </a:r>
            <a:r>
              <a:rPr lang="ko-KR" altLang="en-US" sz="1500" b="1" dirty="0" err="1" smtClean="0"/>
              <a:t>재강조</a:t>
            </a:r>
            <a:r>
              <a:rPr lang="ko-KR" altLang="en-US" sz="1500" b="1" dirty="0" smtClean="0"/>
              <a:t>    </a:t>
            </a:r>
            <a:r>
              <a:rPr lang="zh-CN" altLang="en-US" sz="16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再次强调运动宣言的脉络内容</a:t>
            </a:r>
          </a:p>
        </p:txBody>
      </p:sp>
      <p:sp>
        <p:nvSpPr>
          <p:cNvPr id="29" name="타원 28"/>
          <p:cNvSpPr/>
          <p:nvPr/>
        </p:nvSpPr>
        <p:spPr>
          <a:xfrm>
            <a:off x="428596" y="5727269"/>
            <a:ext cx="214314" cy="214314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98698" y="5677603"/>
            <a:ext cx="648607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전 세계 반일전선의 대일 총공세에 적극 참여</a:t>
            </a:r>
            <a:r>
              <a:rPr lang="en-US" altLang="ko-KR" sz="1500" b="1" dirty="0" smtClean="0"/>
              <a:t>, </a:t>
            </a:r>
            <a:r>
              <a:rPr lang="ko-KR" altLang="en-US" sz="1500" b="1" dirty="0" smtClean="0"/>
              <a:t>공동으로 </a:t>
            </a:r>
            <a:r>
              <a:rPr lang="ko-KR" altLang="en-US" sz="1500" b="1" dirty="0" err="1" smtClean="0"/>
              <a:t>항일전</a:t>
            </a:r>
            <a:r>
              <a:rPr lang="ko-KR" altLang="en-US" sz="1500" b="1" dirty="0" smtClean="0"/>
              <a:t> 전개 다짐</a:t>
            </a:r>
            <a:endParaRPr lang="en-US" altLang="ko-KR" sz="1500" b="1" dirty="0" smtClean="0"/>
          </a:p>
          <a:p>
            <a:r>
              <a:rPr lang="zh-CN" altLang="en-US" sz="16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全世界反日阵线积极参与对日总攻势，展开共同抗日的决心</a:t>
            </a:r>
            <a:endParaRPr lang="ko-KR" altLang="en-US" sz="1600" b="1" dirty="0" smtClean="0">
              <a:solidFill>
                <a:schemeClr val="bg1">
                  <a:lumMod val="8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1" grpId="0" animBg="1"/>
      <p:bldP spid="12" grpId="0" animBg="1"/>
      <p:bldP spid="13" grpId="0" animBg="1"/>
      <p:bldP spid="9" grpId="0"/>
      <p:bldP spid="23" grpId="0"/>
      <p:bldP spid="24" grpId="0"/>
      <p:bldP spid="27" grpId="0" animBg="1"/>
      <p:bldP spid="28" grpId="0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독일, 폴란드침공.jpg"/>
          <p:cNvPicPr>
            <a:picLocks noChangeAspect="1"/>
          </p:cNvPicPr>
          <p:nvPr/>
        </p:nvPicPr>
        <p:blipFill>
          <a:blip r:embed="rId2" cstate="print">
            <a:lum bright="-17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928926" y="2276872"/>
            <a:ext cx="3286148" cy="2664296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/>
              <a:t>세계대전의 </a:t>
            </a:r>
            <a:endParaRPr lang="en-US" altLang="ko-KR" sz="3000" b="1" dirty="0" smtClean="0"/>
          </a:p>
          <a:p>
            <a:pPr algn="ctr"/>
            <a:r>
              <a:rPr lang="ko-KR" altLang="en-US" sz="3000" b="1" dirty="0" smtClean="0"/>
              <a:t>발발</a:t>
            </a:r>
            <a:endParaRPr lang="ko-KR" altLang="en-US" sz="3000" b="1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771800" y="4727994"/>
            <a:ext cx="3658728" cy="35719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</a:t>
            </a:r>
            <a:r>
              <a:rPr lang="en-US" altLang="ko-KR" sz="1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1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진주만 공습  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日本偷袭珍珠港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699792" y="2132856"/>
            <a:ext cx="3802744" cy="35719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독일</a:t>
            </a:r>
            <a:r>
              <a:rPr lang="en-US" altLang="ko-KR" sz="1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1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폴란드 침공 </a:t>
            </a:r>
            <a:r>
              <a:rPr lang="zh-CN" altLang="en-US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德国-波兰的进攻</a:t>
            </a:r>
            <a:endParaRPr lang="ko-KR" alt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76801" y="3399681"/>
            <a:ext cx="2643238" cy="35719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주축국</a:t>
            </a:r>
            <a:r>
              <a:rPr lang="ko-KR" altLang="en-US" sz="1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조인</a:t>
            </a:r>
            <a:r>
              <a:rPr lang="ko-KR" altLang="en-US" sz="15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zh-CN" altLang="en-US" sz="1500" b="1" dirty="0" smtClean="0">
                <a:solidFill>
                  <a:schemeClr val="tx1"/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主轴国 签字</a:t>
            </a:r>
            <a:endParaRPr lang="ko-KR" altLang="en-US" sz="1500" b="1" dirty="0">
              <a:solidFill>
                <a:schemeClr val="tx1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6000760" y="3359842"/>
            <a:ext cx="2786114" cy="35719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임시정부 대일 선전포고</a:t>
            </a:r>
            <a:endParaRPr lang="en-US" altLang="ko-KR" sz="15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9721" y="1202280"/>
            <a:ext cx="407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“2</a:t>
            </a:r>
            <a:r>
              <a:rPr lang="ko-KR" altLang="en-US" b="1" dirty="0" smtClean="0">
                <a:solidFill>
                  <a:schemeClr val="bg1"/>
                </a:solidFill>
              </a:rPr>
              <a:t>차 세계대전은 이렇게 전개되었다</a:t>
            </a:r>
            <a:r>
              <a:rPr lang="en-US" altLang="ko-KR" b="1" dirty="0" smtClean="0">
                <a:solidFill>
                  <a:schemeClr val="bg1"/>
                </a:solidFill>
              </a:rPr>
              <a:t>”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521296" y="3669219"/>
            <a:ext cx="0" cy="118513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0500" y="3739863"/>
            <a:ext cx="2179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독일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이탈리아</a:t>
            </a:r>
            <a:r>
              <a:rPr lang="en-US" altLang="ko-K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</a:t>
            </a: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1500" b="1" dirty="0" smtClean="0">
                <a:solidFill>
                  <a:schemeClr val="bg1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德国 </a:t>
            </a:r>
            <a:r>
              <a:rPr lang="en-US" altLang="zh-CN" sz="1500" b="1" dirty="0" smtClean="0">
                <a:solidFill>
                  <a:schemeClr val="bg1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-</a:t>
            </a:r>
            <a:r>
              <a:rPr lang="zh-CN" altLang="en-US" sz="1500" b="1" dirty="0" smtClean="0">
                <a:solidFill>
                  <a:schemeClr val="bg1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意大利 </a:t>
            </a:r>
            <a:r>
              <a:rPr lang="en-US" altLang="zh-CN" sz="1500" b="1" dirty="0" smtClean="0">
                <a:solidFill>
                  <a:schemeClr val="bg1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-</a:t>
            </a:r>
            <a:r>
              <a:rPr lang="zh-CN" altLang="en-US" sz="1500" b="1" dirty="0" smtClean="0">
                <a:solidFill>
                  <a:schemeClr val="bg1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日本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9709" y="4315162"/>
            <a:ext cx="2694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반독일</a:t>
            </a:r>
            <a:r>
              <a:rPr lang="ko-KR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체제에 대한 군사동맹</a:t>
            </a:r>
            <a:endPara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1500" b="1" dirty="0" smtClean="0">
                <a:solidFill>
                  <a:schemeClr val="bg1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反德体制军事同盟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5678" y="3707740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临时政府对日宣战宣言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  <p:bldP spid="31" grpId="0" animBg="1"/>
      <p:bldP spid="33" grpId="0"/>
      <p:bldP spid="37" grpId="0"/>
      <p:bldP spid="3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78900" y="357166"/>
            <a:ext cx="475963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1942</a:t>
            </a:r>
            <a:r>
              <a:rPr lang="ko-KR" altLang="en-US" sz="1500" b="1" dirty="0" smtClean="0"/>
              <a:t>년의 두 번의 해전 </a:t>
            </a:r>
            <a:r>
              <a:rPr lang="ko-KR" altLang="en-US" sz="1500" b="1" dirty="0" err="1" smtClean="0">
                <a:solidFill>
                  <a:srgbClr val="FFC000"/>
                </a:solidFill>
              </a:rPr>
              <a:t>산호해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 해전</a:t>
            </a:r>
            <a:r>
              <a:rPr lang="ko-KR" altLang="en-US" sz="1500" b="1" dirty="0" smtClean="0"/>
              <a:t>과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 </a:t>
            </a:r>
            <a:r>
              <a:rPr lang="ko-KR" altLang="en-US" sz="1500" b="1" dirty="0" err="1" smtClean="0">
                <a:solidFill>
                  <a:srgbClr val="92D050"/>
                </a:solidFill>
              </a:rPr>
              <a:t>미드웨이</a:t>
            </a:r>
            <a:r>
              <a:rPr lang="ko-KR" altLang="en-US" sz="1500" b="1" dirty="0" smtClean="0">
                <a:solidFill>
                  <a:srgbClr val="92D050"/>
                </a:solidFill>
              </a:rPr>
              <a:t> 해전</a:t>
            </a:r>
            <a:endParaRPr lang="en-US" altLang="ko-KR" sz="1500" b="1" dirty="0" smtClean="0">
              <a:solidFill>
                <a:srgbClr val="92D050"/>
              </a:solidFill>
            </a:endParaRPr>
          </a:p>
          <a:p>
            <a:r>
              <a:rPr lang="zh-CN" altLang="en-US" sz="1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08서울남산체 B" pitchFamily="18" charset="-127"/>
              </a:rPr>
              <a:t>1942年的中途岛海战和珊瑚海海战</a:t>
            </a:r>
            <a:endParaRPr lang="ko-KR" altLang="en-US" sz="16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83568" y="3214686"/>
            <a:ext cx="735683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1071538" y="1000108"/>
            <a:ext cx="6462443" cy="1037545"/>
            <a:chOff x="1071538" y="1000108"/>
            <a:chExt cx="6462443" cy="1037545"/>
          </a:xfrm>
        </p:grpSpPr>
        <p:sp>
          <p:nvSpPr>
            <p:cNvPr id="32" name="타원 31"/>
            <p:cNvSpPr/>
            <p:nvPr/>
          </p:nvSpPr>
          <p:spPr>
            <a:xfrm>
              <a:off x="1071538" y="1071546"/>
              <a:ext cx="214314" cy="214314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57290" y="1000108"/>
              <a:ext cx="50129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/>
                <a:t>일본군은 많은 전투기를 상실  </a:t>
              </a:r>
              <a:r>
                <a:rPr lang="zh-CN" altLang="en-US" sz="1500" b="1" dirty="0" smtClean="0">
                  <a:solidFill>
                    <a:schemeClr val="bg1">
                      <a:lumMod val="95000"/>
                    </a:schemeClr>
                  </a:solidFill>
                  <a:latin typeface="HY울릉도M" pitchFamily="18" charset="-127"/>
                  <a:sym typeface="맑은 고딕" pitchFamily="50" charset="-127"/>
                </a:rPr>
                <a:t>日本军损失 大量的战斗机</a:t>
              </a:r>
              <a:endParaRPr lang="ko-KR" altLang="en-US" sz="1600" dirty="0" smtClean="0">
                <a:solidFill>
                  <a:schemeClr val="bg1">
                    <a:lumMod val="95000"/>
                  </a:schemeClr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1071538" y="1428736"/>
              <a:ext cx="214314" cy="214314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57290" y="1357298"/>
              <a:ext cx="398378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/>
                <a:t>연합군이 전술적으로는 패배   </a:t>
              </a:r>
              <a:r>
                <a:rPr lang="zh-CN" altLang="en-US" sz="1500" b="1" dirty="0" smtClean="0">
                  <a:solidFill>
                    <a:schemeClr val="bg1">
                      <a:lumMod val="95000"/>
                    </a:schemeClr>
                  </a:solidFill>
                  <a:latin typeface="HY울릉도M" pitchFamily="18" charset="-127"/>
                  <a:sym typeface="맑은 고딕" pitchFamily="50" charset="-127"/>
                </a:rPr>
                <a:t>盟军战术失败</a:t>
              </a:r>
              <a:endParaRPr lang="ko-KR" altLang="en-US" sz="1600" dirty="0" smtClean="0">
                <a:solidFill>
                  <a:schemeClr val="bg1">
                    <a:lumMod val="95000"/>
                  </a:schemeClr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1071538" y="1785926"/>
              <a:ext cx="214314" cy="214314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57290" y="1714488"/>
              <a:ext cx="61766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/>
                <a:t>일본보다 피해가 컸으나 전략적 승리를 거두고 전략적 요충지를 수호</a:t>
              </a:r>
              <a:endParaRPr lang="ko-KR" altLang="en-US" sz="1500" b="1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63545" y="3534463"/>
            <a:ext cx="7236847" cy="1566110"/>
            <a:chOff x="395536" y="3534463"/>
            <a:chExt cx="7236847" cy="1566110"/>
          </a:xfrm>
        </p:grpSpPr>
        <p:sp>
          <p:nvSpPr>
            <p:cNvPr id="43" name="타원 42"/>
            <p:cNvSpPr/>
            <p:nvPr/>
          </p:nvSpPr>
          <p:spPr>
            <a:xfrm>
              <a:off x="7418069" y="3571876"/>
              <a:ext cx="214314" cy="214314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2910" y="3534463"/>
              <a:ext cx="6753772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/>
                <a:t>일본 </a:t>
              </a:r>
              <a:r>
                <a:rPr lang="ko-KR" altLang="en-US" sz="1500" b="1" dirty="0" err="1" smtClean="0"/>
                <a:t>항모전단이</a:t>
              </a:r>
              <a:r>
                <a:rPr lang="ko-KR" altLang="en-US" sz="1500" b="1" dirty="0" smtClean="0"/>
                <a:t> 미국의 공격으로 궤멸되어 태평양 전쟁의 판도를 바꾼 해전</a:t>
              </a:r>
              <a:endParaRPr lang="en-US" altLang="ko-KR" sz="1500" b="1" dirty="0" smtClean="0"/>
            </a:p>
            <a:p>
              <a:r>
                <a:rPr lang="zh-CN" altLang="ko-KR" sz="1600" b="1" dirty="0" smtClean="0">
                  <a:solidFill>
                    <a:schemeClr val="bg1">
                      <a:lumMod val="95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日本运营商已被美国攻击剪太平洋海军战争蹂躏的战斗改变了景观</a:t>
              </a:r>
            </a:p>
          </p:txBody>
        </p:sp>
        <p:sp>
          <p:nvSpPr>
            <p:cNvPr id="49" name="타원 48"/>
            <p:cNvSpPr/>
            <p:nvPr/>
          </p:nvSpPr>
          <p:spPr>
            <a:xfrm>
              <a:off x="7418069" y="4119077"/>
              <a:ext cx="214314" cy="214314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15616" y="4047639"/>
              <a:ext cx="6333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/>
                <a:t>항공모함 함자기로 치러진 두 번째</a:t>
              </a:r>
              <a:r>
                <a:rPr lang="en-US" altLang="ko-KR" sz="1500" b="1" dirty="0" smtClean="0"/>
                <a:t> </a:t>
              </a:r>
              <a:r>
                <a:rPr lang="ko-KR" altLang="en-US" sz="1500" b="1" dirty="0" smtClean="0"/>
                <a:t>전투 </a:t>
              </a:r>
              <a:r>
                <a:rPr lang="zh-CN" alt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哈姆扎的第二次航空母舰战斗</a:t>
              </a:r>
              <a:endParaRPr lang="ko-KR" altLang="en-US" sz="1500" b="1" dirty="0">
                <a:solidFill>
                  <a:schemeClr val="bg1">
                    <a:lumMod val="95000"/>
                  </a:schemeClr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53" name="타원 52"/>
            <p:cNvSpPr/>
            <p:nvPr/>
          </p:nvSpPr>
          <p:spPr>
            <a:xfrm>
              <a:off x="7418069" y="4476267"/>
              <a:ext cx="214314" cy="214314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11398" y="4404829"/>
              <a:ext cx="5868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/>
                <a:t>미국은 일본의 항공모함 </a:t>
              </a:r>
              <a:r>
                <a:rPr lang="en-US" altLang="ko-KR" sz="1500" b="1" dirty="0" smtClean="0"/>
                <a:t>4</a:t>
              </a:r>
              <a:r>
                <a:rPr lang="ko-KR" altLang="en-US" sz="1500" b="1" dirty="0" smtClean="0"/>
                <a:t>척 격침  </a:t>
              </a:r>
              <a:r>
                <a:rPr lang="ko-KR" altLang="en-US" sz="1600" b="1" dirty="0" err="1" smtClean="0">
                  <a:solidFill>
                    <a:schemeClr val="bg1">
                      <a:lumMod val="95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美国四家日本沉没的航空母舰</a:t>
              </a:r>
              <a:endPara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55" name="타원 54"/>
            <p:cNvSpPr/>
            <p:nvPr/>
          </p:nvSpPr>
          <p:spPr>
            <a:xfrm>
              <a:off x="7418069" y="4833457"/>
              <a:ext cx="214314" cy="214314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5536" y="4762019"/>
              <a:ext cx="70663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/>
                <a:t>태평양의 제해권 장악</a:t>
              </a:r>
              <a:r>
                <a:rPr lang="en-US" altLang="ko-KR" sz="1500" b="1" dirty="0" smtClean="0"/>
                <a:t>, </a:t>
              </a:r>
              <a:r>
                <a:rPr lang="ko-KR" altLang="en-US" sz="1500" b="1" dirty="0" smtClean="0"/>
                <a:t>반격의 발판 마련  </a:t>
              </a:r>
              <a:r>
                <a:rPr lang="zh-CN" alt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掌握太平洋的制海权，准备反击据点</a:t>
              </a:r>
              <a:endParaRPr lang="ko-KR" altLang="en-US" sz="1600" b="1" dirty="0" smtClean="0">
                <a:solidFill>
                  <a:schemeClr val="bg1">
                    <a:lumMod val="95000"/>
                  </a:schemeClr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461430" y="5315522"/>
            <a:ext cx="6918882" cy="970998"/>
            <a:chOff x="214282" y="5172646"/>
            <a:chExt cx="6918882" cy="970998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214282" y="5572140"/>
              <a:ext cx="6877998" cy="57150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</a:rPr>
                <a:t>일본 본토의 공습 때문  </a:t>
              </a:r>
              <a:r>
                <a:rPr lang="zh-CN" altLang="en-US" b="1" dirty="0" smtClean="0">
                  <a:latin typeface="08서울남산체 B" pitchFamily="18" charset="-127"/>
                  <a:ea typeface="08서울남산체 B" pitchFamily="18" charset="-127"/>
                  <a:sym typeface="맑은 고딕" pitchFamily="50" charset="-127"/>
                </a:rPr>
                <a:t>由于日本本土的罢工</a:t>
              </a:r>
              <a:endParaRPr lang="ko-KR" altLang="en-US" dirty="0" smtClean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4282" y="5172646"/>
              <a:ext cx="691888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일본의 연이은 두 번의 해전  </a:t>
              </a:r>
              <a:r>
                <a:rPr lang="zh-CN" altLang="en-US" sz="2300" b="1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  <a:sym typeface="맑은 고딕" pitchFamily="50" charset="-127"/>
                </a:rPr>
                <a:t>日本随后的两次战役</a:t>
              </a:r>
              <a:endParaRPr lang="ko-KR" altLang="en-US" sz="23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pic>
        <p:nvPicPr>
          <p:cNvPr id="27" name="그림 26" descr="미드웨이 해전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1686840" cy="1008112"/>
          </a:xfrm>
          <a:prstGeom prst="rect">
            <a:avLst/>
          </a:prstGeom>
        </p:spPr>
      </p:pic>
      <p:pic>
        <p:nvPicPr>
          <p:cNvPr id="28" name="그림 27" descr="미드웨이 해전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132856"/>
            <a:ext cx="2016448" cy="1008224"/>
          </a:xfrm>
          <a:prstGeom prst="rect">
            <a:avLst/>
          </a:prstGeom>
        </p:spPr>
      </p:pic>
      <p:pic>
        <p:nvPicPr>
          <p:cNvPr id="29" name="그림 28" descr="미드웨이 해전9 요크타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132856"/>
            <a:ext cx="1855068" cy="1008112"/>
          </a:xfrm>
          <a:prstGeom prst="rect">
            <a:avLst/>
          </a:prstGeom>
        </p:spPr>
      </p:pic>
      <p:pic>
        <p:nvPicPr>
          <p:cNvPr id="46" name="그림 45" descr="미드웨이 해전10 미드웨이 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8290" y="2132856"/>
            <a:ext cx="1928440" cy="1013097"/>
          </a:xfrm>
          <a:prstGeom prst="rect">
            <a:avLst/>
          </a:prstGeom>
        </p:spPr>
      </p:pic>
      <p:pic>
        <p:nvPicPr>
          <p:cNvPr id="47" name="그림 46" descr="산호해해전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3060394" y="2132856"/>
            <a:ext cx="1764308" cy="1008112"/>
          </a:xfrm>
          <a:prstGeom prst="rect">
            <a:avLst/>
          </a:prstGeom>
        </p:spPr>
      </p:pic>
      <p:pic>
        <p:nvPicPr>
          <p:cNvPr id="60" name="그림 59" descr="산호해해전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899593" y="2132856"/>
            <a:ext cx="1938346" cy="1012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78900" y="357166"/>
            <a:ext cx="52533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1943</a:t>
            </a:r>
            <a:r>
              <a:rPr lang="ko-KR" altLang="en-US" sz="1500" b="1" dirty="0" smtClean="0"/>
              <a:t>년 </a:t>
            </a:r>
            <a:r>
              <a:rPr lang="en-US" altLang="ko-KR" sz="1500" b="1" dirty="0" smtClean="0"/>
              <a:t>11</a:t>
            </a:r>
            <a:r>
              <a:rPr lang="ko-KR" altLang="en-US" sz="1500" b="1" dirty="0" smtClean="0"/>
              <a:t>월 </a:t>
            </a:r>
            <a:r>
              <a:rPr lang="en-US" altLang="ko-KR" sz="1500" b="1" dirty="0" smtClean="0"/>
              <a:t>22</a:t>
            </a:r>
            <a:r>
              <a:rPr lang="ko-KR" altLang="en-US" sz="1500" b="1" dirty="0" smtClean="0"/>
              <a:t>일 이집트에서 </a:t>
            </a:r>
            <a:r>
              <a:rPr lang="en-US" altLang="ko-KR" sz="1500" b="1" dirty="0" smtClean="0"/>
              <a:t>1</a:t>
            </a:r>
            <a:r>
              <a:rPr lang="ko-KR" altLang="en-US" sz="1500" b="1" dirty="0" smtClean="0"/>
              <a:t>차 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카이로회담</a:t>
            </a:r>
            <a:r>
              <a:rPr lang="ko-KR" altLang="en-US" sz="1500" b="1" dirty="0" smtClean="0"/>
              <a:t>이 개최된다</a:t>
            </a:r>
            <a:endParaRPr lang="en-US" altLang="ko-KR" sz="1500" b="1" dirty="0" smtClean="0"/>
          </a:p>
          <a:p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1943年11月22日 在埃及举行第一次开罗会议</a:t>
            </a:r>
            <a:r>
              <a:rPr lang="ko-KR" altLang="en-US" sz="1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 </a:t>
            </a:r>
            <a:r>
              <a:rPr lang="ko-KR" altLang="en-US" sz="1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ko-KR" altLang="en-US" sz="15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24" name="그림 23" descr="중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5264" y="2082428"/>
            <a:ext cx="1143000" cy="698500"/>
          </a:xfrm>
          <a:prstGeom prst="rect">
            <a:avLst/>
          </a:prstGeom>
        </p:spPr>
      </p:pic>
      <p:pic>
        <p:nvPicPr>
          <p:cNvPr id="26" name="그림 25" descr="미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3056" y="2060848"/>
            <a:ext cx="1143000" cy="698500"/>
          </a:xfrm>
          <a:prstGeom prst="rect">
            <a:avLst/>
          </a:prstGeom>
        </p:spPr>
      </p:pic>
      <p:pic>
        <p:nvPicPr>
          <p:cNvPr id="27" name="그림 26" descr="영국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5954" y="2016690"/>
            <a:ext cx="1143000" cy="698500"/>
          </a:xfrm>
          <a:prstGeom prst="rect">
            <a:avLst/>
          </a:prstGeom>
        </p:spPr>
      </p:pic>
      <p:sp>
        <p:nvSpPr>
          <p:cNvPr id="9" name="왼쪽 대괄호 8"/>
          <p:cNvSpPr/>
          <p:nvPr/>
        </p:nvSpPr>
        <p:spPr>
          <a:xfrm>
            <a:off x="1691680" y="1844824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대괄호 11"/>
          <p:cNvSpPr/>
          <p:nvPr/>
        </p:nvSpPr>
        <p:spPr>
          <a:xfrm>
            <a:off x="7308304" y="1844824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51975" y="126876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제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1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회담   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第一次会谈</a:t>
            </a:r>
            <a:endParaRPr lang="ko-KR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621382" y="4545995"/>
            <a:ext cx="214314" cy="21431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877031" y="4510862"/>
            <a:ext cx="58496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세계전쟁에 대한 대응 문제로 모임   </a:t>
            </a:r>
            <a:r>
              <a:rPr lang="zh-CN" altLang="en-US" sz="15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关于世界战争对应问题的会议</a:t>
            </a:r>
            <a:endParaRPr lang="ko-KR" altLang="en-US" sz="1600" dirty="0" smtClean="0">
              <a:solidFill>
                <a:schemeClr val="bg1">
                  <a:lumMod val="8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1" y="2708920"/>
            <a:ext cx="99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 처칠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丘吉尔</a:t>
            </a:r>
            <a:endParaRPr lang="ko-KR" altLang="en-US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2708920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루즈벨트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sz="1700" b="1" dirty="0" smtClean="0">
                <a:latin typeface="08서울남산체 B" pitchFamily="18" charset="-127"/>
                <a:ea typeface="08서울남산체 B" pitchFamily="18" charset="-127"/>
              </a:rPr>
              <a:t>罗斯福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6824" y="2708920"/>
            <a:ext cx="8082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장제스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sz="1700" b="1" dirty="0" smtClean="0">
                <a:latin typeface="08서울남산체 B" pitchFamily="18" charset="-127"/>
                <a:ea typeface="08서울남산체 B" pitchFamily="18" charset="-127"/>
              </a:rPr>
              <a:t>蒋介石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7984" y="3402882"/>
            <a:ext cx="30187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/>
              <a:t>대일전에</a:t>
            </a:r>
            <a:r>
              <a:rPr lang="ko-KR" altLang="en-US" sz="2000" b="1" dirty="0" smtClean="0"/>
              <a:t> 서로 협력 협의</a:t>
            </a:r>
            <a:endParaRPr lang="en-US" altLang="ko-KR" sz="2000" b="1" dirty="0" smtClean="0"/>
          </a:p>
          <a:p>
            <a:r>
              <a:rPr lang="zh-CN" altLang="en-US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对日战前 互相协助的 协议</a:t>
            </a:r>
            <a:endParaRPr lang="ko-KR" altLang="en-US" b="1" dirty="0" smtClean="0">
              <a:solidFill>
                <a:schemeClr val="bg1">
                  <a:lumMod val="8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7031" y="4906035"/>
            <a:ext cx="54649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일본에 대응하는 문제에 대해 합의   </a:t>
            </a:r>
            <a:r>
              <a:rPr lang="zh-CN" altLang="en-US" sz="1500" b="1" dirty="0" smtClean="0">
                <a:solidFill>
                  <a:schemeClr val="bg1">
                    <a:lumMod val="8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日本同意的问题做出回应</a:t>
            </a:r>
            <a:endParaRPr lang="ko-KR" altLang="en-US" sz="1600" dirty="0" smtClean="0">
              <a:solidFill>
                <a:schemeClr val="bg1">
                  <a:lumMod val="8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2267744" y="5482338"/>
            <a:ext cx="6480720" cy="970998"/>
            <a:chOff x="214282" y="5172646"/>
            <a:chExt cx="6245929" cy="970998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214282" y="5572140"/>
              <a:ext cx="6245929" cy="57150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</a:rPr>
                <a:t>한국 독립문제가 처음 언급   </a:t>
              </a:r>
              <a:r>
                <a:rPr lang="zh-CN" altLang="en-US" sz="17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  <a:sym typeface="맑은 고딕" pitchFamily="50" charset="-127"/>
                </a:rPr>
                <a:t>第一次谈及到韩国独立问题</a:t>
              </a:r>
              <a:endParaRPr lang="ko-KR" alt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4282" y="5172646"/>
              <a:ext cx="605951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카이로회담의 핵심사항  </a:t>
              </a:r>
              <a:r>
                <a:rPr lang="zh-CN" altLang="en-US" sz="2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  <a:sym typeface="맑은 고딕" pitchFamily="50" charset="-127"/>
                </a:rPr>
                <a:t>开罗会谈的核心事项</a:t>
              </a:r>
              <a:endParaRPr lang="ko-KR" alt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endParaRPr>
            </a:p>
          </p:txBody>
        </p:sp>
      </p:grpSp>
      <p:sp>
        <p:nvSpPr>
          <p:cNvPr id="25" name="타원 24"/>
          <p:cNvSpPr/>
          <p:nvPr/>
        </p:nvSpPr>
        <p:spPr>
          <a:xfrm>
            <a:off x="1621382" y="4978043"/>
            <a:ext cx="214314" cy="21431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21" grpId="0"/>
      <p:bldP spid="23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643710"/>
            <a:ext cx="9144000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78900" y="357166"/>
            <a:ext cx="62376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dirty="0" smtClean="0"/>
              <a:t>1943</a:t>
            </a:r>
            <a:r>
              <a:rPr lang="ko-KR" altLang="en-US" sz="1500" b="1" dirty="0" smtClean="0"/>
              <a:t>년 </a:t>
            </a:r>
            <a:r>
              <a:rPr lang="en-US" altLang="ko-KR" sz="1500" b="1" dirty="0" smtClean="0"/>
              <a:t>12</a:t>
            </a:r>
            <a:r>
              <a:rPr lang="ko-KR" altLang="en-US" sz="1500" b="1" dirty="0" smtClean="0"/>
              <a:t>월 </a:t>
            </a:r>
            <a:r>
              <a:rPr lang="en-US" altLang="ko-KR" sz="1500" b="1" dirty="0" smtClean="0"/>
              <a:t>7</a:t>
            </a:r>
            <a:r>
              <a:rPr lang="ko-KR" altLang="en-US" sz="1500" b="1" dirty="0" smtClean="0"/>
              <a:t>일 러시아 테헤란과 카이로에서 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제</a:t>
            </a:r>
            <a:r>
              <a:rPr lang="en-US" altLang="ko-KR" sz="1500" b="1" dirty="0" smtClean="0">
                <a:solidFill>
                  <a:srgbClr val="FFC000"/>
                </a:solidFill>
              </a:rPr>
              <a:t>2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차 회담</a:t>
            </a:r>
            <a:r>
              <a:rPr lang="ko-KR" altLang="en-US" sz="1500" b="1" dirty="0" smtClean="0"/>
              <a:t>이</a:t>
            </a:r>
            <a:r>
              <a:rPr lang="ko-KR" altLang="en-US" sz="1500" b="1" dirty="0" smtClean="0">
                <a:solidFill>
                  <a:srgbClr val="FFC000"/>
                </a:solidFill>
              </a:rPr>
              <a:t> </a:t>
            </a:r>
            <a:r>
              <a:rPr lang="ko-KR" altLang="en-US" sz="1500" b="1" dirty="0" smtClean="0"/>
              <a:t>개최된다</a:t>
            </a:r>
            <a:endParaRPr lang="en-US" altLang="ko-KR" sz="1500" b="1" dirty="0" smtClean="0"/>
          </a:p>
          <a:p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1943年12月7日在 俄罗斯的德黑兰举行第二次</a:t>
            </a:r>
            <a:r>
              <a:rPr lang="ko-KR" altLang="en-US" sz="1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 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会谈</a:t>
            </a:r>
            <a:r>
              <a:rPr lang="ko-KR" altLang="en-US" sz="1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ko-KR" altLang="en-US" sz="15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26" name="그림 25" descr="미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3056" y="1916832"/>
            <a:ext cx="1143000" cy="698500"/>
          </a:xfrm>
          <a:prstGeom prst="rect">
            <a:avLst/>
          </a:prstGeom>
        </p:spPr>
      </p:pic>
      <p:pic>
        <p:nvPicPr>
          <p:cNvPr id="27" name="그림 26" descr="영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5954" y="1872674"/>
            <a:ext cx="1143000" cy="698500"/>
          </a:xfrm>
          <a:prstGeom prst="rect">
            <a:avLst/>
          </a:prstGeom>
        </p:spPr>
      </p:pic>
      <p:sp>
        <p:nvSpPr>
          <p:cNvPr id="9" name="왼쪽 대괄호 8"/>
          <p:cNvSpPr/>
          <p:nvPr/>
        </p:nvSpPr>
        <p:spPr>
          <a:xfrm>
            <a:off x="1691680" y="1556792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대괄호 11"/>
          <p:cNvSpPr/>
          <p:nvPr/>
        </p:nvSpPr>
        <p:spPr>
          <a:xfrm>
            <a:off x="7308304" y="1556792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51975" y="1124744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ea typeface="08서울한강체 M" pitchFamily="18" charset="-127"/>
              </a:rPr>
              <a:t>제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ea typeface="08서울한강체 M" pitchFamily="18" charset="-127"/>
              </a:rPr>
              <a:t>2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ea typeface="08서울한강체 M" pitchFamily="18" charset="-127"/>
              </a:rPr>
              <a:t>회담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ea typeface="08서울한강체 M" pitchFamily="18" charset="-127"/>
              </a:rPr>
              <a:t>-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ea typeface="08서울한강체 M" pitchFamily="18" charset="-127"/>
              </a:rPr>
              <a:t>테헤란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a typeface="08서울한강체 M" pitchFamily="18" charset="-127"/>
            </a:endParaRPr>
          </a:p>
        </p:txBody>
      </p:sp>
      <p:pic>
        <p:nvPicPr>
          <p:cNvPr id="17" name="그림 16" descr="미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3056" y="4653136"/>
            <a:ext cx="1143000" cy="698500"/>
          </a:xfrm>
          <a:prstGeom prst="rect">
            <a:avLst/>
          </a:prstGeom>
        </p:spPr>
      </p:pic>
      <p:pic>
        <p:nvPicPr>
          <p:cNvPr id="18" name="그림 17" descr="영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5954" y="4608978"/>
            <a:ext cx="1143000" cy="698500"/>
          </a:xfrm>
          <a:prstGeom prst="rect">
            <a:avLst/>
          </a:prstGeom>
        </p:spPr>
      </p:pic>
      <p:sp>
        <p:nvSpPr>
          <p:cNvPr id="19" name="왼쪽 대괄호 18"/>
          <p:cNvSpPr/>
          <p:nvPr/>
        </p:nvSpPr>
        <p:spPr>
          <a:xfrm>
            <a:off x="1691680" y="4293096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왼쪽 대괄호 20"/>
          <p:cNvSpPr/>
          <p:nvPr/>
        </p:nvSpPr>
        <p:spPr>
          <a:xfrm>
            <a:off x="7308304" y="4293096"/>
            <a:ext cx="216024" cy="1368152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267743" y="2564904"/>
            <a:ext cx="110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  처칠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08서울남산체 B" pitchFamily="18" charset="-127"/>
                <a:ea typeface="08서울남산체 B" pitchFamily="18" charset="-127"/>
                <a:sym typeface="맑은 고딕" pitchFamily="50" charset="-127"/>
              </a:rPr>
              <a:t>丘吉尔</a:t>
            </a:r>
            <a:endParaRPr lang="ko-KR" altLang="en-US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5936" y="2564904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루즈벨트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sz="1700" b="1" dirty="0" smtClean="0">
                <a:latin typeface="08서울남산체 B" pitchFamily="18" charset="-127"/>
                <a:ea typeface="08서울남산체 B" pitchFamily="18" charset="-127"/>
              </a:rPr>
              <a:t>罗斯福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56824" y="2564904"/>
            <a:ext cx="8002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08서울한강체 M" pitchFamily="18" charset="-127"/>
              </a:rPr>
              <a:t>스탈린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+mj-lt"/>
              <a:ea typeface="08서울한강체 M" pitchFamily="18" charset="-127"/>
            </a:endParaRPr>
          </a:p>
          <a:p>
            <a:r>
              <a:rPr lang="zh-CN" altLang="en-US" sz="1700" b="1" dirty="0" smtClean="0">
                <a:latin typeface="08서울남산체 B" pitchFamily="18" charset="-127"/>
                <a:ea typeface="08서울남산체 B" pitchFamily="18" charset="-127"/>
              </a:rPr>
              <a:t>斯大林</a:t>
            </a:r>
          </a:p>
        </p:txBody>
      </p:sp>
      <p:pic>
        <p:nvPicPr>
          <p:cNvPr id="31" name="그림 30" descr="소련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916832"/>
            <a:ext cx="1152128" cy="713234"/>
          </a:xfrm>
          <a:prstGeom prst="rect">
            <a:avLst/>
          </a:prstGeom>
        </p:spPr>
      </p:pic>
      <p:sp>
        <p:nvSpPr>
          <p:cNvPr id="32" name="아래쪽 화살표 31"/>
          <p:cNvSpPr/>
          <p:nvPr/>
        </p:nvSpPr>
        <p:spPr>
          <a:xfrm>
            <a:off x="3563888" y="3356992"/>
            <a:ext cx="1944216" cy="936104"/>
          </a:xfrm>
          <a:prstGeom prst="downArrow">
            <a:avLst/>
          </a:prstGeom>
          <a:gradFill flip="none" rotWithShape="1">
            <a:gsLst>
              <a:gs pos="0">
                <a:srgbClr val="FFC000"/>
              </a:gs>
              <a:gs pos="39999">
                <a:schemeClr val="accent6">
                  <a:lumMod val="75000"/>
                </a:schemeClr>
              </a:gs>
              <a:gs pos="70000">
                <a:schemeClr val="accent6">
                  <a:lumMod val="60000"/>
                  <a:lumOff val="40000"/>
                </a:schemeClr>
              </a:gs>
              <a:gs pos="100000">
                <a:srgbClr val="FFEBF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 descr="터키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674716"/>
            <a:ext cx="1143000" cy="698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577561" y="5693186"/>
            <a:ext cx="3175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터키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연합국 측 가담 실패</a:t>
            </a:r>
            <a:endParaRPr lang="en-US" altLang="ko-KR" sz="2000" b="1" dirty="0" smtClean="0"/>
          </a:p>
          <a:p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      </a:t>
            </a:r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土耳其加入联合国失败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81007" y="335699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300" dirty="0" smtClean="0">
                <a:ea typeface="08서울한강체 M" pitchFamily="18" charset="-127"/>
              </a:rPr>
              <a:t>카이로</a:t>
            </a:r>
            <a:endParaRPr lang="en-US" altLang="ko-KR" b="1" spc="300" dirty="0" smtClean="0">
              <a:ea typeface="08서울한강체 M" pitchFamily="18" charset="-127"/>
            </a:endParaRPr>
          </a:p>
          <a:p>
            <a:r>
              <a:rPr lang="zh-CN" altLang="en-US" dirty="0" smtClean="0"/>
              <a:t> </a:t>
            </a:r>
            <a:r>
              <a:rPr lang="zh-CN" altLang="en-US" b="1" dirty="0" smtClean="0">
                <a:latin typeface="08서울남산체 B" pitchFamily="18" charset="-127"/>
                <a:ea typeface="08서울남산체 B" pitchFamily="18" charset="-127"/>
              </a:rPr>
              <a:t>开罗</a:t>
            </a:r>
            <a:endParaRPr lang="ko-KR" altLang="en-US" b="1" spc="300" dirty="0"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2" grpId="0" animBg="1"/>
      <p:bldP spid="13" grpId="0"/>
      <p:bldP spid="19" grpId="0" animBg="1"/>
      <p:bldP spid="21" grpId="0" animBg="1"/>
      <p:bldP spid="23" grpId="0"/>
      <p:bldP spid="25" grpId="0"/>
      <p:bldP spid="30" grpId="0"/>
      <p:bldP spid="32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1683</Words>
  <Application>Microsoft Office PowerPoint</Application>
  <PresentationFormat>화면 슬라이드 쇼(4:3)</PresentationFormat>
  <Paragraphs>239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Company>Univ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Administrator</cp:lastModifiedBy>
  <cp:revision>155</cp:revision>
  <dcterms:created xsi:type="dcterms:W3CDTF">2011-09-26T01:14:44Z</dcterms:created>
  <dcterms:modified xsi:type="dcterms:W3CDTF">2011-09-29T17:08:21Z</dcterms:modified>
</cp:coreProperties>
</file>