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</p:sldMasterIdLst>
  <p:notesMasterIdLst>
    <p:notesMasterId r:id="rId63"/>
  </p:notesMasterIdLst>
  <p:sldIdLst>
    <p:sldId id="256" r:id="rId15"/>
    <p:sldId id="257" r:id="rId16"/>
    <p:sldId id="273" r:id="rId17"/>
    <p:sldId id="262" r:id="rId18"/>
    <p:sldId id="267" r:id="rId19"/>
    <p:sldId id="268" r:id="rId20"/>
    <p:sldId id="269" r:id="rId21"/>
    <p:sldId id="270" r:id="rId22"/>
    <p:sldId id="272" r:id="rId23"/>
    <p:sldId id="271" r:id="rId24"/>
    <p:sldId id="264" r:id="rId25"/>
    <p:sldId id="265" r:id="rId26"/>
    <p:sldId id="266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306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58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260" r:id="rId6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9" autoAdjust="0"/>
    <p:restoredTop sz="94660"/>
  </p:normalViewPr>
  <p:slideViewPr>
    <p:cSldViewPr>
      <p:cViewPr>
        <p:scale>
          <a:sx n="75" d="100"/>
          <a:sy n="75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tableStyles" Target="tableStyle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D2349-AE07-4272-A49F-3D221012BB45}" type="datetimeFigureOut">
              <a:rPr lang="ko-KR" altLang="en-US" smtClean="0"/>
              <a:t>2016-04-06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2F9DF-5C4C-4022-8693-37B215CAF9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21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ADACE-A766-4CB8-B30C-40C4EC9A8053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/>
              <a:pPr/>
              <a:t>2016-04-06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/>
              <a:pPr/>
              <a:t>2016-04-06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507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16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747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718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086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969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884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672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287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6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/>
              <a:pPr/>
              <a:t>2016-04-06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085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660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540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604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288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168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436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659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476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8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436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610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730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493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454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475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986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67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161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89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42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467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211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898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555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156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70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135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480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4221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7372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9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445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4715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280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6239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33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414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5764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735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8579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472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20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22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657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6682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015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43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32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21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90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35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5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/>
              <a:pPr/>
              <a:t>2016-04-06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11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26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97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72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93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41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48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0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8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8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/>
              <a:pPr/>
              <a:t>2016-04-06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88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1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72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71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35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17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98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20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90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7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/>
              <a:pPr/>
              <a:t>2016-04-06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091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73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538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25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98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053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661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12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167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0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/>
              <a:pPr/>
              <a:t>2016-04-06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273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168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193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48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0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06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91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778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315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1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/>
              <a:pPr/>
              <a:t>2016-04-06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897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634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095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116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728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040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38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688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458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2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/>
              <a:pPr/>
              <a:t>2016-04-06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985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89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780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003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60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953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501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77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927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6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/>
              <a:pPr/>
              <a:t>2016-04-06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306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4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03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69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508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978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627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418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22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1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/>
              <a:pPr/>
              <a:t>2016-04-06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468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832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563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008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947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496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328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235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971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4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/>
              <a:pPr/>
              <a:t>2016-04-06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6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8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2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3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9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9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0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5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9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6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s7jAzGnbht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2.xml"/><Relationship Id="rId4" Type="http://schemas.microsoft.com/office/2007/relationships/hdphoto" Target="../media/hdphoto10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4.xml"/><Relationship Id="rId4" Type="http://schemas.microsoft.com/office/2007/relationships/hdphoto" Target="../media/hdphoto1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480934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a엄마의편지B" pitchFamily="18" charset="-127"/>
                <a:ea typeface="a엄마의편지B" pitchFamily="18" charset="-127"/>
              </a:rPr>
              <a:t>일본의 전통예능</a:t>
            </a:r>
            <a:endParaRPr lang="ko-KR" altLang="en-US" sz="40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8048" y="5726112"/>
            <a:ext cx="338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· </a:t>
            </a:r>
            <a:r>
              <a:rPr lang="ko-KR" altLang="en-US" dirty="0" smtClean="0">
                <a:latin typeface="a엄마의편지B" pitchFamily="18" charset="-127"/>
                <a:ea typeface="a엄마의편지B" pitchFamily="18" charset="-127"/>
              </a:rPr>
              <a:t>국어교육과 소유진</a:t>
            </a:r>
            <a:r>
              <a:rPr lang="en-US" altLang="ko-KR" dirty="0" smtClean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dirty="0" smtClean="0">
                <a:latin typeface="a엄마의편지B" pitchFamily="18" charset="-127"/>
                <a:ea typeface="a엄마의편지B" pitchFamily="18" charset="-127"/>
              </a:rPr>
              <a:t>최지원</a:t>
            </a:r>
            <a:r>
              <a:rPr lang="en-US" altLang="ko-KR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endParaRPr lang="en-US" altLang="ko-KR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dirty="0" smtClean="0"/>
              <a:t>· </a:t>
            </a:r>
            <a:r>
              <a:rPr lang="ko-KR" altLang="en-US" dirty="0" smtClean="0">
                <a:latin typeface="a엄마의편지B" pitchFamily="18" charset="-127"/>
                <a:ea typeface="a엄마의편지B" pitchFamily="18" charset="-127"/>
              </a:rPr>
              <a:t>일본어일본학과 </a:t>
            </a:r>
            <a:r>
              <a:rPr lang="ko-KR" altLang="en-US" dirty="0" smtClean="0">
                <a:latin typeface="a엄마의편지B" pitchFamily="18" charset="-127"/>
                <a:ea typeface="a엄마의편지B" pitchFamily="18" charset="-127"/>
              </a:rPr>
              <a:t>권동주</a:t>
            </a:r>
            <a:endParaRPr lang="en-US" altLang="ko-KR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dirty="0"/>
              <a:t>· </a:t>
            </a:r>
            <a:r>
              <a:rPr lang="ko-KR" altLang="en-US" dirty="0" smtClean="0">
                <a:latin typeface="a엄마의편지B" pitchFamily="18" charset="-127"/>
                <a:ea typeface="a엄마의편지B" pitchFamily="18" charset="-127"/>
              </a:rPr>
              <a:t>물리치료학과 </a:t>
            </a:r>
            <a:r>
              <a:rPr lang="ko-KR" altLang="en-US" dirty="0">
                <a:latin typeface="a엄마의편지B" pitchFamily="18" charset="-127"/>
                <a:ea typeface="a엄마의편지B" pitchFamily="18" charset="-127"/>
              </a:rPr>
              <a:t>송민기</a:t>
            </a:r>
            <a:r>
              <a:rPr lang="en-US" altLang="ko-KR" dirty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dirty="0">
                <a:latin typeface="a엄마의편지B" pitchFamily="18" charset="-127"/>
                <a:ea typeface="a엄마의편지B" pitchFamily="18" charset="-127"/>
              </a:rPr>
              <a:t>정희수</a:t>
            </a:r>
            <a:endParaRPr lang="ko-KR" altLang="en-US" dirty="0">
              <a:latin typeface="a엄마의편지B" pitchFamily="18" charset="-127"/>
              <a:ea typeface="a엄마의편지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1.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다도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미의</a:t>
            </a:r>
            <a:r>
              <a:rPr lang="ko-KR" altLang="en-US" sz="3200" b="1" dirty="0">
                <a:latin typeface="a엄마의편지B" pitchFamily="18" charset="-127"/>
                <a:ea typeface="a엄마의편지B" pitchFamily="18" charset="-127"/>
                <a:cs typeface="+mj-cs"/>
              </a:rPr>
              <a:t>식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엄마의편지B" pitchFamily="18" charset="-127"/>
              <a:ea typeface="a엄마의편지B" pitchFamily="18" charset="-127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9" y="5273437"/>
            <a:ext cx="2846065" cy="121039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3059832" y="620688"/>
            <a:ext cx="576064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err="1" smtClean="0">
                <a:latin typeface="a엄마의편지B" pitchFamily="18" charset="-127"/>
                <a:ea typeface="a엄마의편지B" pitchFamily="18" charset="-127"/>
              </a:rPr>
              <a:t>와비라는</a:t>
            </a:r>
            <a:r>
              <a:rPr lang="ko-KR" altLang="en-US" sz="2500" b="1" dirty="0" smtClean="0">
                <a:latin typeface="a엄마의편지B" pitchFamily="18" charset="-127"/>
                <a:ea typeface="a엄마의편지B" pitchFamily="18" charset="-127"/>
              </a:rPr>
              <a:t> 미의식</a:t>
            </a:r>
            <a:endParaRPr lang="en-US" altLang="ko-KR" sz="2500" b="1" dirty="0" smtClean="0">
              <a:latin typeface="a엄마의편지B" pitchFamily="18" charset="-127"/>
              <a:ea typeface="a엄마의편지B" pitchFamily="18" charset="-127"/>
            </a:endParaRPr>
          </a:p>
          <a:p>
            <a:endParaRPr lang="en-US" altLang="ko-KR" sz="25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ko-KR" altLang="en-US" sz="2500" dirty="0" err="1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와비</a:t>
            </a:r>
            <a:r>
              <a:rPr lang="en-US" altLang="ko-KR" sz="2500" dirty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(</a:t>
            </a:r>
            <a:r>
              <a:rPr lang="ja-JP" altLang="en-US" sz="2500" dirty="0">
                <a:solidFill>
                  <a:srgbClr val="FF0000"/>
                </a:solidFill>
                <a:latin typeface="a엄마의편지B" pitchFamily="18" charset="-127"/>
              </a:rPr>
              <a:t>わび</a:t>
            </a:r>
            <a:r>
              <a:rPr lang="en-US" altLang="ja-JP" sz="25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)</a:t>
            </a:r>
            <a:r>
              <a:rPr lang="ko-KR" altLang="en-US" sz="25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5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- </a:t>
            </a:r>
            <a:r>
              <a:rPr lang="ko-KR" altLang="en-US" sz="2500" dirty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‘쓸쓸하다’</a:t>
            </a:r>
            <a:r>
              <a:rPr lang="ko-KR" altLang="en-US" sz="2500" dirty="0">
                <a:latin typeface="a엄마의편지B" pitchFamily="18" charset="-127"/>
                <a:ea typeface="a엄마의편지B" pitchFamily="18" charset="-127"/>
              </a:rPr>
              <a:t>라는 뜻의 형용사 ‘와부</a:t>
            </a:r>
            <a:r>
              <a:rPr lang="en-US" altLang="ko-KR" sz="2500" dirty="0">
                <a:latin typeface="a엄마의편지B" pitchFamily="18" charset="-127"/>
                <a:ea typeface="a엄마의편지B" pitchFamily="18" charset="-127"/>
              </a:rPr>
              <a:t>(</a:t>
            </a:r>
            <a:r>
              <a:rPr lang="ko-KR" altLang="en-US" sz="2500" dirty="0">
                <a:latin typeface="a엄마의편지B" pitchFamily="18" charset="-127"/>
                <a:ea typeface="a엄마의편지B" pitchFamily="18" charset="-127"/>
              </a:rPr>
              <a:t>わぶ</a:t>
            </a:r>
            <a:r>
              <a:rPr lang="en-US" altLang="ko-KR" sz="2500" dirty="0">
                <a:latin typeface="a엄마의편지B" pitchFamily="18" charset="-127"/>
                <a:ea typeface="a엄마의편지B" pitchFamily="18" charset="-127"/>
              </a:rPr>
              <a:t>)’</a:t>
            </a:r>
            <a:r>
              <a:rPr lang="ko-KR" altLang="en-US" sz="2500" dirty="0">
                <a:latin typeface="a엄마의편지B" pitchFamily="18" charset="-127"/>
                <a:ea typeface="a엄마의편지B" pitchFamily="18" charset="-127"/>
              </a:rPr>
              <a:t>의 명사형</a:t>
            </a:r>
          </a:p>
          <a:p>
            <a:endParaRPr lang="en-US" altLang="ko-KR" sz="25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한적한 </a:t>
            </a:r>
            <a:r>
              <a:rPr lang="ko-KR" altLang="en-US" sz="2500" dirty="0">
                <a:latin typeface="a엄마의편지B" pitchFamily="18" charset="-127"/>
                <a:ea typeface="a엄마의편지B" pitchFamily="18" charset="-127"/>
              </a:rPr>
              <a:t>가운데 느끼는 정취</a:t>
            </a:r>
            <a:r>
              <a:rPr lang="en-US" altLang="ko-KR" sz="2500" dirty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500" dirty="0">
                <a:latin typeface="a엄마의편지B" pitchFamily="18" charset="-127"/>
                <a:ea typeface="a엄마의편지B" pitchFamily="18" charset="-127"/>
              </a:rPr>
              <a:t>소박하고 차분한 가운데 우러나는 멋</a:t>
            </a:r>
            <a:r>
              <a:rPr lang="en-US" altLang="ko-KR" sz="2500" dirty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500" dirty="0">
                <a:latin typeface="a엄마의편지B" pitchFamily="18" charset="-127"/>
                <a:ea typeface="a엄마의편지B" pitchFamily="18" charset="-127"/>
              </a:rPr>
              <a:t>또는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한거하는 </a:t>
            </a:r>
            <a:r>
              <a:rPr lang="ko-KR" altLang="en-US" sz="2500" dirty="0">
                <a:latin typeface="a엄마의편지B" pitchFamily="18" charset="-127"/>
                <a:ea typeface="a엄마의편지B" pitchFamily="18" charset="-127"/>
              </a:rPr>
              <a:t>상태의 여유로운 아름다움 등의 미적 감각을 지칭하는 말</a:t>
            </a:r>
          </a:p>
          <a:p>
            <a:endParaRPr lang="en-US" altLang="ja-JP" sz="25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중세 </a:t>
            </a:r>
            <a:r>
              <a:rPr lang="ko-KR" altLang="en-US" sz="2500" dirty="0" err="1" smtClean="0">
                <a:latin typeface="a엄마의편지B" pitchFamily="18" charset="-127"/>
                <a:ea typeface="a엄마의편지B" pitchFamily="18" charset="-127"/>
              </a:rPr>
              <a:t>무로마치시대는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5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정신세계를 충실하게 하는 일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에 더 큰 가치를 두는 새로운 미의식이 존중됨</a:t>
            </a:r>
            <a:endParaRPr lang="en-US" altLang="ko-KR" sz="25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sz="2500" dirty="0" smtClean="0">
                <a:latin typeface="a엄마의편지B" pitchFamily="18" charset="-127"/>
                <a:ea typeface="a엄마의편지B" pitchFamily="18" charset="-127"/>
              </a:rPr>
              <a:t>  -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싸늘한 것</a:t>
            </a:r>
            <a:r>
              <a:rPr lang="en-US" altLang="ko-KR" sz="2500" dirty="0" smtClean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시든 것</a:t>
            </a:r>
            <a:r>
              <a:rPr lang="en-US" altLang="ko-KR" sz="2500" dirty="0" smtClean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절제된 것에서 아름다움을 찾으려는 미의식</a:t>
            </a:r>
            <a:endParaRPr lang="ja-JP" altLang="en-US" sz="2500" dirty="0">
              <a:latin typeface="a엄마의편지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68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2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서</a:t>
            </a:r>
            <a:r>
              <a:rPr lang="ko-KR" altLang="en-US" b="1" dirty="0">
                <a:latin typeface="a엄마의편지B" pitchFamily="18" charset="-127"/>
                <a:ea typeface="a엄마의편지B" pitchFamily="18" charset="-127"/>
              </a:rPr>
              <a:t>도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엄마의편지B" pitchFamily="18" charset="-127"/>
                <a:ea typeface="a엄마의편지B" pitchFamily="18" charset="-127"/>
                <a:cs typeface="+mj-cs"/>
              </a:rPr>
              <a:t>정의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5856" y="1502931"/>
            <a:ext cx="5472608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문자의 아름다움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을 표현하려고 하는 일본의 조형예술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285017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·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중국에서 기원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3458643"/>
            <a:ext cx="5472608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err="1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가타카나의</a:t>
            </a:r>
            <a:r>
              <a:rPr lang="ko-KR" altLang="en-US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 발명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으로 일본의 독자적 스타일 형성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4725144"/>
            <a:ext cx="547260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붓과 먹을 사용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와시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위에서 표현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75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2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서</a:t>
            </a:r>
            <a:r>
              <a:rPr lang="ko-KR" altLang="en-US" b="1" dirty="0">
                <a:latin typeface="a엄마의편지B" pitchFamily="18" charset="-127"/>
                <a:ea typeface="a엄마의편지B" pitchFamily="18" charset="-127"/>
              </a:rPr>
              <a:t>도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noProof="0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전문가 정의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엄마의편지B" pitchFamily="18" charset="-127"/>
              <a:ea typeface="a엄마의편지B" pitchFamily="18" charset="-127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7336" y="1502931"/>
            <a:ext cx="5976664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err="1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헤이안시대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당에서 들어온 유학생 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키비마키가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전한 학문에서 시작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2834933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·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다만 이후 </a:t>
            </a:r>
            <a:r>
              <a:rPr lang="ko-KR" altLang="en-US" sz="2800" dirty="0" err="1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에도시대까지</a:t>
            </a:r>
            <a:r>
              <a:rPr lang="ko-KR" altLang="en-US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‘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서도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’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라는 말이 등장하지 않음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3872544"/>
            <a:ext cx="6264696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가마쿠라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–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무로마치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시대에는 서도 대신 </a:t>
            </a:r>
            <a:r>
              <a:rPr lang="ko-KR" altLang="en-US" sz="2800" dirty="0" err="1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쥬보쿠</a:t>
            </a:r>
            <a:r>
              <a:rPr lang="en-US" altLang="ko-KR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린치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가 별칭으로 사용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16288" y="5208177"/>
            <a:ext cx="607876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에도시대부터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다시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‘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서</a:t>
            </a:r>
            <a:r>
              <a:rPr lang="ko-KR" altLang="en-US" sz="2800" dirty="0">
                <a:latin typeface="a엄마의편지B" pitchFamily="18" charset="-127"/>
                <a:ea typeface="a엄마의편지B" pitchFamily="18" charset="-127"/>
              </a:rPr>
              <a:t>도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’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용어 사용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81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2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서</a:t>
            </a:r>
            <a:r>
              <a:rPr lang="ko-KR" altLang="en-US" b="1" dirty="0">
                <a:latin typeface="a엄마의편지B" pitchFamily="18" charset="-127"/>
                <a:ea typeface="a엄마의편지B" pitchFamily="18" charset="-127"/>
              </a:rPr>
              <a:t>도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00"/>
          </a:p>
        </p:txBody>
      </p:sp>
      <p:sp>
        <p:nvSpPr>
          <p:cNvPr id="11" name="직사각형 10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유파 형성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엄마의편지B" pitchFamily="18" charset="-127"/>
              <a:ea typeface="a엄마의편지B" pitchFamily="18" charset="-127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1502931"/>
            <a:ext cx="5616624" cy="53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500" dirty="0" smtClean="0"/>
              <a:t>·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중세시대에 유입된 </a:t>
            </a:r>
            <a:r>
              <a:rPr lang="ko-KR" altLang="en-US" sz="25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도</a:t>
            </a:r>
            <a:r>
              <a:rPr lang="en-US" altLang="ko-KR" sz="25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(</a:t>
            </a:r>
            <a:r>
              <a:rPr lang="ko-KR" altLang="en-US" sz="2500" dirty="0" smtClean="0">
                <a:solidFill>
                  <a:srgbClr val="FF0000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道</a:t>
            </a:r>
            <a:r>
              <a:rPr lang="en-US" altLang="ko-KR" sz="25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)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의 관념</a:t>
            </a:r>
            <a:endParaRPr lang="ko-KR" altLang="en-US" sz="25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2420888"/>
            <a:ext cx="57606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/>
              <a:t>·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도</a:t>
            </a:r>
            <a:r>
              <a:rPr lang="en-US" altLang="ko-KR" sz="2500" dirty="0" smtClean="0">
                <a:latin typeface="a엄마의편지B" pitchFamily="18" charset="-127"/>
                <a:ea typeface="a엄마의편지B" pitchFamily="18" charset="-127"/>
              </a:rPr>
              <a:t>(</a:t>
            </a:r>
            <a:r>
              <a:rPr lang="ko-KR" altLang="en-US" sz="2500" dirty="0" smtClean="0">
                <a:latin typeface="HY바다M" panose="02030600000101010101" pitchFamily="18" charset="-127"/>
                <a:ea typeface="HY바다M" panose="02030600000101010101" pitchFamily="18" charset="-127"/>
              </a:rPr>
              <a:t>道</a:t>
            </a:r>
            <a:r>
              <a:rPr lang="en-US" altLang="ko-KR" sz="2500" dirty="0" smtClean="0">
                <a:latin typeface="a엄마의편지B" pitchFamily="18" charset="-127"/>
                <a:ea typeface="a엄마의편지B" pitchFamily="18" charset="-127"/>
              </a:rPr>
              <a:t>) :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자아를 억제하고 감동을 순회하여 </a:t>
            </a:r>
            <a:r>
              <a:rPr lang="ko-KR" altLang="en-US" sz="25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하나의 틀에 넣어 표현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하는</a:t>
            </a:r>
            <a:r>
              <a:rPr lang="ko-KR" altLang="en-US" sz="25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것</a:t>
            </a:r>
            <a:endParaRPr lang="en-US" altLang="ko-KR" sz="2500" dirty="0" smtClean="0">
              <a:latin typeface="a엄마의편지B" pitchFamily="18" charset="-127"/>
              <a:ea typeface="a엄마의편지B" pitchFamily="18" charset="-127"/>
            </a:endParaRPr>
          </a:p>
          <a:p>
            <a:pPr algn="r"/>
            <a:r>
              <a:rPr lang="en-US" altLang="ko-KR" dirty="0" smtClean="0">
                <a:latin typeface="a엄마의편지B" pitchFamily="18" charset="-127"/>
                <a:ea typeface="a엄마의편지B" pitchFamily="18" charset="-127"/>
              </a:rPr>
              <a:t>-</a:t>
            </a:r>
            <a:r>
              <a:rPr lang="ko-KR" altLang="en-US" dirty="0" err="1" smtClean="0">
                <a:latin typeface="a엄마의편지B" pitchFamily="18" charset="-127"/>
                <a:ea typeface="a엄마의편지B" pitchFamily="18" charset="-127"/>
              </a:rPr>
              <a:t>겸호법사</a:t>
            </a:r>
            <a:r>
              <a:rPr lang="en-US" altLang="ko-KR" dirty="0" smtClean="0">
                <a:latin typeface="a엄마의편지B" pitchFamily="18" charset="-127"/>
                <a:ea typeface="a엄마의편지B" pitchFamily="18" charset="-127"/>
              </a:rPr>
              <a:t>-</a:t>
            </a:r>
            <a:endParaRPr lang="ko-KR" altLang="en-US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3944382"/>
            <a:ext cx="5616624" cy="103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500" dirty="0" smtClean="0"/>
              <a:t>·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틀</a:t>
            </a:r>
            <a:r>
              <a:rPr lang="en-US" altLang="ko-KR" sz="2500" dirty="0" smtClean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형식에 대한 방법을 신성시 </a:t>
            </a:r>
            <a:r>
              <a:rPr lang="en-US" altLang="ko-KR" sz="2500" dirty="0" smtClean="0"/>
              <a:t>·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존중 </a:t>
            </a:r>
            <a:r>
              <a:rPr lang="ko-KR" altLang="en-US" sz="2500" dirty="0" smtClean="0"/>
              <a:t>→ </a:t>
            </a:r>
            <a:r>
              <a:rPr lang="ko-KR" altLang="en-US" sz="25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유파가 발생</a:t>
            </a:r>
            <a:endParaRPr lang="ko-KR" altLang="en-US" sz="2500" dirty="0">
              <a:solidFill>
                <a:srgbClr val="FF0000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5136169"/>
            <a:ext cx="561662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500" dirty="0" smtClean="0"/>
              <a:t>·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서법을 스승이 제자에게 전하기 시작</a:t>
            </a:r>
            <a:endParaRPr lang="ko-KR" altLang="en-US" sz="2500" dirty="0">
              <a:latin typeface="a엄마의편지B" pitchFamily="18" charset="-127"/>
              <a:ea typeface="a엄마의편지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88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2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서</a:t>
            </a:r>
            <a:r>
              <a:rPr lang="ko-KR" altLang="en-US" b="1" dirty="0">
                <a:latin typeface="a엄마의편지B" pitchFamily="18" charset="-127"/>
                <a:ea typeface="a엄마의편지B" pitchFamily="18" charset="-127"/>
              </a:rPr>
              <a:t>도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엄마의편지B" pitchFamily="18" charset="-127"/>
                <a:ea typeface="a엄마의편지B" pitchFamily="18" charset="-127"/>
                <a:cs typeface="+mj-cs"/>
              </a:rPr>
              <a:t>현재의 서도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5856" y="1502931"/>
            <a:ext cx="5472608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smtClean="0">
                <a:ea typeface="a엄마의편지B" pitchFamily="18" charset="-127"/>
              </a:rPr>
              <a:t>전통 서도</a:t>
            </a:r>
            <a:endParaRPr lang="en-US" altLang="ko-KR" sz="2800" dirty="0" smtClean="0">
              <a:ea typeface="a엄마의편지B" pitchFamily="18" charset="-127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유파의 지속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교육 속의 서도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</p:txBody>
      </p:sp>
      <p:pic>
        <p:nvPicPr>
          <p:cNvPr id="17" name="그림 16" descr="003408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357562"/>
            <a:ext cx="4212211" cy="27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2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서</a:t>
            </a:r>
            <a:r>
              <a:rPr lang="ko-KR" altLang="en-US" b="1" dirty="0">
                <a:latin typeface="a엄마의편지B" pitchFamily="18" charset="-127"/>
                <a:ea typeface="a엄마의편지B" pitchFamily="18" charset="-127"/>
              </a:rPr>
              <a:t>도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엄마의편지B" pitchFamily="18" charset="-127"/>
                <a:ea typeface="a엄마의편지B" pitchFamily="18" charset="-127"/>
                <a:cs typeface="+mj-cs"/>
              </a:rPr>
              <a:t>현재의 서도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8992" y="1058668"/>
            <a:ext cx="5472608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smtClean="0">
                <a:ea typeface="a엄마의편지B" pitchFamily="18" charset="-127"/>
              </a:rPr>
              <a:t>일상 속의 서도</a:t>
            </a:r>
            <a:endParaRPr lang="en-US" altLang="ko-KR" sz="2800" dirty="0" smtClean="0">
              <a:ea typeface="a엄마의편지B" pitchFamily="18" charset="-127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문패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간판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포장지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연하장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소책자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영화 포스터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</p:txBody>
      </p:sp>
      <p:pic>
        <p:nvPicPr>
          <p:cNvPr id="9" name="그림 8" descr="dcinsideDownload14379258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786058"/>
            <a:ext cx="2567992" cy="36433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8992" y="4714884"/>
            <a:ext cx="5472608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smtClean="0">
                <a:ea typeface="a엄마의편지B" pitchFamily="18" charset="-127"/>
              </a:rPr>
              <a:t>관련영상</a:t>
            </a:r>
            <a:endParaRPr lang="en-US" altLang="ko-KR" sz="2800" dirty="0" smtClean="0">
              <a:ea typeface="a엄마의편지B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 smtClean="0">
                <a:ea typeface="a엄마의편지B" pitchFamily="18" charset="-127"/>
                <a:hlinkClick r:id="rId4"/>
              </a:rPr>
              <a:t>http://youtu.be/s7jAzGnbhtY</a:t>
            </a:r>
            <a:endParaRPr lang="en-US" altLang="ko-KR" sz="2800" dirty="0" smtClean="0">
              <a:ea typeface="a엄마의편지B" pitchFamily="18" charset="-127"/>
            </a:endParaRPr>
          </a:p>
          <a:p>
            <a:pPr>
              <a:lnSpc>
                <a:spcPct val="130000"/>
              </a:lnSpc>
            </a:pPr>
            <a:endParaRPr lang="en-US" altLang="ko-KR" sz="2800" dirty="0" smtClean="0">
              <a:ea typeface="a엄마의편지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88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+mj-ea"/>
                <a:ea typeface="a엄마의편지B"/>
              </a:rPr>
              <a:t>3</a:t>
            </a:r>
            <a:r>
              <a:rPr lang="en-US" altLang="ko-KR" b="1" dirty="0" smtClean="0">
                <a:latin typeface="+mj-ea"/>
                <a:ea typeface="a엄마의편지B"/>
              </a:rPr>
              <a:t>.</a:t>
            </a:r>
            <a:r>
              <a:rPr lang="ko-KR" altLang="en-US" b="1" dirty="0" smtClean="0">
                <a:latin typeface="+mj-ea"/>
                <a:ea typeface="a엄마의편지B"/>
              </a:rPr>
              <a:t>유도</a:t>
            </a:r>
            <a:endParaRPr lang="ko-KR" altLang="en-US" b="1" dirty="0">
              <a:latin typeface="+mj-ea"/>
              <a:ea typeface="a엄마의편지B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역사와 의미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15816" y="188640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1196752"/>
            <a:ext cx="54726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>
                <a:solidFill>
                  <a:prstClr val="black"/>
                </a:solidFill>
              </a:rPr>
              <a:t>· </a:t>
            </a:r>
            <a:r>
              <a:rPr lang="ko-KR" altLang="en-US" sz="2800" dirty="0" err="1" smtClean="0">
                <a:solidFill>
                  <a:prstClr val="black"/>
                </a:solidFill>
                <a:ea typeface="a엄마의편지B"/>
              </a:rPr>
              <a:t>카노</a:t>
            </a:r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800" dirty="0" err="1" smtClean="0">
                <a:solidFill>
                  <a:prstClr val="black"/>
                </a:solidFill>
                <a:ea typeface="a엄마의편지B"/>
              </a:rPr>
              <a:t>진고로</a:t>
            </a:r>
            <a:r>
              <a:rPr lang="en-US" altLang="ko-KR" sz="2800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800" dirty="0" err="1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嘉納治五郎</a:t>
            </a:r>
            <a:r>
              <a:rPr lang="en-US" altLang="ko-KR" sz="2800" dirty="0" smtClean="0">
                <a:solidFill>
                  <a:prstClr val="black"/>
                </a:solidFill>
                <a:ea typeface="a엄마의편지B"/>
              </a:rPr>
              <a:t>) </a:t>
            </a:r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라는 교육자가</a:t>
            </a:r>
            <a:r>
              <a:rPr lang="en-US" altLang="ko-KR" sz="2800" dirty="0" smtClean="0">
                <a:solidFill>
                  <a:prstClr val="black"/>
                </a:solidFill>
                <a:ea typeface="a엄마의편지B"/>
              </a:rPr>
              <a:t>1882</a:t>
            </a:r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년 </a:t>
            </a:r>
            <a:r>
              <a:rPr lang="ko-KR" altLang="en-US" sz="2800" dirty="0" err="1" smtClean="0">
                <a:solidFill>
                  <a:prstClr val="black"/>
                </a:solidFill>
                <a:ea typeface="a엄마의편지B"/>
              </a:rPr>
              <a:t>강도관</a:t>
            </a:r>
            <a:r>
              <a:rPr lang="en-US" altLang="ko-KR" sz="2800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800" dirty="0" err="1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講道館</a:t>
            </a:r>
            <a:r>
              <a:rPr lang="en-US" altLang="ko-KR" sz="2800" dirty="0" smtClean="0">
                <a:solidFill>
                  <a:prstClr val="black"/>
                </a:solidFill>
                <a:ea typeface="a엄마의편지B"/>
              </a:rPr>
              <a:t>)</a:t>
            </a:r>
            <a:endParaRPr lang="ko-KR" altLang="en-US" sz="2800" dirty="0" smtClean="0">
              <a:solidFill>
                <a:prstClr val="black"/>
              </a:solidFill>
              <a:ea typeface="a엄마의편지B"/>
            </a:endParaRPr>
          </a:p>
          <a:p>
            <a:pPr>
              <a:lnSpc>
                <a:spcPct val="130000"/>
              </a:lnSpc>
            </a:pPr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을 설립  </a:t>
            </a:r>
            <a:endParaRPr lang="en-US" altLang="ko-KR" sz="2800" dirty="0" smtClean="0">
              <a:solidFill>
                <a:prstClr val="black"/>
              </a:solidFill>
              <a:ea typeface="a엄마의편지B"/>
            </a:endParaRPr>
          </a:p>
          <a:p>
            <a:pPr>
              <a:lnSpc>
                <a:spcPct val="130000"/>
              </a:lnSpc>
            </a:pPr>
            <a:endParaRPr lang="ko-KR" altLang="en-US" sz="2800" dirty="0">
              <a:solidFill>
                <a:prstClr val="black"/>
              </a:solidFill>
            </a:endParaRPr>
          </a:p>
          <a:p>
            <a:pPr>
              <a:lnSpc>
                <a:spcPct val="130000"/>
              </a:lnSpc>
            </a:pPr>
            <a:endParaRPr lang="ko-KR" altLang="en-US" sz="2800" dirty="0">
              <a:solidFill>
                <a:prstClr val="black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3140968"/>
            <a:ext cx="5472608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>
                <a:solidFill>
                  <a:prstClr val="black"/>
                </a:solidFill>
              </a:rPr>
              <a:t>·</a:t>
            </a:r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단순히 승부를 겨루는 운동이 아닌 심신</a:t>
            </a:r>
            <a:r>
              <a:rPr lang="en-US" altLang="ko-KR" sz="2800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8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心身</a:t>
            </a:r>
            <a:r>
              <a:rPr lang="en-US" altLang="ko-KR" sz="2800" dirty="0" smtClean="0">
                <a:solidFill>
                  <a:prstClr val="black"/>
                </a:solidFill>
                <a:ea typeface="a엄마의편지B"/>
              </a:rPr>
              <a:t>)</a:t>
            </a:r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 단련을 목적</a:t>
            </a:r>
            <a:endParaRPr lang="en-US" altLang="ko-KR" sz="2800" dirty="0" smtClean="0">
              <a:solidFill>
                <a:prstClr val="black"/>
              </a:solidFill>
              <a:latin typeface="a엄마의편지B" pitchFamily="18" charset="-127"/>
              <a:ea typeface="a엄마의편지B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                   </a:t>
            </a:r>
            <a:endParaRPr lang="ko-KR" altLang="en-US" sz="2800" dirty="0">
              <a:solidFill>
                <a:prstClr val="black"/>
              </a:solidFill>
              <a:latin typeface="a시네마L" pitchFamily="18" charset="-127"/>
              <a:ea typeface="a시네마L" pitchFamily="18" charset="-127"/>
            </a:endParaRPr>
          </a:p>
          <a:p>
            <a:pPr>
              <a:lnSpc>
                <a:spcPct val="130000"/>
              </a:lnSpc>
            </a:pPr>
            <a:endParaRPr lang="ko-KR" altLang="en-US" sz="2800" dirty="0">
              <a:solidFill>
                <a:prstClr val="black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4525054"/>
            <a:ext cx="5472608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>
                <a:solidFill>
                  <a:prstClr val="black"/>
                </a:solidFill>
              </a:rPr>
              <a:t>· </a:t>
            </a:r>
            <a:r>
              <a:rPr lang="ko-KR" altLang="en-US" sz="2800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유도의 유</a:t>
            </a:r>
            <a:r>
              <a:rPr lang="en-US" altLang="ko-KR" sz="2800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8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柔</a:t>
            </a:r>
            <a:r>
              <a:rPr lang="en-US" altLang="ko-KR" sz="2800" dirty="0" smtClean="0">
                <a:solidFill>
                  <a:prstClr val="black"/>
                </a:solidFill>
                <a:ea typeface="a엄마의편지B"/>
              </a:rPr>
              <a:t>)</a:t>
            </a:r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는 부드럽다를 의미 </a:t>
            </a:r>
            <a:r>
              <a:rPr lang="en-US" altLang="ko-KR" sz="2800" dirty="0" smtClean="0">
                <a:solidFill>
                  <a:srgbClr val="FF0000"/>
                </a:solidFill>
                <a:ea typeface="a엄마의편지B"/>
              </a:rPr>
              <a:t>“</a:t>
            </a:r>
            <a:r>
              <a:rPr lang="ko-KR" altLang="en-US" sz="2800" dirty="0" smtClean="0">
                <a:solidFill>
                  <a:srgbClr val="FF0000"/>
                </a:solidFill>
                <a:ea typeface="a엄마의편지B"/>
              </a:rPr>
              <a:t>부드러움이 강함을 억제한다</a:t>
            </a:r>
            <a:r>
              <a:rPr lang="en-US" altLang="ko-KR" sz="2800" dirty="0" smtClean="0">
                <a:solidFill>
                  <a:srgbClr val="FF0000"/>
                </a:solidFill>
                <a:ea typeface="a엄마의편지B"/>
              </a:rPr>
              <a:t>”</a:t>
            </a:r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라는 원리를 의미 </a:t>
            </a:r>
            <a:endParaRPr lang="en-US" altLang="ko-KR" sz="2800" dirty="0" smtClean="0">
              <a:solidFill>
                <a:prstClr val="black"/>
              </a:solidFill>
              <a:ea typeface="a엄마의편지B"/>
            </a:endParaRPr>
          </a:p>
          <a:p>
            <a:pPr>
              <a:lnSpc>
                <a:spcPct val="130000"/>
              </a:lnSpc>
            </a:pPr>
            <a:endParaRPr lang="ko-KR" altLang="en-US" sz="2800" dirty="0">
              <a:solidFill>
                <a:prstClr val="black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  <p:pic>
        <p:nvPicPr>
          <p:cNvPr id="1028" name="Picture 4" descr="C:\Users\sec1\Desktop\c2.jpg"/>
          <p:cNvPicPr>
            <a:picLocks noChangeAspect="1" noChangeArrowheads="1"/>
          </p:cNvPicPr>
          <p:nvPr/>
        </p:nvPicPr>
        <p:blipFill>
          <a:blip r:embed="rId3" cstate="print">
            <a:lum bright="21000" contrast="-15000"/>
          </a:blip>
          <a:srcRect/>
          <a:stretch>
            <a:fillRect/>
          </a:stretch>
        </p:blipFill>
        <p:spPr bwMode="auto">
          <a:xfrm>
            <a:off x="251520" y="2636912"/>
            <a:ext cx="2981665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00832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3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유도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경기 방법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3808" y="4797152"/>
            <a:ext cx="6300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400" dirty="0" smtClean="0">
              <a:solidFill>
                <a:prstClr val="black"/>
              </a:solidFill>
            </a:endParaRPr>
          </a:p>
          <a:p>
            <a:endParaRPr lang="en-US" altLang="ko-KR" sz="24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prstClr val="black"/>
                </a:solidFill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효과라는 </a:t>
            </a:r>
            <a:r>
              <a:rPr lang="ko-KR" altLang="en-US" sz="2400" b="1" dirty="0" err="1" smtClean="0">
                <a:solidFill>
                  <a:prstClr val="black"/>
                </a:solidFill>
                <a:ea typeface="a엄마의편지B"/>
              </a:rPr>
              <a:t>점수제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는 경기 흥미 삭감의 이유로 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2008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년 국제유도연맹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이사회에서 폐지</a:t>
            </a:r>
            <a:endParaRPr lang="ko-KR" altLang="en-US" sz="2400" b="1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1772816"/>
            <a:ext cx="57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solidFill>
                  <a:prstClr val="black"/>
                </a:solidFill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5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분의 경기 시간 동안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먼저 한판 얻기 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,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상대의 기권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상대의 반칙패의 경우 승리</a:t>
            </a:r>
            <a:endParaRPr lang="ko-KR" altLang="en-US" sz="2400" b="1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2924944"/>
            <a:ext cx="576064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200" dirty="0" smtClean="0">
                <a:solidFill>
                  <a:prstClr val="black"/>
                </a:solidFill>
              </a:rPr>
              <a:t> 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점수를 얻는 경우는 </a:t>
            </a:r>
            <a:r>
              <a:rPr lang="ko-KR" altLang="en-US" sz="2200" b="1" dirty="0" smtClean="0">
                <a:solidFill>
                  <a:srgbClr val="FF0000"/>
                </a:solidFill>
                <a:ea typeface="a엄마의편지B"/>
              </a:rPr>
              <a:t>지도</a:t>
            </a:r>
            <a:r>
              <a:rPr lang="en-US" altLang="ko-KR" sz="2200" b="1" dirty="0" smtClean="0">
                <a:solidFill>
                  <a:srgbClr val="FF0000"/>
                </a:solidFill>
                <a:ea typeface="a엄마의편지B"/>
              </a:rPr>
              <a:t>, </a:t>
            </a:r>
            <a:r>
              <a:rPr lang="ko-KR" altLang="en-US" sz="2200" b="1" dirty="0" smtClean="0">
                <a:solidFill>
                  <a:srgbClr val="FF0000"/>
                </a:solidFill>
                <a:ea typeface="a엄마의편지B"/>
              </a:rPr>
              <a:t>유효</a:t>
            </a:r>
            <a:r>
              <a:rPr lang="en-US" altLang="ko-KR" sz="2200" b="1" dirty="0" smtClean="0">
                <a:solidFill>
                  <a:srgbClr val="FF0000"/>
                </a:solidFill>
                <a:ea typeface="a엄마의편지B"/>
              </a:rPr>
              <a:t>, </a:t>
            </a:r>
            <a:r>
              <a:rPr lang="ko-KR" altLang="en-US" sz="2200" b="1" dirty="0" smtClean="0">
                <a:solidFill>
                  <a:srgbClr val="FF0000"/>
                </a:solidFill>
                <a:ea typeface="a엄마의편지B"/>
              </a:rPr>
              <a:t>절반</a:t>
            </a:r>
            <a:r>
              <a:rPr lang="en-US" altLang="ko-KR" sz="2200" b="1" dirty="0" smtClean="0">
                <a:solidFill>
                  <a:srgbClr val="FF0000"/>
                </a:solidFill>
                <a:ea typeface="a엄마의편지B"/>
              </a:rPr>
              <a:t>, </a:t>
            </a:r>
            <a:r>
              <a:rPr lang="ko-KR" altLang="en-US" sz="2200" b="1" dirty="0" smtClean="0">
                <a:solidFill>
                  <a:srgbClr val="FF0000"/>
                </a:solidFill>
                <a:ea typeface="a엄마의편지B"/>
              </a:rPr>
              <a:t>한판 </a:t>
            </a:r>
            <a:endParaRPr lang="en-US" altLang="ko-KR" sz="2200" b="1" dirty="0" smtClean="0">
              <a:solidFill>
                <a:srgbClr val="FF0000"/>
              </a:solidFill>
              <a:ea typeface="a엄마의편지B"/>
            </a:endParaRPr>
          </a:p>
          <a:p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누르기가 성공한 시간이나 기술 성공 상태로 점수를 결정</a:t>
            </a:r>
            <a:endParaRPr lang="ko-KR" altLang="en-US" sz="2200" b="1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4509120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200" dirty="0" smtClean="0">
                <a:solidFill>
                  <a:prstClr val="black"/>
                </a:solidFill>
                <a:latin typeface="HY산B" pitchFamily="18" charset="-127"/>
                <a:ea typeface="HY산B" pitchFamily="18" charset="-127"/>
              </a:rPr>
              <a:t> 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두 번의 지도는 유효 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두 번의 유효는 절반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 , 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두 번의 절반은 한판으로 결정</a:t>
            </a:r>
            <a:endParaRPr lang="ko-KR" altLang="en-US" sz="2200" b="1" dirty="0">
              <a:solidFill>
                <a:prstClr val="black"/>
              </a:solidFill>
              <a:ea typeface="a엄마의편지B"/>
            </a:endParaRPr>
          </a:p>
        </p:txBody>
      </p:sp>
      <p:pic>
        <p:nvPicPr>
          <p:cNvPr id="3074" name="Picture 2" descr="C:\Users\user\Desktop\ㅇㄷ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25922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3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유도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유도의 기술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1268760"/>
            <a:ext cx="61926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600" b="1" dirty="0" smtClean="0">
                <a:solidFill>
                  <a:prstClr val="black"/>
                </a:solidFill>
              </a:rPr>
              <a:t>  </a:t>
            </a:r>
            <a:r>
              <a:rPr lang="ko-KR" altLang="en-US" sz="2600" b="1" dirty="0" smtClean="0">
                <a:solidFill>
                  <a:srgbClr val="FF0000"/>
                </a:solidFill>
                <a:ea typeface="a엄마의편지B"/>
              </a:rPr>
              <a:t>메치기</a:t>
            </a:r>
            <a:endParaRPr lang="en-US" altLang="ko-KR" sz="2400" b="1" dirty="0" smtClean="0">
              <a:solidFill>
                <a:srgbClr val="FF0000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유도의 핵심기술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어깨 너머로 상대를 메치는 기술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 (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업어치기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b="1" dirty="0" err="1" smtClean="0">
                <a:solidFill>
                  <a:prstClr val="black"/>
                </a:solidFill>
                <a:ea typeface="a엄마의편지B"/>
              </a:rPr>
              <a:t>안다리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후리기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밭다리 후리기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...)</a:t>
            </a:r>
          </a:p>
          <a:p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</a:t>
            </a:r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3133904"/>
            <a:ext cx="62281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6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600" b="1" dirty="0" smtClean="0">
                <a:solidFill>
                  <a:srgbClr val="FF0000"/>
                </a:solidFill>
                <a:ea typeface="a엄마의편지B"/>
              </a:rPr>
              <a:t>굳히기</a:t>
            </a:r>
            <a:endParaRPr lang="en-US" altLang="ko-KR" sz="2400" b="1" dirty="0" smtClean="0">
              <a:solidFill>
                <a:srgbClr val="FF0000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상대를 누르거나 관절을 꺾어 상대에게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승리를 받아내는 기술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상대를 눌러 일어나지 못하게 하는 누르기 </a:t>
            </a:r>
            <a:endParaRPr lang="en-US" altLang="ko-KR" sz="20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손이나 팔뚝으로 상대의 목을 제압하는 조르기</a:t>
            </a:r>
            <a:endParaRPr lang="en-US" altLang="ko-KR" sz="20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관절을 비틀고 꺾는 꺾기 </a:t>
            </a:r>
            <a:endParaRPr lang="en-US" altLang="ko-KR" sz="20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2400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오늘날의 </a:t>
            </a:r>
            <a:r>
              <a:rPr lang="ko-KR" altLang="en-US" sz="2400" b="1" dirty="0" err="1" smtClean="0">
                <a:solidFill>
                  <a:prstClr val="black"/>
                </a:solidFill>
                <a:ea typeface="a엄마의편지B"/>
              </a:rPr>
              <a:t>주짓수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(jujitsu)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가 유도의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  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굳히기에서 유래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sec1\Desktop\유도1.jpg"/>
          <p:cNvPicPr>
            <a:picLocks noChangeAspect="1" noChangeArrowheads="1"/>
          </p:cNvPicPr>
          <p:nvPr/>
        </p:nvPicPr>
        <p:blipFill>
          <a:blip r:embed="rId4" cstate="print">
            <a:lum bright="12000" contrast="-29000"/>
          </a:blip>
          <a:srcRect/>
          <a:stretch>
            <a:fillRect/>
          </a:stretch>
        </p:blipFill>
        <p:spPr bwMode="auto">
          <a:xfrm>
            <a:off x="251520" y="2708920"/>
            <a:ext cx="288032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67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3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유도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유도의 기술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1196752"/>
            <a:ext cx="52565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200" dirty="0" smtClean="0">
                <a:solidFill>
                  <a:srgbClr val="FF0000"/>
                </a:solidFill>
              </a:rPr>
              <a:t> </a:t>
            </a:r>
            <a:r>
              <a:rPr lang="ko-KR" altLang="en-US" sz="2200" b="1" dirty="0" smtClean="0">
                <a:solidFill>
                  <a:srgbClr val="FF0000"/>
                </a:solidFill>
                <a:ea typeface="a엄마의편지B"/>
              </a:rPr>
              <a:t>급소 찌르기</a:t>
            </a:r>
            <a:endParaRPr lang="en-US" altLang="ko-KR" sz="2200" b="1" dirty="0" smtClean="0">
              <a:solidFill>
                <a:srgbClr val="FF0000"/>
              </a:solidFill>
              <a:ea typeface="a엄마의편지B"/>
            </a:endParaRPr>
          </a:p>
          <a:p>
            <a:endParaRPr lang="en-US" altLang="ko-KR" sz="22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사람의 몸의 생리적인 약점이나 급소를 가격 하는 기술</a:t>
            </a:r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기술의 성질이 위험하여 경기에선 사용을 </a:t>
            </a:r>
            <a:r>
              <a:rPr lang="ko-KR" altLang="en-US" sz="2200" b="1" dirty="0" smtClean="0">
                <a:solidFill>
                  <a:srgbClr val="FF0000"/>
                </a:solidFill>
                <a:ea typeface="a엄마의편지B"/>
              </a:rPr>
              <a:t>금지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하고 원칙만 인정</a:t>
            </a:r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endParaRPr lang="ko-KR" altLang="en-US" sz="2200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400506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0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이 외에도 각종 손 기술과 발 기술       </a:t>
            </a:r>
            <a:endParaRPr lang="en-US" altLang="ko-KR" sz="20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  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등을 사용하여 한판을 유도</a:t>
            </a:r>
            <a:endParaRPr lang="ko-KR" altLang="en-US" sz="2000" b="1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5085184"/>
            <a:ext cx="5796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solidFill>
                  <a:prstClr val="black"/>
                </a:solidFill>
                <a:ea typeface="a엄마의편지B"/>
              </a:rPr>
              <a:t>주짓수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(jujitsu) 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는 유도의 굳히기에 해당하는 누워서하는 기술이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대부분이지만 유도는 메치기에 해당하는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서서 하는 기술이 주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000" b="1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主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)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를 이룬다</a:t>
            </a:r>
            <a:r>
              <a:rPr lang="en-US" altLang="ko-KR" sz="2000" dirty="0" smtClean="0">
                <a:solidFill>
                  <a:prstClr val="black"/>
                </a:solidFill>
                <a:ea typeface="a엄마의편지B"/>
              </a:rPr>
              <a:t>.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 </a:t>
            </a:r>
            <a:endParaRPr lang="ko-KR" altLang="en-US" sz="2000" dirty="0">
              <a:solidFill>
                <a:prstClr val="black"/>
              </a:solidFill>
              <a:ea typeface="a엄마의편지B"/>
            </a:endParaRPr>
          </a:p>
        </p:txBody>
      </p:sp>
      <p:pic>
        <p:nvPicPr>
          <p:cNvPr id="6146" name="Picture 2" descr="C:\Users\sec1\Desktop\주짓.jpg"/>
          <p:cNvPicPr>
            <a:picLocks noChangeAspect="1" noChangeArrowheads="1"/>
          </p:cNvPicPr>
          <p:nvPr/>
        </p:nvPicPr>
        <p:blipFill>
          <a:blip r:embed="rId3" cstate="print">
            <a:lum bright="26000" contrast="-46000"/>
          </a:blip>
          <a:srcRect/>
          <a:stretch>
            <a:fillRect/>
          </a:stretch>
        </p:blipFill>
        <p:spPr bwMode="auto">
          <a:xfrm>
            <a:off x="323527" y="2636912"/>
            <a:ext cx="2952329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85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목</a:t>
            </a:r>
            <a:r>
              <a:rPr lang="ko-KR" altLang="en-US" b="1" dirty="0">
                <a:latin typeface="a엄마의편지B" pitchFamily="18" charset="-127"/>
                <a:ea typeface="a엄마의편지B" pitchFamily="18" charset="-127"/>
              </a:rPr>
              <a:t>차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2636912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983978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일본의 전통 예능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엄마의편지B" pitchFamily="18" charset="-127"/>
              <a:ea typeface="a엄마의편지B" pitchFamily="18" charset="-127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1990" y="1340768"/>
            <a:ext cx="4514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a엄마의편지B" pitchFamily="18" charset="-127"/>
                <a:ea typeface="a엄마의편지B" pitchFamily="18" charset="-127"/>
              </a:rPr>
              <a:t>1. </a:t>
            </a:r>
            <a:r>
              <a:rPr lang="ko-KR" altLang="en-US" sz="4000" dirty="0" smtClean="0">
                <a:latin typeface="a엄마의편지B" pitchFamily="18" charset="-127"/>
                <a:ea typeface="a엄마의편지B" pitchFamily="18" charset="-127"/>
              </a:rPr>
              <a:t>다도</a:t>
            </a:r>
            <a:endParaRPr lang="ko-KR" altLang="en-US" sz="40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1990" y="2276118"/>
            <a:ext cx="4514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a엄마의편지B" pitchFamily="18" charset="-127"/>
                <a:ea typeface="a엄마의편지B" pitchFamily="18" charset="-127"/>
              </a:rPr>
              <a:t>2.</a:t>
            </a:r>
            <a:r>
              <a:rPr lang="ko-KR" altLang="en-US" sz="4000" dirty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4000" dirty="0" smtClean="0">
                <a:latin typeface="a엄마의편지B" pitchFamily="18" charset="-127"/>
                <a:ea typeface="a엄마의편지B" pitchFamily="18" charset="-127"/>
              </a:rPr>
              <a:t>서도</a:t>
            </a:r>
            <a:endParaRPr lang="ko-KR" altLang="en-US" sz="40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1990" y="3992116"/>
            <a:ext cx="4514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엄마의편지B" pitchFamily="18" charset="-127"/>
                <a:ea typeface="a엄마의편지B" pitchFamily="18" charset="-127"/>
              </a:rPr>
              <a:t>4</a:t>
            </a:r>
            <a:r>
              <a:rPr lang="en-US" altLang="ko-KR" sz="4000" dirty="0" smtClean="0">
                <a:latin typeface="a엄마의편지B" pitchFamily="18" charset="-127"/>
                <a:ea typeface="a엄마의편지B" pitchFamily="18" charset="-127"/>
              </a:rPr>
              <a:t>. </a:t>
            </a:r>
            <a:r>
              <a:rPr lang="ko-KR" altLang="en-US" sz="4000" dirty="0" err="1" smtClean="0">
                <a:latin typeface="a엄마의편지B" pitchFamily="18" charset="-127"/>
                <a:ea typeface="a엄마의편지B" pitchFamily="18" charset="-127"/>
              </a:rPr>
              <a:t>이케바</a:t>
            </a:r>
            <a:r>
              <a:rPr lang="ko-KR" altLang="en-US" sz="4000" dirty="0" err="1">
                <a:latin typeface="a엄마의편지B" pitchFamily="18" charset="-127"/>
                <a:ea typeface="a엄마의편지B" pitchFamily="18" charset="-127"/>
              </a:rPr>
              <a:t>나</a:t>
            </a:r>
            <a:endParaRPr lang="ko-KR" altLang="en-US" sz="40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1990" y="3153162"/>
            <a:ext cx="4514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엄마의편지B" pitchFamily="18" charset="-127"/>
                <a:ea typeface="a엄마의편지B" pitchFamily="18" charset="-127"/>
              </a:rPr>
              <a:t>3</a:t>
            </a:r>
            <a:r>
              <a:rPr lang="en-US" altLang="ko-KR" sz="4000" dirty="0" smtClean="0">
                <a:latin typeface="a엄마의편지B" pitchFamily="18" charset="-127"/>
                <a:ea typeface="a엄마의편지B" pitchFamily="18" charset="-127"/>
              </a:rPr>
              <a:t>. </a:t>
            </a:r>
            <a:r>
              <a:rPr lang="ko-KR" altLang="en-US" sz="4000" dirty="0" smtClean="0">
                <a:latin typeface="a엄마의편지B" pitchFamily="18" charset="-127"/>
                <a:ea typeface="a엄마의편지B" pitchFamily="18" charset="-127"/>
              </a:rPr>
              <a:t>유도와 검도</a:t>
            </a:r>
            <a:endParaRPr lang="ko-KR" altLang="en-US" sz="40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1990" y="4881354"/>
            <a:ext cx="4514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a엄마의편지B" pitchFamily="18" charset="-127"/>
                <a:ea typeface="a엄마의편지B" pitchFamily="18" charset="-127"/>
              </a:rPr>
              <a:t>5. </a:t>
            </a:r>
            <a:r>
              <a:rPr lang="ko-KR" altLang="en-US" sz="4000" dirty="0" smtClean="0">
                <a:latin typeface="a엄마의편지B" pitchFamily="18" charset="-127"/>
                <a:ea typeface="a엄마의편지B" pitchFamily="18" charset="-127"/>
              </a:rPr>
              <a:t>스모</a:t>
            </a:r>
            <a:endParaRPr lang="ko-KR" altLang="en-US" sz="4000" dirty="0">
              <a:latin typeface="a엄마의편지B" pitchFamily="18" charset="-127"/>
              <a:ea typeface="a엄마의편지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3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유도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유도의 복장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a엄마의편지B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1628800"/>
            <a:ext cx="59401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600" dirty="0" smtClean="0">
                <a:solidFill>
                  <a:srgbClr val="FF0000"/>
                </a:solidFill>
              </a:rPr>
              <a:t> </a:t>
            </a:r>
            <a:r>
              <a:rPr lang="ko-KR" altLang="en-US" sz="2600" b="1" dirty="0" smtClean="0">
                <a:solidFill>
                  <a:srgbClr val="FF0000"/>
                </a:solidFill>
                <a:ea typeface="a엄마의편지B"/>
              </a:rPr>
              <a:t>유도의 복장</a:t>
            </a:r>
            <a:endParaRPr lang="en-US" altLang="ko-KR" sz="2600" b="1" dirty="0" smtClean="0">
              <a:solidFill>
                <a:srgbClr val="FF0000"/>
              </a:solidFill>
              <a:ea typeface="a엄마의편지B"/>
            </a:endParaRPr>
          </a:p>
          <a:p>
            <a:endParaRPr lang="en-US" altLang="ko-KR" sz="2200" b="1" dirty="0" smtClean="0">
              <a:solidFill>
                <a:srgbClr val="FF0000"/>
              </a:solidFill>
              <a:ea typeface="a엄마의편지B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2200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면 또는 이와 유사한 재질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한 선수는 흰색 한 선수는 청색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일본은 흰색만을 고집하였으나 이에 불구하고 세계 유도협회가 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1998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년 컬러화를 보급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)</a:t>
            </a:r>
          </a:p>
          <a:p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옷 깃을 잡고 경기를 해야 되기 때문에 몸에 달라 붙는 복장을 입어서는 안 된다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.</a:t>
            </a:r>
            <a:endParaRPr lang="ko-KR" altLang="en-US" sz="2400" b="1" dirty="0">
              <a:solidFill>
                <a:prstClr val="black"/>
              </a:solidFill>
              <a:ea typeface="a엄마의편지B"/>
            </a:endParaRPr>
          </a:p>
        </p:txBody>
      </p:sp>
      <p:pic>
        <p:nvPicPr>
          <p:cNvPr id="2051" name="Picture 3" descr="C:\Users\sec1\Desktop\ㅊㅅㅇㄷ.jpg"/>
          <p:cNvPicPr>
            <a:picLocks noChangeAspect="1" noChangeArrowheads="1"/>
          </p:cNvPicPr>
          <p:nvPr/>
        </p:nvPicPr>
        <p:blipFill>
          <a:blip r:embed="rId3" cstate="print">
            <a:lum bright="31000" contrast="-51000"/>
          </a:blip>
          <a:srcRect/>
          <a:stretch>
            <a:fillRect/>
          </a:stretch>
        </p:blipFill>
        <p:spPr bwMode="auto">
          <a:xfrm>
            <a:off x="179512" y="2636912"/>
            <a:ext cx="2808312" cy="325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3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유도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현재의 유도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19872" y="1484784"/>
            <a:ext cx="57241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600" b="1" dirty="0" smtClean="0">
                <a:solidFill>
                  <a:srgbClr val="FF0000"/>
                </a:solidFill>
                <a:ea typeface="a엄마의편지B"/>
              </a:rPr>
              <a:t>일본의 국민스포츠 </a:t>
            </a:r>
            <a:endParaRPr lang="en-US" altLang="ko-KR" sz="2600" b="1" dirty="0" smtClean="0">
              <a:solidFill>
                <a:srgbClr val="FF0000"/>
              </a:solidFill>
              <a:ea typeface="a엄마의편지B"/>
            </a:endParaRPr>
          </a:p>
          <a:p>
            <a:endParaRPr lang="en-US" altLang="ko-KR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일본의 과거 학교 교육의 필수 교과목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일본의 경찰관이 되기 위한 필수과목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600" b="1" dirty="0" smtClean="0">
                <a:solidFill>
                  <a:srgbClr val="FF0000"/>
                </a:solidFill>
                <a:ea typeface="a엄마의편지B"/>
              </a:rPr>
              <a:t> 전 세계에서 선풍적인 인기</a:t>
            </a:r>
            <a:endParaRPr lang="en-US" altLang="ko-KR" sz="2600" b="1" dirty="0" smtClean="0">
              <a:solidFill>
                <a:srgbClr val="FF0000"/>
              </a:solidFill>
              <a:ea typeface="a엄마의편지B"/>
            </a:endParaRPr>
          </a:p>
          <a:p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브라질의 유도 경기 인구는 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200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만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세계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1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위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)</a:t>
            </a:r>
          </a:p>
          <a:p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프랑스의 유도 인구수와 상업적 부분은 일본을 능가 축구 다음 인기가 많은 스포츠</a:t>
            </a:r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우리나라에서 또한 올림픽 효자 종목으로서</a:t>
            </a:r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인기 스포츠 </a:t>
            </a:r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pic>
        <p:nvPicPr>
          <p:cNvPr id="7170" name="Picture 2" descr="C:\Users\sec1\Desktop\프랑스.jpg"/>
          <p:cNvPicPr>
            <a:picLocks noChangeAspect="1" noChangeArrowheads="1"/>
          </p:cNvPicPr>
          <p:nvPr/>
        </p:nvPicPr>
        <p:blipFill>
          <a:blip r:embed="rId3" cstate="print">
            <a:lum bright="3000" contrast="-17000"/>
          </a:blip>
          <a:srcRect/>
          <a:stretch>
            <a:fillRect/>
          </a:stretch>
        </p:blipFill>
        <p:spPr bwMode="auto">
          <a:xfrm>
            <a:off x="251520" y="2780928"/>
            <a:ext cx="3024336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0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3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검도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역사와 의미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1880" y="1484784"/>
            <a:ext cx="5400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8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ea typeface="a엄마의편지B"/>
              </a:rPr>
              <a:t>사무라이 검술의 스포츠화 </a:t>
            </a:r>
            <a:endParaRPr lang="en-US" altLang="ko-KR" sz="2800" b="1" dirty="0" smtClean="0">
              <a:solidFill>
                <a:srgbClr val="FF0000"/>
              </a:solidFill>
              <a:ea typeface="a엄마의편지B"/>
            </a:endParaRPr>
          </a:p>
          <a:p>
            <a:pPr>
              <a:buFont typeface="Arial" pitchFamily="34" charset="0"/>
              <a:buChar char="•"/>
            </a:pPr>
            <a:endParaRPr lang="en-US" altLang="ko-KR" sz="2500" b="1" dirty="0" smtClean="0">
              <a:solidFill>
                <a:srgbClr val="FF0000"/>
              </a:solidFill>
              <a:ea typeface="a엄마의편지B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500" dirty="0" smtClean="0">
                <a:solidFill>
                  <a:prstClr val="black"/>
                </a:solidFill>
                <a:ea typeface="a엄마의편지B"/>
              </a:rPr>
              <a:t> 7,8</a:t>
            </a:r>
            <a:r>
              <a:rPr lang="ko-KR" altLang="en-US" sz="2500" dirty="0" smtClean="0">
                <a:solidFill>
                  <a:prstClr val="black"/>
                </a:solidFill>
                <a:ea typeface="a엄마의편지B"/>
              </a:rPr>
              <a:t>세기 경부터 행해져 </a:t>
            </a:r>
            <a:r>
              <a:rPr lang="en-US" altLang="ko-KR" sz="2500" dirty="0" smtClean="0">
                <a:solidFill>
                  <a:prstClr val="black"/>
                </a:solidFill>
                <a:ea typeface="a엄마의편지B"/>
              </a:rPr>
              <a:t>16</a:t>
            </a:r>
            <a:r>
              <a:rPr lang="ko-KR" altLang="en-US" sz="2500" dirty="0" smtClean="0">
                <a:solidFill>
                  <a:prstClr val="black"/>
                </a:solidFill>
                <a:ea typeface="a엄마의편지B"/>
              </a:rPr>
              <a:t>세기에 급속히 발전 여러 유파의 탄생 </a:t>
            </a:r>
            <a:endParaRPr lang="en-US" altLang="ko-KR" sz="25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500" dirty="0" smtClean="0">
                <a:solidFill>
                  <a:prstClr val="black"/>
                </a:solidFill>
                <a:ea typeface="a엄마의편지B"/>
              </a:rPr>
              <a:t> </a:t>
            </a:r>
            <a:endParaRPr lang="en-US" altLang="ko-KR" sz="2500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500" dirty="0" smtClean="0">
                <a:solidFill>
                  <a:prstClr val="black"/>
                </a:solidFill>
                <a:ea typeface="a엄마의편지B"/>
              </a:rPr>
              <a:t> 17</a:t>
            </a:r>
            <a:r>
              <a:rPr lang="ko-KR" altLang="en-US" sz="2500" dirty="0" smtClean="0">
                <a:solidFill>
                  <a:prstClr val="black"/>
                </a:solidFill>
                <a:ea typeface="a엄마의편지B"/>
              </a:rPr>
              <a:t>세기 이후에는 단순한 결투가 아닌 정신단련 을 요망하는데 중점 </a:t>
            </a:r>
            <a:endParaRPr lang="en-US" altLang="ko-KR" sz="2500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Arial" pitchFamily="34" charset="0"/>
              <a:buChar char="•"/>
            </a:pPr>
            <a:endParaRPr lang="en-US" altLang="ko-KR" sz="2500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500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500" dirty="0" smtClean="0">
                <a:solidFill>
                  <a:prstClr val="black"/>
                </a:solidFill>
                <a:ea typeface="a엄마의편지B"/>
              </a:rPr>
              <a:t>유교</a:t>
            </a:r>
            <a:r>
              <a:rPr lang="en-US" altLang="ko-KR" sz="2500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500" dirty="0" smtClean="0">
                <a:solidFill>
                  <a:prstClr val="black"/>
                </a:solidFill>
                <a:ea typeface="a엄마의편지B"/>
              </a:rPr>
              <a:t>불교의 영향을 많이 받음 특히 불교의 선종의 영향에 의해 도덕적으로 수련 </a:t>
            </a:r>
            <a:endParaRPr lang="en-US" altLang="ko-KR" sz="2500" dirty="0" smtClean="0">
              <a:solidFill>
                <a:prstClr val="black"/>
              </a:solidFill>
              <a:ea typeface="a엄마의편지B"/>
            </a:endParaRP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pic>
        <p:nvPicPr>
          <p:cNvPr id="3074" name="Picture 2" descr="C:\Users\sec1\Desktop\검도.jpg"/>
          <p:cNvPicPr>
            <a:picLocks noChangeAspect="1" noChangeArrowheads="1"/>
          </p:cNvPicPr>
          <p:nvPr/>
        </p:nvPicPr>
        <p:blipFill>
          <a:blip r:embed="rId3" cstate="print">
            <a:lum bright="35000" contrast="-25000"/>
          </a:blip>
          <a:srcRect/>
          <a:stretch>
            <a:fillRect/>
          </a:stretch>
        </p:blipFill>
        <p:spPr bwMode="auto">
          <a:xfrm>
            <a:off x="179512" y="2636912"/>
            <a:ext cx="3168352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78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3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검도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역사와 의미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7824" y="1484784"/>
            <a:ext cx="594015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메이지 유신</a:t>
            </a:r>
            <a:r>
              <a:rPr lang="ko-KR" altLang="en-US" sz="2300" b="1" dirty="0" smtClean="0">
                <a:solidFill>
                  <a:srgbClr val="FF0000"/>
                </a:solidFill>
                <a:ea typeface="a엄마의편지B"/>
              </a:rPr>
              <a:t> </a:t>
            </a:r>
            <a:r>
              <a:rPr lang="en-US" altLang="ko-KR" sz="2300" b="1" dirty="0" smtClean="0">
                <a:solidFill>
                  <a:srgbClr val="FF0000"/>
                </a:solidFill>
                <a:ea typeface="a엄마의편지B"/>
              </a:rPr>
              <a:t>(</a:t>
            </a:r>
            <a:r>
              <a:rPr lang="ko-KR" altLang="en-US" sz="2300" b="1" dirty="0" smtClean="0">
                <a:solidFill>
                  <a:srgbClr val="FF0000"/>
                </a:solidFill>
                <a:ea typeface="a엄마의편지B"/>
              </a:rPr>
              <a:t>무사계급 소멸 </a:t>
            </a:r>
            <a:r>
              <a:rPr lang="ko-KR" altLang="en-US" sz="2300" b="1" dirty="0" err="1" smtClean="0">
                <a:solidFill>
                  <a:srgbClr val="FF0000"/>
                </a:solidFill>
                <a:ea typeface="a엄마의편지B"/>
              </a:rPr>
              <a:t>폐도령</a:t>
            </a:r>
            <a:r>
              <a:rPr lang="ko-KR" altLang="en-US" sz="2300" b="1" dirty="0" smtClean="0">
                <a:solidFill>
                  <a:srgbClr val="FF0000"/>
                </a:solidFill>
                <a:ea typeface="a엄마의편지B"/>
              </a:rPr>
              <a:t> 실시</a:t>
            </a:r>
            <a:r>
              <a:rPr lang="en-US" altLang="ko-KR" sz="2300" b="1" dirty="0" smtClean="0">
                <a:solidFill>
                  <a:srgbClr val="FF0000"/>
                </a:solidFill>
                <a:ea typeface="a엄마의편지B"/>
              </a:rPr>
              <a:t>)</a:t>
            </a:r>
          </a:p>
          <a:p>
            <a:pPr algn="ctr"/>
            <a:r>
              <a:rPr lang="en-US" altLang="ko-KR" sz="2300" b="1" dirty="0" smtClean="0">
                <a:solidFill>
                  <a:prstClr val="black"/>
                </a:solidFill>
                <a:ea typeface="a엄마의편지B"/>
              </a:rPr>
              <a:t>  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↓</a:t>
            </a:r>
            <a:endParaRPr lang="en-US" altLang="ko-KR" sz="2300" b="1" dirty="0" smtClean="0">
              <a:solidFill>
                <a:prstClr val="black"/>
              </a:solidFill>
              <a:ea typeface="a엄마의편지B"/>
            </a:endParaRPr>
          </a:p>
          <a:p>
            <a:pPr algn="ctr"/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메이지 </a:t>
            </a:r>
            <a:r>
              <a:rPr lang="en-US" altLang="ko-KR" sz="2300" b="1" dirty="0" smtClean="0">
                <a:solidFill>
                  <a:prstClr val="black"/>
                </a:solidFill>
                <a:ea typeface="a엄마의편지B"/>
              </a:rPr>
              <a:t>10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년 서남전쟁에서의 </a:t>
            </a:r>
            <a:r>
              <a:rPr lang="ko-KR" altLang="en-US" sz="2300" b="1" dirty="0" smtClean="0">
                <a:solidFill>
                  <a:srgbClr val="FF0000"/>
                </a:solidFill>
                <a:ea typeface="a엄마의편지B"/>
              </a:rPr>
              <a:t>발도대의 활약 </a:t>
            </a:r>
            <a:endParaRPr lang="en-US" altLang="ko-KR" sz="2300" b="1" dirty="0" smtClean="0">
              <a:solidFill>
                <a:srgbClr val="FF0000"/>
              </a:solidFill>
              <a:ea typeface="a엄마의편지B"/>
            </a:endParaRPr>
          </a:p>
          <a:p>
            <a:pPr algn="ctr"/>
            <a:r>
              <a:rPr lang="en-US" altLang="ko-KR" sz="23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다시 빛을 보는 검술</a:t>
            </a:r>
            <a:r>
              <a:rPr lang="en-US" altLang="ko-KR" sz="2300" b="1" dirty="0" smtClean="0">
                <a:solidFill>
                  <a:prstClr val="black"/>
                </a:solidFill>
                <a:ea typeface="a엄마의편지B"/>
              </a:rPr>
              <a:t>)</a:t>
            </a:r>
          </a:p>
          <a:p>
            <a:pPr algn="ctr"/>
            <a:r>
              <a:rPr lang="en-US" altLang="ko-KR" sz="23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↓</a:t>
            </a:r>
            <a:endParaRPr lang="en-US" altLang="ko-KR" sz="2300" b="1" dirty="0" smtClean="0">
              <a:solidFill>
                <a:prstClr val="black"/>
              </a:solidFill>
              <a:ea typeface="a엄마의편지B"/>
            </a:endParaRPr>
          </a:p>
          <a:p>
            <a:pPr algn="ctr"/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메이지 </a:t>
            </a:r>
            <a:r>
              <a:rPr lang="en-US" altLang="ko-KR" sz="2300" b="1" dirty="0" smtClean="0">
                <a:solidFill>
                  <a:prstClr val="black"/>
                </a:solidFill>
                <a:ea typeface="a엄마의편지B"/>
              </a:rPr>
              <a:t>28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년 </a:t>
            </a:r>
            <a:r>
              <a:rPr lang="ko-KR" altLang="en-US" sz="2300" b="1" dirty="0" err="1" smtClean="0">
                <a:solidFill>
                  <a:prstClr val="black"/>
                </a:solidFill>
                <a:ea typeface="a엄마의편지B"/>
              </a:rPr>
              <a:t>무덕회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 의 탄생 </a:t>
            </a:r>
            <a:endParaRPr lang="en-US" altLang="ko-KR" sz="2300" b="1" dirty="0" smtClean="0">
              <a:solidFill>
                <a:prstClr val="black"/>
              </a:solidFill>
              <a:ea typeface="a엄마의편지B"/>
            </a:endParaRPr>
          </a:p>
          <a:p>
            <a:pPr algn="ctr"/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쇼와 시대에 접어들며  전성기</a:t>
            </a:r>
            <a:endParaRPr lang="en-US" altLang="ko-KR" sz="2300" b="1" dirty="0" smtClean="0">
              <a:solidFill>
                <a:prstClr val="black"/>
              </a:solidFill>
              <a:ea typeface="a엄마의편지B"/>
            </a:endParaRPr>
          </a:p>
          <a:p>
            <a:pPr algn="ctr"/>
            <a:r>
              <a:rPr lang="en-US" altLang="ko-KR" sz="23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↓</a:t>
            </a:r>
            <a:endParaRPr lang="en-US" altLang="ko-KR" sz="2300" b="1" dirty="0" smtClean="0">
              <a:solidFill>
                <a:prstClr val="black"/>
              </a:solidFill>
              <a:ea typeface="a엄마의편지B"/>
            </a:endParaRPr>
          </a:p>
          <a:p>
            <a:pPr algn="ctr"/>
            <a:r>
              <a:rPr lang="en-US" altLang="ko-KR" sz="2300" b="1" dirty="0" smtClean="0">
                <a:solidFill>
                  <a:prstClr val="black"/>
                </a:solidFill>
                <a:ea typeface="a엄마의편지B"/>
              </a:rPr>
              <a:t>1945 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패전 이후 </a:t>
            </a:r>
            <a:r>
              <a:rPr lang="ko-KR" altLang="en-US" sz="2300" b="1" dirty="0" smtClean="0">
                <a:solidFill>
                  <a:srgbClr val="FF0000"/>
                </a:solidFill>
                <a:ea typeface="a엄마의편지B"/>
              </a:rPr>
              <a:t>비 군사화의 일환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300" b="1" dirty="0" err="1" smtClean="0">
                <a:solidFill>
                  <a:prstClr val="black"/>
                </a:solidFill>
                <a:ea typeface="a엄마의편지B"/>
              </a:rPr>
              <a:t>으로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    검도의 금지  </a:t>
            </a:r>
            <a:endParaRPr lang="en-US" altLang="ko-KR" sz="2300" b="1" dirty="0" smtClean="0">
              <a:solidFill>
                <a:prstClr val="black"/>
              </a:solidFill>
              <a:ea typeface="a엄마의편지B"/>
            </a:endParaRPr>
          </a:p>
          <a:p>
            <a:pPr algn="ctr"/>
            <a:r>
              <a:rPr lang="en-US" altLang="ko-KR" sz="23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↓</a:t>
            </a:r>
            <a:endParaRPr lang="en-US" altLang="ko-KR" sz="2300" b="1" dirty="0" smtClean="0">
              <a:solidFill>
                <a:prstClr val="black"/>
              </a:solidFill>
              <a:ea typeface="a엄마의편지B"/>
            </a:endParaRPr>
          </a:p>
          <a:p>
            <a:pPr algn="ctr"/>
            <a:r>
              <a:rPr lang="en-US" altLang="ko-KR" sz="2300" b="1" dirty="0" smtClean="0">
                <a:solidFill>
                  <a:prstClr val="black"/>
                </a:solidFill>
                <a:ea typeface="a엄마의편지B"/>
              </a:rPr>
              <a:t>1952 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샌프란시스코 강화 조약 발효로 주권 회복과 함께 </a:t>
            </a:r>
            <a:r>
              <a:rPr lang="ko-KR" altLang="en-US" sz="2300" b="1" dirty="0" smtClean="0">
                <a:solidFill>
                  <a:srgbClr val="FF0000"/>
                </a:solidFill>
                <a:ea typeface="a엄마의편지B"/>
              </a:rPr>
              <a:t>일본검도연맹 발족</a:t>
            </a:r>
            <a:endParaRPr lang="ko-KR" altLang="en-US" sz="2300" b="1" dirty="0">
              <a:solidFill>
                <a:srgbClr val="FF0000"/>
              </a:solidFill>
              <a:ea typeface="a엄마의편지B"/>
            </a:endParaRPr>
          </a:p>
        </p:txBody>
      </p:sp>
    </p:spTree>
    <p:extLst>
      <p:ext uri="{BB962C8B-B14F-4D97-AF65-F5344CB8AC3E}">
        <p14:creationId xmlns:p14="http://schemas.microsoft.com/office/powerpoint/2010/main" val="1364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3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ea typeface="a엄마의편지B"/>
              </a:rPr>
              <a:t>검도</a:t>
            </a:r>
            <a:endParaRPr lang="ko-KR" altLang="en-US" b="1" dirty="0">
              <a:ea typeface="a엄마의편지B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47664" y="105273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ko-KR" altLang="en-US" sz="3200" b="1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1772816"/>
            <a:ext cx="61561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prstClr val="black"/>
                </a:solidFill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초기에는 목도만 사용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 18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세기에 </a:t>
            </a:r>
            <a:r>
              <a:rPr lang="ko-KR" altLang="en-US" sz="2400" b="1" dirty="0" err="1" smtClean="0">
                <a:solidFill>
                  <a:prstClr val="black"/>
                </a:solidFill>
                <a:ea typeface="a엄마의편지B"/>
              </a:rPr>
              <a:t>시나이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竹刀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)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와 방어구가 만들어져 오늘날에 이르고 있다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.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목 위를 방어하는 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호면</a:t>
            </a:r>
            <a:endParaRPr lang="en-US" altLang="ko-KR" sz="2400" b="1" dirty="0" smtClean="0">
              <a:solidFill>
                <a:srgbClr val="FF0000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허리와 몸을 방어하는 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갑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허리 아래에서 허벅지 까지 보호하는 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갑상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손에서 팔목 위 까지 보호하는 </a:t>
            </a:r>
            <a:r>
              <a:rPr lang="ko-KR" altLang="en-US" sz="2400" b="1" dirty="0" err="1" smtClean="0">
                <a:solidFill>
                  <a:srgbClr val="FF0000"/>
                </a:solidFill>
                <a:ea typeface="a엄마의편지B"/>
              </a:rPr>
              <a:t>호완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b="1" dirty="0" err="1" smtClean="0">
                <a:solidFill>
                  <a:prstClr val="black"/>
                </a:solidFill>
                <a:ea typeface="a엄마의편지B"/>
              </a:rPr>
              <a:t>방어구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도복 죽도를 착용하며 모든 수련과 경기는 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맨발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로 진행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</p:txBody>
      </p:sp>
      <p:pic>
        <p:nvPicPr>
          <p:cNvPr id="4098" name="Picture 2" descr="C:\Users\sec1\Desktop\검도호구_(1).jpg"/>
          <p:cNvPicPr>
            <a:picLocks noChangeAspect="1" noChangeArrowheads="1"/>
          </p:cNvPicPr>
          <p:nvPr/>
        </p:nvPicPr>
        <p:blipFill>
          <a:blip r:embed="rId3" cstate="print">
            <a:lum contrast="14000"/>
          </a:blip>
          <a:srcRect/>
          <a:stretch>
            <a:fillRect/>
          </a:stretch>
        </p:blipFill>
        <p:spPr bwMode="auto">
          <a:xfrm>
            <a:off x="179512" y="2996952"/>
            <a:ext cx="2664296" cy="3600400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검도의 복장</a:t>
            </a:r>
          </a:p>
        </p:txBody>
      </p:sp>
    </p:spTree>
    <p:extLst>
      <p:ext uri="{BB962C8B-B14F-4D97-AF65-F5344CB8AC3E}">
        <p14:creationId xmlns:p14="http://schemas.microsoft.com/office/powerpoint/2010/main" val="31542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043608" y="104787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3</a:t>
            </a:r>
            <a:r>
              <a:rPr lang="en-US" altLang="ko-KR" sz="40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sz="40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검도</a:t>
            </a:r>
            <a:endParaRPr lang="en-US" altLang="ko-KR" sz="4000" b="1" dirty="0" smtClean="0">
              <a:solidFill>
                <a:prstClr val="black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67544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 규칙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67544" y="1772816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1916832"/>
            <a:ext cx="576064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ko-KR" altLang="en-US" sz="2800" b="1" dirty="0" smtClean="0">
                <a:solidFill>
                  <a:prstClr val="black"/>
                </a:solidFill>
                <a:ea typeface="a엄마의편지B"/>
              </a:rPr>
              <a:t>경기 시간은 </a:t>
            </a:r>
            <a:r>
              <a:rPr lang="en-US" altLang="ko-KR" sz="2800" b="1" dirty="0" smtClean="0">
                <a:solidFill>
                  <a:prstClr val="black"/>
                </a:solidFill>
                <a:ea typeface="a엄마의편지B"/>
              </a:rPr>
              <a:t>5</a:t>
            </a:r>
            <a:r>
              <a:rPr lang="ko-KR" altLang="en-US" sz="2800" b="1" dirty="0" smtClean="0">
                <a:solidFill>
                  <a:prstClr val="black"/>
                </a:solidFill>
                <a:ea typeface="a엄마의편지B"/>
              </a:rPr>
              <a:t>분</a:t>
            </a:r>
            <a:r>
              <a:rPr lang="en-US" altLang="ko-KR" sz="2800" b="1" dirty="0" smtClean="0">
                <a:solidFill>
                  <a:prstClr val="black"/>
                </a:solidFill>
                <a:ea typeface="a엄마의편지B"/>
              </a:rPr>
              <a:t>,</a:t>
            </a:r>
            <a:r>
              <a:rPr lang="ko-KR" altLang="en-US" sz="2800" b="1" dirty="0" smtClean="0">
                <a:solidFill>
                  <a:prstClr val="black"/>
                </a:solidFill>
                <a:ea typeface="a엄마의편지B"/>
              </a:rPr>
              <a:t> 연장은 </a:t>
            </a:r>
            <a:endParaRPr lang="en-US" altLang="ko-KR" sz="2800" b="1" dirty="0" smtClean="0">
              <a:solidFill>
                <a:prstClr val="black"/>
              </a:solidFill>
              <a:ea typeface="a엄마의편지B"/>
            </a:endParaRPr>
          </a:p>
          <a:p>
            <a:pPr marL="457200" indent="-457200"/>
            <a:r>
              <a:rPr lang="en-US" altLang="ko-KR" sz="2800" b="1" dirty="0" smtClean="0">
                <a:solidFill>
                  <a:prstClr val="black"/>
                </a:solidFill>
                <a:ea typeface="a엄마의편지B"/>
              </a:rPr>
              <a:t>    3</a:t>
            </a:r>
            <a:r>
              <a:rPr lang="ko-KR" altLang="en-US" sz="2800" b="1" dirty="0" smtClean="0">
                <a:solidFill>
                  <a:prstClr val="black"/>
                </a:solidFill>
                <a:ea typeface="a엄마의편지B"/>
              </a:rPr>
              <a:t>분이며 먼저 </a:t>
            </a:r>
            <a:r>
              <a:rPr lang="en-US" altLang="ko-KR" sz="2800" b="1" dirty="0" smtClean="0">
                <a:solidFill>
                  <a:srgbClr val="FF0000"/>
                </a:solidFill>
                <a:ea typeface="a엄마의편지B"/>
              </a:rPr>
              <a:t>2</a:t>
            </a:r>
            <a:r>
              <a:rPr lang="ko-KR" altLang="en-US" sz="2800" b="1" dirty="0" smtClean="0">
                <a:solidFill>
                  <a:srgbClr val="FF0000"/>
                </a:solidFill>
                <a:ea typeface="a엄마의편지B"/>
              </a:rPr>
              <a:t>점</a:t>
            </a:r>
            <a:r>
              <a:rPr lang="ko-KR" altLang="en-US" sz="2800" b="1" dirty="0" smtClean="0">
                <a:solidFill>
                  <a:prstClr val="black"/>
                </a:solidFill>
                <a:ea typeface="a엄마의편지B"/>
              </a:rPr>
              <a:t>을 획득하는 쪽의 승리 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   </a:t>
            </a:r>
            <a:r>
              <a:rPr lang="ko-KR" altLang="en-US" sz="2800" b="1" dirty="0" smtClean="0">
                <a:solidFill>
                  <a:prstClr val="black"/>
                </a:solidFill>
                <a:ea typeface="a엄마의편지B"/>
              </a:rPr>
              <a:t>모든 공격은 </a:t>
            </a:r>
            <a:r>
              <a:rPr lang="ko-KR" altLang="en-US" sz="2800" b="1" dirty="0" smtClean="0">
                <a:solidFill>
                  <a:srgbClr val="FF0000"/>
                </a:solidFill>
                <a:ea typeface="a엄마의편지B"/>
              </a:rPr>
              <a:t>기합</a:t>
            </a:r>
            <a:r>
              <a:rPr lang="ko-KR" altLang="en-US" sz="2800" b="1" dirty="0" smtClean="0">
                <a:solidFill>
                  <a:prstClr val="black"/>
                </a:solidFill>
                <a:ea typeface="a엄마의편지B"/>
              </a:rPr>
              <a:t>과 함께 </a:t>
            </a:r>
            <a:r>
              <a:rPr lang="ko-KR" altLang="en-US" sz="2800" b="1" dirty="0" err="1" smtClean="0">
                <a:solidFill>
                  <a:prstClr val="black"/>
                </a:solidFill>
                <a:ea typeface="a엄마의편지B"/>
              </a:rPr>
              <a:t>시전</a:t>
            </a:r>
            <a:r>
              <a:rPr lang="ko-KR" altLang="en-US" sz="2800" b="1" dirty="0" smtClean="0">
                <a:solidFill>
                  <a:prstClr val="black"/>
                </a:solidFill>
                <a:ea typeface="a엄마의편지B"/>
              </a:rPr>
              <a:t> </a:t>
            </a:r>
            <a:endParaRPr lang="en-US" altLang="ko-KR" sz="28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   머리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손목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허리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목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찌름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)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당 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1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점                  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   올바른 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기세</a:t>
            </a:r>
            <a:r>
              <a:rPr lang="en-US" altLang="ko-KR" sz="2400" b="1" dirty="0" smtClean="0">
                <a:solidFill>
                  <a:srgbClr val="FF0000"/>
                </a:solidFill>
                <a:ea typeface="a엄마의편지B"/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기합</a:t>
            </a:r>
            <a:r>
              <a:rPr lang="en-US" altLang="ko-KR" sz="2400" b="1" dirty="0" smtClean="0">
                <a:solidFill>
                  <a:srgbClr val="FF0000"/>
                </a:solidFill>
                <a:ea typeface="a엄마의편지B"/>
              </a:rPr>
              <a:t>)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와 죽도와 몸놀림이</a:t>
            </a:r>
            <a:endParaRPr lang="en-US" altLang="ko-KR" sz="2400" b="1" dirty="0" smtClean="0">
              <a:solidFill>
                <a:srgbClr val="FF0000"/>
              </a:solidFill>
              <a:ea typeface="a엄마의편지B"/>
            </a:endParaRPr>
          </a:p>
          <a:p>
            <a:r>
              <a:rPr lang="en-US" altLang="ko-KR" sz="2400" b="1" dirty="0" smtClean="0">
                <a:solidFill>
                  <a:srgbClr val="FF0000"/>
                </a:solidFill>
                <a:ea typeface="a엄마의편지B"/>
              </a:rPr>
              <a:t>    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일치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하여야 점수가 인정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pic>
        <p:nvPicPr>
          <p:cNvPr id="2050" name="Picture 2" descr="C:\Users\user\Desktop\ㄱㄷ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2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08920"/>
            <a:ext cx="27592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4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3456384" cy="796950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b="1" dirty="0">
                <a:latin typeface="a엄마의편지B" pitchFamily="18" charset="-127"/>
                <a:ea typeface="a엄마의편지B" pitchFamily="18" charset="-127"/>
              </a:rPr>
              <a:t>3</a:t>
            </a:r>
            <a:r>
              <a:rPr lang="en-US" altLang="ko-KR" sz="4000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sz="4000" b="1" dirty="0" smtClean="0">
                <a:latin typeface="a엄마의편지B" pitchFamily="18" charset="-127"/>
                <a:ea typeface="a엄마의편지B" pitchFamily="18" charset="-127"/>
              </a:rPr>
              <a:t>검도</a:t>
            </a:r>
            <a:endParaRPr lang="ko-KR" altLang="en-US" sz="4000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7544" y="1772816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67544" y="2348880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44824"/>
            <a:ext cx="22322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900" b="1" dirty="0" smtClean="0">
                <a:solidFill>
                  <a:prstClr val="black"/>
                </a:solidFill>
                <a:ea typeface="a엄마의편지B"/>
              </a:rPr>
              <a:t>검도의 기술</a:t>
            </a:r>
            <a:endParaRPr lang="ko-KR" altLang="en-US" sz="2900" b="1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7376" y="1268760"/>
            <a:ext cx="56166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200" dirty="0" smtClean="0">
                <a:solidFill>
                  <a:srgbClr val="FF0000"/>
                </a:solidFill>
              </a:rPr>
              <a:t> </a:t>
            </a:r>
            <a:r>
              <a:rPr lang="ko-KR" altLang="en-US" sz="2200" b="1" dirty="0" smtClean="0">
                <a:solidFill>
                  <a:srgbClr val="FF0000"/>
                </a:solidFill>
                <a:ea typeface="a엄마의편지B"/>
              </a:rPr>
              <a:t>기본 기술</a:t>
            </a:r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 준비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200" b="1" dirty="0" err="1" smtClean="0">
                <a:solidFill>
                  <a:prstClr val="black"/>
                </a:solidFill>
                <a:ea typeface="a엄마의편지B"/>
              </a:rPr>
              <a:t>카마에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200" b="1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構え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) </a:t>
            </a:r>
          </a:p>
          <a:p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 찌르기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200" b="1" dirty="0" err="1" smtClean="0">
                <a:solidFill>
                  <a:prstClr val="black"/>
                </a:solidFill>
                <a:ea typeface="a엄마의편지B"/>
              </a:rPr>
              <a:t>다토츠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200" b="1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打突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) </a:t>
            </a:r>
          </a:p>
          <a:p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 되받아 찌르기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200" b="1" dirty="0" err="1" smtClean="0">
                <a:solidFill>
                  <a:prstClr val="black"/>
                </a:solidFill>
                <a:ea typeface="a엄마의편지B"/>
              </a:rPr>
              <a:t>우치카에시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200" b="1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打ち返し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) </a:t>
            </a:r>
          </a:p>
          <a:p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1352" y="2996952"/>
            <a:ext cx="58326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시합 시 상대가 동작하기 이전에 자신이</a:t>
            </a:r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  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먼 저 찌르기를 하는 </a:t>
            </a:r>
            <a:r>
              <a:rPr lang="ko-KR" altLang="en-US" sz="2200" b="1" dirty="0" smtClean="0">
                <a:solidFill>
                  <a:srgbClr val="FF0000"/>
                </a:solidFill>
                <a:ea typeface="a엄마의편지B"/>
              </a:rPr>
              <a:t>걸기 기술</a:t>
            </a:r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 상대의 공격을 받고 공격하는 </a:t>
            </a:r>
            <a:r>
              <a:rPr lang="ko-KR" altLang="en-US" sz="2200" b="1" dirty="0" smtClean="0">
                <a:solidFill>
                  <a:srgbClr val="FF0000"/>
                </a:solidFill>
                <a:ea typeface="a엄마의편지B"/>
              </a:rPr>
              <a:t>대응 기술 </a:t>
            </a:r>
            <a:endParaRPr lang="en-US" altLang="ko-KR" sz="2200" b="1" dirty="0" smtClean="0">
              <a:solidFill>
                <a:srgbClr val="FF0000"/>
              </a:solidFill>
              <a:ea typeface="a엄마의편지B"/>
            </a:endParaRP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4869160"/>
            <a:ext cx="59401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0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000" b="1" dirty="0" err="1" smtClean="0">
                <a:solidFill>
                  <a:prstClr val="black"/>
                </a:solidFill>
                <a:ea typeface="a엄마의편지B"/>
              </a:rPr>
              <a:t>이아이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000" b="1" dirty="0" err="1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居合</a:t>
            </a:r>
            <a:r>
              <a:rPr lang="en-US" altLang="ko-KR" sz="2000" b="1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)</a:t>
            </a:r>
          </a:p>
          <a:p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앉아있던 자리에서 칼을 뽑아 상대를 찌르는 기술</a:t>
            </a:r>
            <a:endParaRPr lang="en-US" altLang="ko-KR" sz="20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000" b="1" dirty="0" err="1" smtClean="0">
                <a:solidFill>
                  <a:prstClr val="black"/>
                </a:solidFill>
                <a:ea typeface="a엄마의편지B"/>
              </a:rPr>
              <a:t>에도시대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 때는 </a:t>
            </a:r>
            <a:r>
              <a:rPr lang="ko-KR" altLang="en-US" sz="2000" b="1" dirty="0" err="1" smtClean="0">
                <a:solidFill>
                  <a:prstClr val="black"/>
                </a:solidFill>
                <a:ea typeface="a엄마의편지B"/>
              </a:rPr>
              <a:t>이아이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000" b="1" dirty="0" err="1" smtClean="0">
                <a:solidFill>
                  <a:prstClr val="black"/>
                </a:solidFill>
                <a:ea typeface="a엄마의편지B"/>
              </a:rPr>
              <a:t>누키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000" b="1" dirty="0" err="1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居合抜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き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)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를 사용해서 관객을 모으는 </a:t>
            </a:r>
            <a:r>
              <a:rPr lang="ko-KR" altLang="en-US" sz="2000" b="1" dirty="0" err="1" smtClean="0">
                <a:solidFill>
                  <a:prstClr val="black"/>
                </a:solidFill>
                <a:ea typeface="a엄마의편지B"/>
              </a:rPr>
              <a:t>대도예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000" b="1" dirty="0" err="1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大道芸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)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 까지 생겨남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 </a:t>
            </a: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pic>
        <p:nvPicPr>
          <p:cNvPr id="5122" name="Picture 2" descr="C:\Users\sec1\Desktop\기술.jpg"/>
          <p:cNvPicPr>
            <a:picLocks noChangeAspect="1" noChangeArrowheads="1"/>
          </p:cNvPicPr>
          <p:nvPr/>
        </p:nvPicPr>
        <p:blipFill>
          <a:blip r:embed="rId3" cstate="print">
            <a:lum bright="6000" contrast="-17000"/>
          </a:blip>
          <a:srcRect/>
          <a:stretch>
            <a:fillRect/>
          </a:stretch>
        </p:blipFill>
        <p:spPr bwMode="auto">
          <a:xfrm>
            <a:off x="323528" y="2852936"/>
            <a:ext cx="2664296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576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ㄱㄷ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8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3278187" cy="33843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3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검도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848097"/>
            <a:ext cx="2160240" cy="6546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2372999"/>
            <a:ext cx="2160240" cy="6546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84482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일본의 검도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9384" y="1052736"/>
            <a:ext cx="554461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실력은 초단부터 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10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단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Arial" pitchFamily="34" charset="0"/>
              <a:buChar char="•"/>
            </a:pP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실력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지도능력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인격 까지 포함해서 최고로 뽑히는 것이 </a:t>
            </a:r>
            <a:r>
              <a:rPr lang="ko-KR" altLang="en-US" sz="2400" b="1" dirty="0" err="1" smtClean="0">
                <a:solidFill>
                  <a:srgbClr val="FF0000"/>
                </a:solidFill>
                <a:ea typeface="a엄마의편지B"/>
              </a:rPr>
              <a:t>렌시</a:t>
            </a:r>
            <a:r>
              <a:rPr lang="en-US" altLang="ko-KR" sz="2400" b="1" dirty="0" smtClean="0">
                <a:solidFill>
                  <a:srgbClr val="FF0000"/>
                </a:solidFill>
                <a:ea typeface="a엄마의편지B"/>
              </a:rPr>
              <a:t>(</a:t>
            </a:r>
            <a:r>
              <a:rPr lang="ko-KR" altLang="en-US" sz="2400" b="1" dirty="0" err="1" smtClean="0">
                <a:solidFill>
                  <a:srgbClr val="FF0000"/>
                </a:solidFill>
                <a:latin typeface="a시네마L" pitchFamily="18" charset="-127"/>
                <a:ea typeface="a시네마L" pitchFamily="18" charset="-127"/>
              </a:rPr>
              <a:t>鍊士</a:t>
            </a:r>
            <a:r>
              <a:rPr lang="en-US" altLang="ko-KR" sz="2400" b="1" dirty="0" smtClean="0">
                <a:solidFill>
                  <a:srgbClr val="FF0000"/>
                </a:solidFill>
                <a:ea typeface="a엄마의편지B"/>
              </a:rPr>
              <a:t>) , </a:t>
            </a:r>
            <a:r>
              <a:rPr lang="ko-KR" altLang="en-US" sz="2400" b="1" dirty="0" err="1" smtClean="0">
                <a:solidFill>
                  <a:srgbClr val="FF0000"/>
                </a:solidFill>
                <a:ea typeface="a엄마의편지B"/>
              </a:rPr>
              <a:t>쿄오시</a:t>
            </a:r>
            <a:r>
              <a:rPr lang="en-US" altLang="ko-KR" sz="2400" b="1" dirty="0" smtClean="0">
                <a:solidFill>
                  <a:srgbClr val="FF0000"/>
                </a:solidFill>
                <a:ea typeface="a엄마의편지B"/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  <a:latin typeface="a시네마L" pitchFamily="18" charset="-127"/>
                <a:ea typeface="a시네마L" pitchFamily="18" charset="-127"/>
              </a:rPr>
              <a:t>敎士</a:t>
            </a:r>
            <a:r>
              <a:rPr lang="en-US" altLang="ko-KR" sz="2400" b="1" dirty="0" smtClean="0">
                <a:solidFill>
                  <a:srgbClr val="FF0000"/>
                </a:solidFill>
                <a:ea typeface="a엄마의편지B"/>
              </a:rPr>
              <a:t>) , 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한시</a:t>
            </a:r>
            <a:r>
              <a:rPr lang="en-US" altLang="ko-KR" sz="2400" b="1" dirty="0" smtClean="0">
                <a:solidFill>
                  <a:srgbClr val="FF0000"/>
                </a:solidFill>
                <a:ea typeface="a엄마의편지B"/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  <a:latin typeface="a시네마L" pitchFamily="18" charset="-127"/>
                <a:ea typeface="a시네마L" pitchFamily="18" charset="-127"/>
              </a:rPr>
              <a:t>範士</a:t>
            </a:r>
            <a:r>
              <a:rPr lang="en-US" altLang="ko-KR" sz="2400" b="1" dirty="0" smtClean="0">
                <a:solidFill>
                  <a:srgbClr val="FF0000"/>
                </a:solidFill>
                <a:ea typeface="a엄마의편지B"/>
              </a:rPr>
              <a:t>)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이며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  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한시</a:t>
            </a:r>
            <a:r>
              <a:rPr lang="en-US" altLang="ko-KR" sz="2400" b="1" dirty="0" smtClean="0">
                <a:solidFill>
                  <a:srgbClr val="FF0000"/>
                </a:solidFill>
                <a:ea typeface="a엄마의편지B"/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  <a:latin typeface="a시네마L" pitchFamily="18" charset="-127"/>
                <a:ea typeface="a시네마L" pitchFamily="18" charset="-127"/>
              </a:rPr>
              <a:t>範士</a:t>
            </a:r>
            <a:r>
              <a:rPr lang="en-US" altLang="ko-KR" sz="2400" b="1" dirty="0" smtClean="0">
                <a:solidFill>
                  <a:srgbClr val="FF0000"/>
                </a:solidFill>
                <a:ea typeface="a엄마의편지B"/>
              </a:rPr>
              <a:t>)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는 검도계에서 최고의 영예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일본의 검도를 우리나라의 검법으로 재조합 한 것이 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해동검도 </a:t>
            </a:r>
            <a:endParaRPr lang="en-US" altLang="ko-KR" sz="2400" b="1" dirty="0" smtClean="0">
              <a:solidFill>
                <a:srgbClr val="FF0000"/>
              </a:solidFill>
              <a:ea typeface="a엄마의편지B"/>
            </a:endParaRPr>
          </a:p>
          <a:p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일본은 검도를  “일본의 부흥을 일으키는 정신적 역할을 했다” 라고 생각 </a:t>
            </a: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잊지 않기 위해 교육 수단 등으로 가장 일본 색 이 강하게 인식하고 계승 중 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</p:spTree>
    <p:extLst>
      <p:ext uri="{BB962C8B-B14F-4D97-AF65-F5344CB8AC3E}">
        <p14:creationId xmlns:p14="http://schemas.microsoft.com/office/powerpoint/2010/main" val="36869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302433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4.</a:t>
            </a:r>
            <a:r>
              <a:rPr lang="ko-KR" altLang="en-US" b="1" dirty="0" err="1">
                <a:latin typeface="a엄마의편지B" pitchFamily="18" charset="-127"/>
                <a:ea typeface="a엄마의편지B" pitchFamily="18" charset="-127"/>
              </a:rPr>
              <a:t>이케바나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67544" y="1727097"/>
            <a:ext cx="3384376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47664" y="1052736"/>
            <a:ext cx="109551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a typeface="a엄마의편지B"/>
              </a:rPr>
              <a:t>정의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2000240"/>
            <a:ext cx="7786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prstClr val="black"/>
                </a:solidFill>
                <a:latin typeface="a엄마의편지B"/>
                <a:ea typeface="a엄마의편지B"/>
              </a:rPr>
              <a:t>일반적인 정의 </a:t>
            </a:r>
            <a:endParaRPr lang="en-US" altLang="ko-KR" sz="2800" dirty="0">
              <a:solidFill>
                <a:prstClr val="black"/>
              </a:solidFill>
              <a:latin typeface="a엄마의편지B"/>
              <a:ea typeface="a엄마의편지B"/>
            </a:endParaRPr>
          </a:p>
          <a:p>
            <a:r>
              <a:rPr lang="en-US" altLang="ko-KR" sz="2800" dirty="0" smtClean="0">
                <a:solidFill>
                  <a:prstClr val="black"/>
                </a:solidFill>
                <a:latin typeface="a엄마의편지B"/>
                <a:ea typeface="a엄마의편지B"/>
              </a:rPr>
              <a:t> :</a:t>
            </a:r>
            <a:r>
              <a:rPr lang="ko-KR" altLang="en-US" sz="2800" dirty="0" smtClean="0">
                <a:solidFill>
                  <a:prstClr val="black"/>
                </a:solidFill>
                <a:latin typeface="a엄마의편지B"/>
                <a:ea typeface="a엄마의편지B"/>
              </a:rPr>
              <a:t> 꽃이나 풀</a:t>
            </a:r>
            <a:r>
              <a:rPr lang="en-US" altLang="ko-KR" sz="2800" dirty="0" smtClean="0">
                <a:solidFill>
                  <a:prstClr val="black"/>
                </a:solidFill>
                <a:latin typeface="a엄마의편지B"/>
                <a:ea typeface="a엄마의편지B"/>
              </a:rPr>
              <a:t>, </a:t>
            </a:r>
            <a:r>
              <a:rPr lang="ko-KR" altLang="en-US" sz="2800" dirty="0" smtClean="0">
                <a:solidFill>
                  <a:prstClr val="black"/>
                </a:solidFill>
                <a:latin typeface="a엄마의편지B"/>
                <a:ea typeface="a엄마의편지B"/>
              </a:rPr>
              <a:t>가지 등의 화재(</a:t>
            </a:r>
            <a:r>
              <a:rPr lang="ko-KR" altLang="en-US" sz="28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花材</a:t>
            </a:r>
            <a:r>
              <a:rPr lang="ko-KR" altLang="en-US" sz="2800" dirty="0" smtClean="0">
                <a:solidFill>
                  <a:prstClr val="black"/>
                </a:solidFill>
                <a:latin typeface="a엄마의편지B"/>
                <a:ea typeface="a엄마의편지B"/>
              </a:rPr>
              <a:t>)</a:t>
            </a:r>
            <a:r>
              <a:rPr lang="ko-KR" altLang="en-US" sz="2800" dirty="0" err="1" smtClean="0">
                <a:solidFill>
                  <a:prstClr val="black"/>
                </a:solidFill>
                <a:latin typeface="a엄마의편지B"/>
                <a:ea typeface="a엄마의편지B"/>
              </a:rPr>
              <a:t>를</a:t>
            </a:r>
            <a:r>
              <a:rPr lang="ko-KR" altLang="en-US" sz="2800" dirty="0" smtClean="0">
                <a:solidFill>
                  <a:prstClr val="black"/>
                </a:solidFill>
                <a:latin typeface="a엄마의편지B"/>
                <a:ea typeface="a엄마의편지B"/>
              </a:rPr>
              <a:t> 수반이나 </a:t>
            </a:r>
            <a:r>
              <a:rPr lang="ko-KR" altLang="en-US" sz="2800" dirty="0" err="1" smtClean="0">
                <a:solidFill>
                  <a:prstClr val="black"/>
                </a:solidFill>
                <a:latin typeface="a엄마의편지B"/>
                <a:ea typeface="a엄마의편지B"/>
              </a:rPr>
              <a:t>화병등의</a:t>
            </a:r>
            <a:r>
              <a:rPr lang="ko-KR" altLang="en-US" sz="2800" dirty="0" smtClean="0">
                <a:solidFill>
                  <a:prstClr val="black"/>
                </a:solidFill>
                <a:latin typeface="a엄마의편지B"/>
                <a:ea typeface="a엄마의편지B"/>
              </a:rPr>
              <a:t> 화기(</a:t>
            </a:r>
            <a:r>
              <a:rPr lang="ko-KR" altLang="en-US" sz="28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花器</a:t>
            </a:r>
            <a:r>
              <a:rPr lang="ko-KR" altLang="en-US" sz="2800" dirty="0" smtClean="0">
                <a:solidFill>
                  <a:prstClr val="black"/>
                </a:solidFill>
                <a:latin typeface="a엄마의편지B"/>
                <a:ea typeface="a엄마의편지B"/>
              </a:rPr>
              <a:t>)에 </a:t>
            </a:r>
            <a:r>
              <a:rPr lang="ko-KR" altLang="en-US" sz="2800" dirty="0" err="1" smtClean="0">
                <a:solidFill>
                  <a:prstClr val="black"/>
                </a:solidFill>
                <a:latin typeface="a엄마의편지B"/>
                <a:ea typeface="a엄마의편지B"/>
              </a:rPr>
              <a:t>꽃는</a:t>
            </a:r>
            <a:r>
              <a:rPr lang="ko-KR" altLang="en-US" sz="2800" dirty="0" smtClean="0">
                <a:solidFill>
                  <a:prstClr val="black"/>
                </a:solidFill>
                <a:latin typeface="a엄마의편지B"/>
                <a:ea typeface="a엄마의편지B"/>
              </a:rPr>
              <a:t> 꽃꽂이</a:t>
            </a:r>
            <a:endParaRPr lang="ko-KR" altLang="en-US" sz="2800" dirty="0">
              <a:solidFill>
                <a:prstClr val="black"/>
              </a:solidFill>
              <a:latin typeface="a엄마의편지B"/>
              <a:ea typeface="a엄마의편지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3645024"/>
            <a:ext cx="7786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단순히 꽃을 꺾어 그릇에 담아 감상하는 행위를 떠나 꽃을 꽂는 방향을 고민하고 잎을 정리하며 본래의 형태의 변형 등 꽃을 꽂는 사람이 생각하는 이상적인 화형</a:t>
            </a:r>
            <a:r>
              <a:rPr lang="en-US" altLang="ko-KR" sz="28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(</a:t>
            </a:r>
            <a:r>
              <a:rPr lang="ko-KR" altLang="en-US" sz="28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花形</a:t>
            </a:r>
            <a:r>
              <a:rPr lang="en-US" altLang="ko-KR" sz="28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)</a:t>
            </a:r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을 만들어 실내에서도 생기있는 초목의 모습을 빚어내는 </a:t>
            </a:r>
            <a:r>
              <a:rPr lang="ko-KR" altLang="en-US" sz="2800" dirty="0" smtClean="0">
                <a:solidFill>
                  <a:srgbClr val="FF0000"/>
                </a:solidFill>
                <a:ea typeface="a엄마의편지B"/>
              </a:rPr>
              <a:t>예술</a:t>
            </a:r>
            <a:endParaRPr lang="ko-KR" altLang="en-US" sz="2800" dirty="0">
              <a:solidFill>
                <a:srgbClr val="FF0000"/>
              </a:solidFill>
              <a:ea typeface="a엄마의편지B"/>
            </a:endParaRPr>
          </a:p>
        </p:txBody>
      </p:sp>
    </p:spTree>
    <p:extLst>
      <p:ext uri="{BB962C8B-B14F-4D97-AF65-F5344CB8AC3E}">
        <p14:creationId xmlns:p14="http://schemas.microsoft.com/office/powerpoint/2010/main" val="3953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302433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4.</a:t>
            </a:r>
            <a:r>
              <a:rPr lang="ko-KR" altLang="en-US" b="1" dirty="0" err="1">
                <a:ea typeface="a엄마의편지B"/>
              </a:rPr>
              <a:t>이케바나</a:t>
            </a:r>
            <a:endParaRPr lang="ko-KR" altLang="en-US" b="1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47664" y="105273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a typeface="a엄마의편지B"/>
              </a:rPr>
              <a:t>성립배경과 역사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042845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불교에서 비롯된 공화의 의례에서 비롯</a:t>
            </a:r>
            <a:endParaRPr lang="en-US" altLang="ko-KR" sz="2800" dirty="0" smtClean="0">
              <a:solidFill>
                <a:prstClr val="black"/>
              </a:solidFill>
              <a:ea typeface="a엄마의편지B"/>
            </a:endParaRPr>
          </a:p>
          <a:p>
            <a:pPr algn="ctr"/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부처에게 바치는 공물 → </a:t>
            </a:r>
            <a:r>
              <a:rPr lang="ko-KR" altLang="en-US" sz="2800" dirty="0" smtClean="0">
                <a:solidFill>
                  <a:srgbClr val="FF0000"/>
                </a:solidFill>
                <a:ea typeface="a엄마의편지B"/>
              </a:rPr>
              <a:t>유희의 성격</a:t>
            </a:r>
            <a:r>
              <a:rPr lang="en-US" altLang="ko-KR" sz="2800" dirty="0" smtClean="0">
                <a:solidFill>
                  <a:srgbClr val="FF0000"/>
                </a:solidFill>
                <a:ea typeface="a엄마의편지B"/>
              </a:rPr>
              <a:t>,</a:t>
            </a:r>
            <a:r>
              <a:rPr lang="ko-KR" altLang="en-US" sz="2800" dirty="0" smtClean="0">
                <a:solidFill>
                  <a:srgbClr val="FF0000"/>
                </a:solidFill>
                <a:ea typeface="a엄마의편지B"/>
              </a:rPr>
              <a:t> 감상의 대상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328498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</a:rPr>
              <a:t>· </a:t>
            </a:r>
            <a:r>
              <a:rPr lang="ko-KR" altLang="en-US" sz="2400" dirty="0" err="1" smtClean="0">
                <a:solidFill>
                  <a:prstClr val="black"/>
                </a:solidFill>
                <a:ea typeface="a엄마의편지B"/>
              </a:rPr>
              <a:t>다테바나</a:t>
            </a:r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sz="2400" dirty="0" smtClean="0">
                <a:solidFill>
                  <a:prstClr val="black"/>
                </a:solidFill>
                <a:ea typeface="a엄마의편지B"/>
              </a:rPr>
              <a:t>– 15C </a:t>
            </a:r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초반</a:t>
            </a:r>
            <a:r>
              <a:rPr lang="en-US" altLang="ko-KR" sz="2400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dirty="0" err="1" smtClean="0">
                <a:solidFill>
                  <a:srgbClr val="FF0000"/>
                </a:solidFill>
                <a:ea typeface="a엄마의편지B"/>
              </a:rPr>
              <a:t>이케바나의</a:t>
            </a:r>
            <a:r>
              <a:rPr lang="ko-KR" altLang="en-US" sz="2400" dirty="0" smtClean="0">
                <a:solidFill>
                  <a:srgbClr val="FF0000"/>
                </a:solidFill>
                <a:ea typeface="a엄마의편지B"/>
              </a:rPr>
              <a:t> 시작</a:t>
            </a:r>
            <a:r>
              <a:rPr lang="en-US" altLang="ko-KR" sz="2400" dirty="0" smtClean="0">
                <a:solidFill>
                  <a:prstClr val="black"/>
                </a:solidFill>
                <a:ea typeface="a엄마의편지B"/>
              </a:rPr>
              <a:t>, </a:t>
            </a:r>
          </a:p>
          <a:p>
            <a:r>
              <a:rPr lang="en-US" altLang="ko-KR" sz="2400" dirty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sz="2400" dirty="0" smtClean="0">
                <a:solidFill>
                  <a:prstClr val="black"/>
                </a:solidFill>
                <a:ea typeface="a엄마의편지B"/>
              </a:rPr>
              <a:t>              </a:t>
            </a:r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실내 장식물로서의 성격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5696" y="4254187"/>
            <a:ext cx="8389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</a:rPr>
              <a:t>· </a:t>
            </a:r>
            <a:r>
              <a:rPr lang="ko-KR" altLang="en-US" sz="2400" dirty="0" err="1" smtClean="0">
                <a:solidFill>
                  <a:prstClr val="black"/>
                </a:solidFill>
                <a:ea typeface="a엄마의편지B"/>
              </a:rPr>
              <a:t>릿카</a:t>
            </a:r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sz="2400" dirty="0" smtClean="0">
                <a:solidFill>
                  <a:prstClr val="black"/>
                </a:solidFill>
                <a:ea typeface="a엄마의편지B"/>
              </a:rPr>
              <a:t>– 15C</a:t>
            </a:r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중엽</a:t>
            </a:r>
            <a:r>
              <a:rPr lang="en-US" altLang="ko-KR" sz="2400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dirty="0" err="1" smtClean="0">
                <a:solidFill>
                  <a:prstClr val="black"/>
                </a:solidFill>
                <a:ea typeface="a엄마의편지B"/>
              </a:rPr>
              <a:t>다테바나</a:t>
            </a:r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 양식의 정비</a:t>
            </a:r>
            <a:endParaRPr lang="en-US" altLang="ko-KR" sz="2400" dirty="0">
              <a:solidFill>
                <a:prstClr val="black"/>
              </a:solidFill>
              <a:ea typeface="a엄마의편지B"/>
            </a:endParaRPr>
          </a:p>
          <a:p>
            <a:r>
              <a:rPr lang="en-US" altLang="ko-KR" sz="2400" dirty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sz="2400" dirty="0" smtClean="0">
                <a:solidFill>
                  <a:prstClr val="black"/>
                </a:solidFill>
                <a:ea typeface="a엄마의편지B"/>
              </a:rPr>
              <a:t>         </a:t>
            </a:r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규모가 크고 화려</a:t>
            </a:r>
            <a:r>
              <a:rPr lang="en-US" altLang="ko-KR" sz="2400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  <a:ea typeface="a엄마의편지B"/>
              </a:rPr>
              <a:t>형태와 규칙</a:t>
            </a:r>
            <a:endParaRPr lang="ko-KR" altLang="en-US" sz="2400" dirty="0">
              <a:solidFill>
                <a:srgbClr val="FF0000"/>
              </a:solidFill>
              <a:ea typeface="a엄마의편지B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5229200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</a:rPr>
              <a:t>· </a:t>
            </a:r>
            <a:r>
              <a:rPr lang="ko-KR" altLang="en-US" sz="2400" dirty="0" err="1" smtClean="0">
                <a:solidFill>
                  <a:prstClr val="black"/>
                </a:solidFill>
                <a:ea typeface="a엄마의편지B"/>
              </a:rPr>
              <a:t>나게이레</a:t>
            </a:r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sz="2400" dirty="0" smtClean="0">
                <a:solidFill>
                  <a:prstClr val="black"/>
                </a:solidFill>
                <a:ea typeface="a엄마의편지B"/>
              </a:rPr>
              <a:t>– 15C</a:t>
            </a:r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말</a:t>
            </a:r>
            <a:r>
              <a:rPr lang="en-US" altLang="ko-KR" sz="2400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  <a:ea typeface="a엄마의편지B"/>
              </a:rPr>
              <a:t>자유로운 양식</a:t>
            </a:r>
            <a:r>
              <a:rPr lang="en-US" altLang="ko-KR" sz="2400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dirty="0" err="1" smtClean="0">
                <a:solidFill>
                  <a:prstClr val="black"/>
                </a:solidFill>
                <a:ea typeface="a엄마의편지B"/>
              </a:rPr>
              <a:t>릿카의</a:t>
            </a:r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 반작용</a:t>
            </a:r>
            <a:endParaRPr lang="en-US" altLang="ko-KR" sz="24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en-US" altLang="ko-KR" sz="2400" dirty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sz="2400" dirty="0" smtClean="0">
                <a:solidFill>
                  <a:prstClr val="black"/>
                </a:solidFill>
                <a:ea typeface="a엄마의편지B"/>
              </a:rPr>
              <a:t>              </a:t>
            </a:r>
            <a:r>
              <a:rPr lang="ko-KR" altLang="en-US" sz="2400" dirty="0" smtClean="0">
                <a:solidFill>
                  <a:srgbClr val="FF0000"/>
                </a:solidFill>
                <a:ea typeface="a엄마의편지B"/>
              </a:rPr>
              <a:t>사람의 취향이나 감성 중시</a:t>
            </a:r>
            <a:endParaRPr lang="ko-KR" altLang="en-US" sz="2400" dirty="0">
              <a:solidFill>
                <a:srgbClr val="FF0000"/>
              </a:solidFill>
              <a:ea typeface="a엄마의편지B"/>
            </a:endParaRPr>
          </a:p>
        </p:txBody>
      </p:sp>
    </p:spTree>
    <p:extLst>
      <p:ext uri="{BB962C8B-B14F-4D97-AF65-F5344CB8AC3E}">
        <p14:creationId xmlns:p14="http://schemas.microsoft.com/office/powerpoint/2010/main" val="24289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1.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다도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성립과 변천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엄마의편지B" pitchFamily="18" charset="-127"/>
              <a:ea typeface="a엄마의편지B" pitchFamily="18" charset="-127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419872" y="605006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latin typeface="a엄마의편지B" pitchFamily="18" charset="-127"/>
                <a:ea typeface="a엄마의편지B" pitchFamily="18" charset="-127"/>
              </a:rPr>
              <a:t>선종과 함께 중국으로부터</a:t>
            </a:r>
            <a:endParaRPr lang="en-US" altLang="ko-KR" sz="2800" b="1" dirty="0" smtClean="0">
              <a:latin typeface="a엄마의편지B" pitchFamily="18" charset="-127"/>
              <a:ea typeface="a엄마의편지B" pitchFamily="18" charset="-127"/>
            </a:endParaRPr>
          </a:p>
          <a:p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중국 당나라에서 유행했던 다문화가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‘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견당사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’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들에 의해 나라시대부터 일본에 </a:t>
            </a:r>
            <a:r>
              <a:rPr lang="ko-KR" altLang="en-US" sz="2800" dirty="0">
                <a:latin typeface="a엄마의편지B" pitchFamily="18" charset="-127"/>
                <a:ea typeface="a엄마의편지B" pitchFamily="18" charset="-127"/>
              </a:rPr>
              <a:t>전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파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5876" y="3140967"/>
            <a:ext cx="540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가마쿠라시대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초기에 승려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‘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에이사이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’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가 선종과 함께 중국의 새로운 다문화 수입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차의 효능 강조하는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‘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끽다양생기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’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저술</a:t>
            </a:r>
            <a:endParaRPr lang="en-US" altLang="ko-KR" sz="2800" b="1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sz="2800" b="1" dirty="0" smtClean="0">
                <a:latin typeface="a엄마의편지B" pitchFamily="18" charset="-127"/>
                <a:ea typeface="a엄마의편지B" pitchFamily="18" charset="-127"/>
              </a:rPr>
              <a:t>      </a:t>
            </a:r>
            <a:r>
              <a:rPr lang="en-US" altLang="ko-KR" sz="2800" b="1" dirty="0" smtClean="0">
                <a:latin typeface="a엄마의편지B" pitchFamily="18" charset="-127"/>
                <a:ea typeface="a엄마의편지B" pitchFamily="18" charset="-127"/>
              </a:rPr>
              <a:t>-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일본 다도형성에 큰 </a:t>
            </a:r>
            <a:r>
              <a:rPr lang="ko-KR" altLang="en-US" sz="2500" dirty="0" err="1" smtClean="0">
                <a:latin typeface="a엄마의편지B" pitchFamily="18" charset="-127"/>
                <a:ea typeface="a엄마의편지B" pitchFamily="18" charset="-127"/>
              </a:rPr>
              <a:t>영향끼쳐</a:t>
            </a:r>
            <a:endParaRPr lang="ko-KR" altLang="en-US" sz="2500" dirty="0">
              <a:latin typeface="a엄마의편지B" pitchFamily="18" charset="-127"/>
              <a:ea typeface="a엄마의편지B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0" y="4119574"/>
            <a:ext cx="3199904" cy="21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302433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4.</a:t>
            </a:r>
            <a:r>
              <a:rPr lang="ko-KR" altLang="en-US" b="1" dirty="0" err="1">
                <a:ea typeface="a엄마의편지B"/>
              </a:rPr>
              <a:t>이케바나</a:t>
            </a:r>
            <a:endParaRPr lang="ko-KR" altLang="en-US" b="1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47664" y="105273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a typeface="a엄마의편지B"/>
              </a:rPr>
              <a:t>성립배경과 역사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6512" y="1844824"/>
            <a:ext cx="9144000" cy="5013176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>
              <a:solidFill>
                <a:prstClr val="white"/>
              </a:solidFill>
              <a:ea typeface="a엄마의편지B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5589240"/>
            <a:ext cx="518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smtClean="0">
                <a:solidFill>
                  <a:prstClr val="black"/>
                </a:solidFill>
                <a:ea typeface="a엄마의편지B"/>
              </a:rPr>
              <a:t>점차</a:t>
            </a:r>
            <a:r>
              <a:rPr lang="en-US" altLang="ko-KR" sz="2500" b="1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500" b="1" dirty="0" smtClean="0">
                <a:solidFill>
                  <a:prstClr val="black"/>
                </a:solidFill>
                <a:ea typeface="a엄마의편지B"/>
              </a:rPr>
              <a:t>다양한 모습으로의 변화</a:t>
            </a:r>
            <a:r>
              <a:rPr lang="en-US" altLang="ko-KR" sz="2500" b="1" dirty="0" smtClean="0">
                <a:solidFill>
                  <a:prstClr val="black"/>
                </a:solidFill>
                <a:ea typeface="a엄마의편지B"/>
              </a:rPr>
              <a:t> </a:t>
            </a:r>
          </a:p>
          <a:p>
            <a:r>
              <a:rPr lang="ko-KR" altLang="en-US" sz="2500" b="1" dirty="0" smtClean="0">
                <a:solidFill>
                  <a:prstClr val="black"/>
                </a:solidFill>
                <a:ea typeface="a엄마의편지B"/>
              </a:rPr>
              <a:t> 전통문화</a:t>
            </a:r>
            <a:r>
              <a:rPr lang="ko-KR" altLang="en-US" sz="2500" dirty="0" smtClean="0">
                <a:ea typeface="a엄마의편지B"/>
              </a:rPr>
              <a:t>→</a:t>
            </a:r>
            <a:r>
              <a:rPr lang="ko-KR" altLang="en-US" sz="2500" b="1" dirty="0" smtClean="0">
                <a:solidFill>
                  <a:prstClr val="black"/>
                </a:solidFill>
                <a:ea typeface="a엄마의편지B"/>
              </a:rPr>
              <a:t> 취미 및 교양활동</a:t>
            </a:r>
            <a:endParaRPr lang="ko-KR" altLang="en-US" sz="2500" b="1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198884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prstClr val="black"/>
                </a:solidFill>
                <a:ea typeface="a엄마의편지B"/>
              </a:rPr>
              <a:t>· </a:t>
            </a:r>
            <a:r>
              <a:rPr lang="ko-KR" altLang="en-US" sz="2200" dirty="0" err="1">
                <a:solidFill>
                  <a:prstClr val="black"/>
                </a:solidFill>
                <a:ea typeface="a엄마의편지B"/>
              </a:rPr>
              <a:t>세이카</a:t>
            </a:r>
            <a:r>
              <a:rPr lang="ko-KR" altLang="en-US" sz="2200" dirty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sz="2200" dirty="0">
                <a:solidFill>
                  <a:prstClr val="black"/>
                </a:solidFill>
                <a:ea typeface="a엄마의편지B"/>
              </a:rPr>
              <a:t>– 19C</a:t>
            </a:r>
            <a:r>
              <a:rPr lang="ko-KR" altLang="en-US" sz="2200" dirty="0">
                <a:solidFill>
                  <a:prstClr val="black"/>
                </a:solidFill>
                <a:ea typeface="a엄마의편지B"/>
              </a:rPr>
              <a:t>초</a:t>
            </a:r>
            <a:r>
              <a:rPr lang="en-US" altLang="ko-KR" sz="2200" dirty="0">
                <a:solidFill>
                  <a:prstClr val="black"/>
                </a:solidFill>
                <a:ea typeface="a엄마의편지B"/>
              </a:rPr>
              <a:t>~, </a:t>
            </a:r>
            <a:r>
              <a:rPr lang="ko-KR" altLang="en-US" sz="2200" dirty="0">
                <a:solidFill>
                  <a:prstClr val="black"/>
                </a:solidFill>
                <a:ea typeface="a엄마의편지B"/>
              </a:rPr>
              <a:t>형식과 격식을 갖추면서도 </a:t>
            </a:r>
            <a:endParaRPr lang="en-US" altLang="ko-KR" sz="22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en-US" altLang="ko-KR" sz="2200" dirty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sz="2200" dirty="0" smtClean="0">
                <a:solidFill>
                  <a:prstClr val="black"/>
                </a:solidFill>
                <a:ea typeface="a엄마의편지B"/>
              </a:rPr>
              <a:t>           </a:t>
            </a:r>
            <a:r>
              <a:rPr lang="ko-KR" altLang="en-US" sz="2200" dirty="0" err="1" smtClean="0">
                <a:solidFill>
                  <a:prstClr val="black"/>
                </a:solidFill>
                <a:ea typeface="a엄마의편지B"/>
              </a:rPr>
              <a:t>릿카보다는</a:t>
            </a:r>
            <a:r>
              <a:rPr lang="ko-KR" altLang="en-US" sz="2200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200" dirty="0">
                <a:solidFill>
                  <a:srgbClr val="FF0000"/>
                </a:solidFill>
                <a:ea typeface="a엄마의편지B"/>
              </a:rPr>
              <a:t>간략하고 단정한 형태의 </a:t>
            </a:r>
            <a:r>
              <a:rPr lang="ko-KR" altLang="en-US" sz="2200" dirty="0" err="1">
                <a:solidFill>
                  <a:srgbClr val="FF0000"/>
                </a:solidFill>
                <a:ea typeface="a엄마의편지B"/>
              </a:rPr>
              <a:t>이케바나</a:t>
            </a:r>
            <a:endParaRPr lang="ko-KR" altLang="en-US" sz="2200" dirty="0">
              <a:solidFill>
                <a:srgbClr val="FF0000"/>
              </a:solidFill>
              <a:ea typeface="a엄마의편지B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80" y="3068960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prstClr val="black"/>
                </a:solidFill>
                <a:ea typeface="a엄마의편지B"/>
              </a:rPr>
              <a:t>· </a:t>
            </a:r>
            <a:r>
              <a:rPr lang="ko-KR" altLang="en-US" sz="2200" dirty="0" err="1">
                <a:solidFill>
                  <a:prstClr val="black"/>
                </a:solidFill>
                <a:ea typeface="a엄마의편지B"/>
              </a:rPr>
              <a:t>모리바나</a:t>
            </a:r>
            <a:r>
              <a:rPr lang="ko-KR" altLang="en-US" sz="2200" dirty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sz="2200" dirty="0">
                <a:solidFill>
                  <a:prstClr val="black"/>
                </a:solidFill>
                <a:ea typeface="a엄마의편지B"/>
              </a:rPr>
              <a:t>– 19C~, </a:t>
            </a:r>
            <a:r>
              <a:rPr lang="ko-KR" altLang="en-US" sz="2200" dirty="0" err="1" smtClean="0">
                <a:solidFill>
                  <a:prstClr val="black"/>
                </a:solidFill>
                <a:ea typeface="a엄마의편지B"/>
              </a:rPr>
              <a:t>오하라운신이</a:t>
            </a:r>
            <a:r>
              <a:rPr lang="ko-KR" altLang="en-US" sz="2200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200" dirty="0">
                <a:solidFill>
                  <a:prstClr val="black"/>
                </a:solidFill>
                <a:ea typeface="a엄마의편지B"/>
              </a:rPr>
              <a:t>새롭게 만든 </a:t>
            </a:r>
            <a:r>
              <a:rPr lang="ko-KR" altLang="en-US" sz="2200" dirty="0" err="1">
                <a:solidFill>
                  <a:prstClr val="black"/>
                </a:solidFill>
                <a:ea typeface="a엄마의편지B"/>
              </a:rPr>
              <a:t>이케바나의</a:t>
            </a:r>
            <a:r>
              <a:rPr lang="ko-KR" altLang="en-US" sz="2200" dirty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200" dirty="0" smtClean="0">
                <a:solidFill>
                  <a:prstClr val="black"/>
                </a:solidFill>
                <a:ea typeface="a엄마의편지B"/>
              </a:rPr>
              <a:t>양식</a:t>
            </a:r>
            <a:endParaRPr lang="en-US" altLang="ko-KR" sz="22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en-US" altLang="ko-KR" sz="2200" dirty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sz="2200" dirty="0" smtClean="0">
                <a:solidFill>
                  <a:prstClr val="black"/>
                </a:solidFill>
                <a:ea typeface="a엄마의편지B"/>
              </a:rPr>
              <a:t>              </a:t>
            </a:r>
            <a:r>
              <a:rPr lang="ko-KR" altLang="en-US" sz="2200" dirty="0">
                <a:solidFill>
                  <a:srgbClr val="FF0000"/>
                </a:solidFill>
                <a:ea typeface="a엄마의편지B"/>
              </a:rPr>
              <a:t>근대 </a:t>
            </a:r>
            <a:r>
              <a:rPr lang="ko-KR" altLang="en-US" sz="2200" dirty="0" err="1">
                <a:solidFill>
                  <a:srgbClr val="FF0000"/>
                </a:solidFill>
                <a:ea typeface="a엄마의편지B"/>
              </a:rPr>
              <a:t>이케바나의</a:t>
            </a:r>
            <a:r>
              <a:rPr lang="ko-KR" altLang="en-US" sz="2200" dirty="0">
                <a:solidFill>
                  <a:srgbClr val="FF0000"/>
                </a:solidFill>
                <a:ea typeface="a엄마의편지B"/>
              </a:rPr>
              <a:t> 역사의 </a:t>
            </a:r>
            <a:r>
              <a:rPr lang="ko-KR" altLang="en-US" sz="2200" dirty="0" smtClean="0">
                <a:solidFill>
                  <a:srgbClr val="FF0000"/>
                </a:solidFill>
                <a:ea typeface="a엄마의편지B"/>
              </a:rPr>
              <a:t>시작</a:t>
            </a:r>
            <a:r>
              <a:rPr lang="en-US" altLang="ko-KR" sz="2200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200" dirty="0" smtClean="0">
                <a:solidFill>
                  <a:prstClr val="black"/>
                </a:solidFill>
                <a:ea typeface="a엄마의편지B"/>
              </a:rPr>
              <a:t>이해하기 쉬운 화형</a:t>
            </a:r>
            <a:r>
              <a:rPr lang="en-US" altLang="ko-KR" sz="2200" dirty="0" smtClean="0">
                <a:solidFill>
                  <a:prstClr val="black"/>
                </a:solidFill>
                <a:ea typeface="a엄마의편지B"/>
              </a:rPr>
              <a:t>  </a:t>
            </a:r>
          </a:p>
          <a:p>
            <a:r>
              <a:rPr lang="en-US" altLang="ko-KR" sz="2200" dirty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sz="2200" dirty="0" smtClean="0">
                <a:solidFill>
                  <a:prstClr val="black"/>
                </a:solidFill>
                <a:ea typeface="a엄마의편지B"/>
              </a:rPr>
              <a:t>              </a:t>
            </a:r>
            <a:r>
              <a:rPr lang="ko-KR" altLang="en-US" sz="2200" dirty="0" smtClean="0">
                <a:solidFill>
                  <a:srgbClr val="FF0000"/>
                </a:solidFill>
                <a:ea typeface="a엄마의편지B"/>
              </a:rPr>
              <a:t>오늘날 </a:t>
            </a:r>
            <a:r>
              <a:rPr lang="ko-KR" altLang="en-US" sz="2200" dirty="0">
                <a:solidFill>
                  <a:srgbClr val="FF0000"/>
                </a:solidFill>
                <a:ea typeface="a엄마의편지B"/>
              </a:rPr>
              <a:t>대표적인 </a:t>
            </a:r>
            <a:r>
              <a:rPr lang="ko-KR" altLang="en-US" sz="2200" dirty="0" err="1">
                <a:solidFill>
                  <a:srgbClr val="FF0000"/>
                </a:solidFill>
                <a:ea typeface="a엄마의편지B"/>
              </a:rPr>
              <a:t>이케바나</a:t>
            </a:r>
            <a:r>
              <a:rPr lang="ko-KR" altLang="en-US" sz="2200" dirty="0">
                <a:solidFill>
                  <a:srgbClr val="FF0000"/>
                </a:solidFill>
                <a:ea typeface="a엄마의편지B"/>
              </a:rPr>
              <a:t> </a:t>
            </a:r>
            <a:r>
              <a:rPr lang="ko-KR" altLang="en-US" sz="2200" dirty="0" smtClean="0">
                <a:solidFill>
                  <a:srgbClr val="FF0000"/>
                </a:solidFill>
                <a:ea typeface="a엄마의편지B"/>
              </a:rPr>
              <a:t>양식</a:t>
            </a:r>
            <a:endParaRPr lang="ko-KR" altLang="en-US" sz="2200" dirty="0">
              <a:solidFill>
                <a:srgbClr val="FF0000"/>
              </a:solidFill>
              <a:ea typeface="a엄마의편지B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2" y="4388132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prstClr val="black"/>
                </a:solidFill>
                <a:ea typeface="a엄마의편지B"/>
              </a:rPr>
              <a:t>· </a:t>
            </a:r>
            <a:r>
              <a:rPr lang="ko-KR" altLang="en-US" sz="2200" dirty="0" err="1">
                <a:solidFill>
                  <a:prstClr val="black"/>
                </a:solidFill>
                <a:ea typeface="a엄마의편지B"/>
              </a:rPr>
              <a:t>지유바나</a:t>
            </a:r>
            <a:r>
              <a:rPr lang="en-US" altLang="ko-KR" sz="2200" dirty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200" dirty="0" err="1">
                <a:solidFill>
                  <a:prstClr val="black"/>
                </a:solidFill>
                <a:ea typeface="a엄마의편지B"/>
              </a:rPr>
              <a:t>젠에이바나</a:t>
            </a:r>
            <a:r>
              <a:rPr lang="ko-KR" altLang="en-US" sz="2200" dirty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sz="2200" dirty="0">
                <a:solidFill>
                  <a:prstClr val="black"/>
                </a:solidFill>
                <a:ea typeface="a엄마의편지B"/>
              </a:rPr>
              <a:t>– 20C</a:t>
            </a:r>
            <a:r>
              <a:rPr lang="ko-KR" altLang="en-US" sz="2200" dirty="0">
                <a:solidFill>
                  <a:prstClr val="black"/>
                </a:solidFill>
                <a:ea typeface="a엄마의편지B"/>
              </a:rPr>
              <a:t>초</a:t>
            </a:r>
            <a:r>
              <a:rPr lang="en-US" altLang="ko-KR" sz="2200" dirty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200" dirty="0" smtClean="0">
                <a:solidFill>
                  <a:prstClr val="black"/>
                </a:solidFill>
                <a:ea typeface="a엄마의편지B"/>
              </a:rPr>
              <a:t>자유로운 </a:t>
            </a:r>
            <a:r>
              <a:rPr lang="ko-KR" altLang="en-US" sz="2200" dirty="0">
                <a:solidFill>
                  <a:prstClr val="black"/>
                </a:solidFill>
                <a:ea typeface="a엄마의편지B"/>
              </a:rPr>
              <a:t>형태로 꽃을 꽂는 것</a:t>
            </a:r>
            <a:r>
              <a:rPr lang="en-US" altLang="ko-KR" sz="2200" dirty="0">
                <a:solidFill>
                  <a:prstClr val="black"/>
                </a:solidFill>
                <a:ea typeface="a엄마의편지B"/>
              </a:rPr>
              <a:t>, </a:t>
            </a:r>
            <a:endParaRPr lang="en-US" altLang="ko-KR" sz="22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en-US" altLang="ko-KR" sz="2200" dirty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sz="2200" dirty="0" smtClean="0">
                <a:solidFill>
                  <a:prstClr val="black"/>
                </a:solidFill>
                <a:ea typeface="a엄마의편지B"/>
              </a:rPr>
              <a:t>                            </a:t>
            </a:r>
            <a:r>
              <a:rPr lang="ko-KR" altLang="en-US" sz="2200" dirty="0" smtClean="0">
                <a:solidFill>
                  <a:prstClr val="black"/>
                </a:solidFill>
                <a:ea typeface="a엄마의편지B"/>
              </a:rPr>
              <a:t>자유롭고 </a:t>
            </a:r>
            <a:r>
              <a:rPr lang="ko-KR" altLang="en-US" sz="2200" dirty="0">
                <a:solidFill>
                  <a:prstClr val="black"/>
                </a:solidFill>
                <a:ea typeface="a엄마의편지B"/>
              </a:rPr>
              <a:t>추상적인 모습을 표현</a:t>
            </a:r>
          </a:p>
        </p:txBody>
      </p:sp>
    </p:spTree>
    <p:extLst>
      <p:ext uri="{BB962C8B-B14F-4D97-AF65-F5344CB8AC3E}">
        <p14:creationId xmlns:p14="http://schemas.microsoft.com/office/powerpoint/2010/main" val="11238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302433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ea typeface="a엄마의편지B"/>
              </a:rPr>
              <a:t>4</a:t>
            </a:r>
            <a:r>
              <a:rPr lang="en-US" altLang="ko-KR" b="1" dirty="0">
                <a:ea typeface="a엄마의편지B"/>
              </a:rPr>
              <a:t>.</a:t>
            </a:r>
            <a:r>
              <a:rPr lang="ko-KR" altLang="en-US" b="1" dirty="0" err="1">
                <a:ea typeface="a엄마의편지B"/>
              </a:rPr>
              <a:t>이케바나</a:t>
            </a:r>
            <a:endParaRPr lang="ko-KR" altLang="en-US" b="1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47664" y="105273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err="1" smtClean="0">
                <a:solidFill>
                  <a:prstClr val="black"/>
                </a:solidFill>
                <a:ea typeface="a엄마의편지B"/>
              </a:rPr>
              <a:t>릿카</a:t>
            </a:r>
            <a:endParaRPr lang="ko-KR" altLang="en-US" sz="3200" b="1" dirty="0" smtClean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928802"/>
            <a:ext cx="8001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err="1" smtClean="0">
                <a:solidFill>
                  <a:srgbClr val="FF0000"/>
                </a:solidFill>
                <a:ea typeface="a엄마의편지B"/>
              </a:rPr>
              <a:t>야쿠에다</a:t>
            </a:r>
            <a:r>
              <a:rPr lang="en-US" altLang="ko-KR" sz="2500" dirty="0" smtClean="0">
                <a:solidFill>
                  <a:srgbClr val="FF0000"/>
                </a:solidFill>
                <a:ea typeface="a엄마의편지B"/>
              </a:rPr>
              <a:t>(</a:t>
            </a:r>
            <a:r>
              <a:rPr lang="ko-KR" altLang="en-US" sz="2500" dirty="0" err="1" smtClean="0">
                <a:solidFill>
                  <a:srgbClr val="FF0000"/>
                </a:solidFill>
                <a:latin typeface="a시네마L" pitchFamily="18" charset="-127"/>
                <a:ea typeface="a시네마L" pitchFamily="18" charset="-127"/>
              </a:rPr>
              <a:t>役枝</a:t>
            </a:r>
            <a:r>
              <a:rPr lang="en-US" altLang="ko-KR" sz="2500" dirty="0" smtClean="0">
                <a:solidFill>
                  <a:srgbClr val="FF0000"/>
                </a:solidFill>
                <a:ea typeface="a엄마의편지B"/>
              </a:rPr>
              <a:t>) </a:t>
            </a:r>
            <a:r>
              <a:rPr lang="en-US" altLang="ko-KR" sz="2500" dirty="0" smtClean="0">
                <a:solidFill>
                  <a:prstClr val="black"/>
                </a:solidFill>
                <a:ea typeface="a엄마의편지B"/>
              </a:rPr>
              <a:t>:</a:t>
            </a:r>
            <a:r>
              <a:rPr lang="ko-KR" altLang="en-US" sz="2500" dirty="0" err="1" smtClean="0">
                <a:solidFill>
                  <a:prstClr val="black"/>
                </a:solidFill>
                <a:ea typeface="a엄마의편지B"/>
              </a:rPr>
              <a:t>이케바나의</a:t>
            </a:r>
            <a:r>
              <a:rPr lang="ko-KR" altLang="en-US" sz="2500" dirty="0" smtClean="0">
                <a:solidFill>
                  <a:prstClr val="black"/>
                </a:solidFill>
                <a:ea typeface="a엄마의편지B"/>
              </a:rPr>
              <a:t> 형태를 만드는 중요한 가지</a:t>
            </a:r>
            <a:endParaRPr lang="ko-KR" altLang="en-US" sz="2500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015" y="2636912"/>
            <a:ext cx="8106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· </a:t>
            </a:r>
            <a:r>
              <a:rPr lang="en-US" altLang="ko-KR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7</a:t>
            </a:r>
            <a:r>
              <a:rPr lang="ko-KR" altLang="en-US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개</a:t>
            </a:r>
            <a:r>
              <a:rPr lang="en-US" altLang="ko-KR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~9</a:t>
            </a:r>
            <a:r>
              <a:rPr lang="ko-KR" altLang="en-US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개의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야쿠에다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-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시치쿠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dirty="0" err="1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七九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)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의 가지</a:t>
            </a:r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진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眞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),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부</a:t>
            </a:r>
            <a:r>
              <a:rPr lang="en-US" altLang="ko-KR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副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),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청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請</a:t>
            </a:r>
            <a:r>
              <a:rPr lang="en-US" altLang="ko-KR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)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정진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正眞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),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견월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dirty="0" err="1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見越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),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류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流</a:t>
            </a:r>
            <a:r>
              <a:rPr lang="en-US" altLang="ko-KR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), </a:t>
            </a:r>
            <a:r>
              <a:rPr lang="ko-KR" altLang="en-US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공</a:t>
            </a:r>
            <a:r>
              <a:rPr lang="en-US" altLang="ko-KR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拱</a:t>
            </a:r>
            <a:r>
              <a:rPr lang="en-US" altLang="ko-KR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), </a:t>
            </a:r>
            <a:r>
              <a:rPr lang="ko-KR" altLang="en-US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동</a:t>
            </a:r>
            <a:r>
              <a:rPr lang="en-US" altLang="ko-KR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胴</a:t>
            </a:r>
            <a:r>
              <a:rPr lang="en-US" altLang="ko-KR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), </a:t>
            </a:r>
            <a:r>
              <a:rPr lang="ko-KR" altLang="en-US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전치</a:t>
            </a:r>
            <a:r>
              <a:rPr lang="en-US" altLang="ko-KR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前置</a:t>
            </a:r>
            <a:r>
              <a:rPr lang="en-US" altLang="ko-KR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)</a:t>
            </a:r>
            <a:endParaRPr lang="ko-KR" altLang="en-US" dirty="0" smtClean="0">
              <a:solidFill>
                <a:prstClr val="black"/>
              </a:solidFill>
              <a:latin typeface="a시네마L" pitchFamily="18" charset="-127"/>
              <a:ea typeface="a시네마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706" y="3676962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· </a:t>
            </a:r>
            <a:r>
              <a:rPr lang="ko-KR" altLang="en-US" sz="2000" dirty="0" err="1" smtClean="0">
                <a:solidFill>
                  <a:prstClr val="black"/>
                </a:solidFill>
                <a:ea typeface="a엄마의편지B"/>
              </a:rPr>
              <a:t>우부다테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ea typeface="a엄마의편지B"/>
              </a:rPr>
              <a:t>: 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자연의 모습을 살려나가는데 중점</a:t>
            </a:r>
            <a:endParaRPr lang="ko-KR" altLang="en-US" sz="2000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4121550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· </a:t>
            </a:r>
            <a:r>
              <a:rPr lang="ko-KR" altLang="en-US" sz="2000" dirty="0" err="1" smtClean="0">
                <a:solidFill>
                  <a:prstClr val="black"/>
                </a:solidFill>
                <a:ea typeface="a엄마의편지B"/>
              </a:rPr>
              <a:t>미키즈쿠리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ea typeface="a엄마의편지B"/>
              </a:rPr>
              <a:t>: 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화재 모양 변화</a:t>
            </a:r>
            <a:r>
              <a:rPr lang="en-US" altLang="ko-KR" sz="2000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이상적인 모습을 추구</a:t>
            </a:r>
            <a:endParaRPr lang="ko-KR" altLang="en-US" sz="2000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4621616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· 직진 </a:t>
            </a:r>
            <a:r>
              <a:rPr lang="en-US" altLang="ko-KR" sz="2000" dirty="0" smtClean="0">
                <a:solidFill>
                  <a:prstClr val="black"/>
                </a:solidFill>
                <a:ea typeface="a엄마의편지B"/>
              </a:rPr>
              <a:t>: </a:t>
            </a:r>
            <a:r>
              <a:rPr lang="ko-KR" altLang="en-US" sz="20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眞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의 가지가 중심에서 위로 똑바로 서있는 것</a:t>
            </a:r>
            <a:endParaRPr lang="ko-KR" altLang="en-US" sz="2000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5121682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· 여진 </a:t>
            </a:r>
            <a:r>
              <a:rPr lang="en-US" altLang="ko-KR" sz="2000" dirty="0" smtClean="0">
                <a:solidFill>
                  <a:prstClr val="black"/>
                </a:solidFill>
                <a:ea typeface="a엄마의편지B"/>
              </a:rPr>
              <a:t>: </a:t>
            </a:r>
            <a:r>
              <a:rPr lang="ko-KR" altLang="en-US" sz="20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眞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의 가지가 굴곡이 있는 형태</a:t>
            </a:r>
            <a:r>
              <a:rPr lang="en-US" altLang="ko-KR" sz="2000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유동적이고 변화 있는 모습</a:t>
            </a:r>
            <a:r>
              <a:rPr lang="en-US" altLang="ko-KR" sz="2000" dirty="0" smtClean="0">
                <a:solidFill>
                  <a:prstClr val="black"/>
                </a:solidFill>
                <a:ea typeface="a엄마의편지B"/>
              </a:rPr>
              <a:t> </a:t>
            </a:r>
            <a:endParaRPr lang="ko-KR" altLang="en-US" sz="2000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5589240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· </a:t>
            </a:r>
            <a:r>
              <a:rPr lang="ko-KR" altLang="en-US" sz="2000" dirty="0" err="1" smtClean="0">
                <a:solidFill>
                  <a:prstClr val="black"/>
                </a:solidFill>
                <a:ea typeface="a엄마의편지B"/>
              </a:rPr>
              <a:t>사지물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ea typeface="a엄마의편지B"/>
              </a:rPr>
              <a:t>: </a:t>
            </a:r>
            <a:r>
              <a:rPr lang="ko-KR" altLang="en-US" sz="2000" dirty="0" err="1" smtClean="0">
                <a:solidFill>
                  <a:prstClr val="black"/>
                </a:solidFill>
                <a:ea typeface="a엄마의편지B"/>
              </a:rPr>
              <a:t>모래위에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 화재를 </a:t>
            </a:r>
            <a:r>
              <a:rPr lang="ko-KR" altLang="en-US" sz="2000" dirty="0" err="1" smtClean="0">
                <a:solidFill>
                  <a:prstClr val="black"/>
                </a:solidFill>
                <a:ea typeface="a엄마의편지B"/>
              </a:rPr>
              <a:t>꽃는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000" dirty="0" err="1" smtClean="0">
                <a:solidFill>
                  <a:prstClr val="black"/>
                </a:solidFill>
                <a:ea typeface="a엄마의편지B"/>
              </a:rPr>
              <a:t>릿카</a:t>
            </a:r>
            <a:r>
              <a:rPr lang="en-US" altLang="ko-KR" sz="2000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옆으로 퍼지는 형태</a:t>
            </a:r>
            <a:endParaRPr lang="ko-KR" altLang="en-US" sz="2000" dirty="0">
              <a:solidFill>
                <a:prstClr val="black"/>
              </a:solidFill>
              <a:ea typeface="a엄마의편지B"/>
            </a:endParaRPr>
          </a:p>
        </p:txBody>
      </p:sp>
    </p:spTree>
    <p:extLst>
      <p:ext uri="{BB962C8B-B14F-4D97-AF65-F5344CB8AC3E}">
        <p14:creationId xmlns:p14="http://schemas.microsoft.com/office/powerpoint/2010/main" val="24352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302433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ea typeface="a엄마의편지B"/>
              </a:rPr>
              <a:t>4.</a:t>
            </a:r>
            <a:r>
              <a:rPr lang="ko-KR" altLang="en-US" b="1" dirty="0" err="1">
                <a:ea typeface="a엄마의편지B"/>
              </a:rPr>
              <a:t>이케바나</a:t>
            </a:r>
            <a:endParaRPr lang="ko-KR" altLang="en-US" b="1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47664" y="105273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a typeface="a엄마의편지B"/>
              </a:rPr>
              <a:t>세이카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1062" y="1928802"/>
            <a:ext cx="8249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天</a:t>
            </a:r>
            <a:r>
              <a:rPr lang="en-US" altLang="ko-KR" sz="24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, </a:t>
            </a:r>
            <a:r>
              <a:rPr lang="ko-KR" altLang="en-US" sz="24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地</a:t>
            </a:r>
            <a:r>
              <a:rPr lang="en-US" altLang="ko-KR" sz="24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, </a:t>
            </a:r>
            <a:r>
              <a:rPr lang="ko-KR" altLang="en-US" sz="24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人의 </a:t>
            </a:r>
            <a:r>
              <a:rPr lang="en-US" altLang="ko-KR" sz="24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3</a:t>
            </a:r>
            <a:r>
              <a:rPr lang="ko-KR" altLang="en-US" sz="24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개의 </a:t>
            </a:r>
            <a:r>
              <a:rPr lang="ko-KR" altLang="en-US" sz="2400" dirty="0" err="1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야쿠에다로</a:t>
            </a:r>
            <a:r>
              <a:rPr lang="ko-KR" altLang="en-US" sz="24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 구성 </a:t>
            </a:r>
            <a:endParaRPr lang="en-US" altLang="ko-KR" sz="2400" dirty="0">
              <a:solidFill>
                <a:prstClr val="black"/>
              </a:solidFill>
              <a:latin typeface="a시네마L" pitchFamily="18" charset="-127"/>
              <a:ea typeface="a시네마L" pitchFamily="18" charset="-127"/>
            </a:endParaRPr>
          </a:p>
          <a:p>
            <a:r>
              <a:rPr lang="en-US" altLang="ko-KR" sz="24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    = </a:t>
            </a:r>
            <a:r>
              <a:rPr lang="ko-KR" altLang="en-US" sz="2400" dirty="0" smtClean="0">
                <a:solidFill>
                  <a:srgbClr val="FF0000"/>
                </a:solidFill>
                <a:latin typeface="a시네마L" pitchFamily="18" charset="-127"/>
                <a:ea typeface="a시네마L" pitchFamily="18" charset="-127"/>
              </a:rPr>
              <a:t>천지인 삼재三才사상 </a:t>
            </a:r>
            <a:r>
              <a:rPr lang="en-US" altLang="ko-KR" sz="2400" dirty="0" smtClean="0">
                <a:solidFill>
                  <a:srgbClr val="FF0000"/>
                </a:solidFill>
                <a:latin typeface="a시네마L" pitchFamily="18" charset="-127"/>
                <a:ea typeface="a시네마L" pitchFamily="18" charset="-127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latin typeface="a시네마L" pitchFamily="18" charset="-127"/>
                <a:ea typeface="a시네마L" pitchFamily="18" charset="-127"/>
              </a:rPr>
              <a:t>유교사상 도입</a:t>
            </a:r>
            <a:r>
              <a:rPr lang="en-US" altLang="ko-KR" sz="2400" dirty="0" smtClean="0">
                <a:solidFill>
                  <a:srgbClr val="FF0000"/>
                </a:solidFill>
                <a:latin typeface="a시네마L" pitchFamily="18" charset="-127"/>
                <a:ea typeface="a시네마L" pitchFamily="18" charset="-127"/>
              </a:rPr>
              <a:t>)</a:t>
            </a:r>
            <a:endParaRPr lang="ko-KR" altLang="en-US" sz="2400" dirty="0">
              <a:solidFill>
                <a:srgbClr val="FF0000"/>
              </a:solidFill>
              <a:latin typeface="a시네마L" pitchFamily="18" charset="-127"/>
              <a:ea typeface="a시네마L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3068960"/>
            <a:ext cx="7528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prstClr val="black"/>
                </a:solidFill>
                <a:ea typeface="a엄마의편지B"/>
              </a:rPr>
              <a:t>· 전체화형은 정면에서 보면 반원</a:t>
            </a:r>
            <a:r>
              <a:rPr lang="en-US" altLang="ko-KR" sz="2200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200" dirty="0" smtClean="0">
                <a:solidFill>
                  <a:prstClr val="black"/>
                </a:solidFill>
                <a:ea typeface="a엄마의편지B"/>
              </a:rPr>
              <a:t>궁극적으로 원의 형태</a:t>
            </a:r>
          </a:p>
          <a:p>
            <a:endParaRPr lang="ko-KR" altLang="en-US" sz="2200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822" y="3750131"/>
            <a:ext cx="7168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prstClr val="black"/>
                </a:solidFill>
                <a:ea typeface="a엄마의편지B"/>
              </a:rPr>
              <a:t>· </a:t>
            </a:r>
            <a:r>
              <a:rPr lang="ko-KR" altLang="en-US" sz="2200" dirty="0" err="1" smtClean="0">
                <a:solidFill>
                  <a:prstClr val="black"/>
                </a:solidFill>
                <a:ea typeface="a엄마의편지B"/>
              </a:rPr>
              <a:t>정풍체</a:t>
            </a:r>
            <a:endParaRPr lang="en-US" altLang="ko-KR" sz="22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2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眞</a:t>
            </a:r>
            <a:r>
              <a:rPr lang="en-US" altLang="ko-KR" sz="22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, </a:t>
            </a:r>
            <a:r>
              <a:rPr lang="ko-KR" altLang="en-US" sz="22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行</a:t>
            </a:r>
            <a:r>
              <a:rPr lang="en-US" altLang="ko-KR" sz="22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, </a:t>
            </a:r>
            <a:r>
              <a:rPr lang="ko-KR" altLang="en-US" sz="22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草 </a:t>
            </a:r>
            <a:r>
              <a:rPr lang="en-US" altLang="ko-KR" sz="2200" dirty="0" smtClean="0">
                <a:solidFill>
                  <a:prstClr val="black"/>
                </a:solidFill>
                <a:ea typeface="a엄마의편지B"/>
              </a:rPr>
              <a:t>3</a:t>
            </a:r>
            <a:r>
              <a:rPr lang="ko-KR" altLang="en-US" sz="2200" dirty="0" smtClean="0">
                <a:solidFill>
                  <a:prstClr val="black"/>
                </a:solidFill>
                <a:ea typeface="a엄마의편지B"/>
              </a:rPr>
              <a:t>가지 형태</a:t>
            </a:r>
            <a:r>
              <a:rPr lang="en-US" altLang="ko-KR" sz="2200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200" dirty="0" err="1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眞</a:t>
            </a:r>
            <a:r>
              <a:rPr lang="ko-KR" altLang="en-US" sz="2200" dirty="0" err="1" smtClean="0">
                <a:solidFill>
                  <a:prstClr val="black"/>
                </a:solidFill>
                <a:ea typeface="a엄마의편지B"/>
              </a:rPr>
              <a:t>에서</a:t>
            </a:r>
            <a:r>
              <a:rPr lang="ko-KR" altLang="en-US" sz="2200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2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草</a:t>
            </a:r>
            <a:r>
              <a:rPr lang="ko-KR" altLang="en-US" sz="2200" dirty="0" smtClean="0">
                <a:solidFill>
                  <a:prstClr val="black"/>
                </a:solidFill>
                <a:ea typeface="a엄마의편지B"/>
              </a:rPr>
              <a:t>로 갈수록 </a:t>
            </a:r>
            <a:r>
              <a:rPr lang="ko-KR" altLang="en-US" sz="2200" dirty="0" err="1" smtClean="0">
                <a:solidFill>
                  <a:prstClr val="black"/>
                </a:solidFill>
                <a:ea typeface="a엄마의편지B"/>
              </a:rPr>
              <a:t>가지모양이</a:t>
            </a:r>
            <a:r>
              <a:rPr lang="ko-KR" altLang="en-US" sz="2200" dirty="0" smtClean="0">
                <a:solidFill>
                  <a:prstClr val="black"/>
                </a:solidFill>
                <a:ea typeface="a엄마의편지B"/>
              </a:rPr>
              <a:t> 부드럽게 변화</a:t>
            </a:r>
            <a:endParaRPr lang="ko-KR" altLang="en-US" sz="2200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822" y="4858127"/>
            <a:ext cx="7497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prstClr val="black"/>
                </a:solidFill>
                <a:ea typeface="a엄마의편지B"/>
              </a:rPr>
              <a:t>· </a:t>
            </a:r>
            <a:r>
              <a:rPr lang="ko-KR" altLang="en-US" sz="2200" dirty="0" err="1" smtClean="0">
                <a:solidFill>
                  <a:prstClr val="black"/>
                </a:solidFill>
                <a:ea typeface="a엄마의편지B"/>
              </a:rPr>
              <a:t>신풍체</a:t>
            </a:r>
            <a:endParaRPr lang="en-US" altLang="ko-KR" sz="22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2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天</a:t>
            </a:r>
            <a:r>
              <a:rPr lang="ko-KR" altLang="en-US" sz="2200" dirty="0" smtClean="0">
                <a:solidFill>
                  <a:prstClr val="black"/>
                </a:solidFill>
                <a:ea typeface="a엄마의편지B"/>
              </a:rPr>
              <a:t>의 가지</a:t>
            </a:r>
            <a:r>
              <a:rPr lang="en-US" altLang="ko-KR" sz="2200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2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地</a:t>
            </a:r>
            <a:r>
              <a:rPr lang="ko-KR" altLang="en-US" sz="2200" dirty="0" smtClean="0">
                <a:solidFill>
                  <a:prstClr val="black"/>
                </a:solidFill>
                <a:ea typeface="a엄마의편지B"/>
              </a:rPr>
              <a:t>의 가지 그리고 이를 보조하는 가지가 상황에 따라 자유롭게 변화</a:t>
            </a:r>
          </a:p>
          <a:p>
            <a:endParaRPr lang="ko-KR" altLang="en-US" sz="2200" dirty="0">
              <a:solidFill>
                <a:prstClr val="black"/>
              </a:solidFill>
              <a:ea typeface="a엄마의편지B"/>
            </a:endParaRPr>
          </a:p>
        </p:txBody>
      </p:sp>
    </p:spTree>
    <p:extLst>
      <p:ext uri="{BB962C8B-B14F-4D97-AF65-F5344CB8AC3E}">
        <p14:creationId xmlns:p14="http://schemas.microsoft.com/office/powerpoint/2010/main" val="14684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302433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4.</a:t>
            </a:r>
            <a:r>
              <a:rPr lang="ko-KR" altLang="en-US" b="1" dirty="0" err="1">
                <a:ea typeface="a엄마의편지B"/>
              </a:rPr>
              <a:t>이케바나</a:t>
            </a:r>
            <a:endParaRPr lang="ko-KR" altLang="en-US" b="1" dirty="0">
              <a:ea typeface="a엄마의편지B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47664" y="105273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err="1" smtClean="0">
                <a:solidFill>
                  <a:prstClr val="black"/>
                </a:solidFill>
                <a:ea typeface="a엄마의편지B"/>
              </a:rPr>
              <a:t>모리바나</a:t>
            </a:r>
            <a:endParaRPr lang="ko-KR" altLang="en-US" sz="3200" b="1" dirty="0" smtClean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1872208"/>
            <a:ext cx="9144000" cy="5013176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ea typeface="a엄마의편지B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857364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주지(主枝)</a:t>
            </a:r>
            <a:r>
              <a:rPr lang="en-US" altLang="ko-KR" sz="26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,</a:t>
            </a:r>
            <a:r>
              <a:rPr lang="ko-KR" altLang="en-US" sz="26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부지 (副枝)</a:t>
            </a:r>
            <a:r>
              <a:rPr lang="en-US" altLang="ko-KR" sz="26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,</a:t>
            </a:r>
            <a:r>
              <a:rPr lang="ko-KR" altLang="en-US" sz="26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객지(客枝)의 </a:t>
            </a:r>
            <a:r>
              <a:rPr lang="en-US" altLang="ko-KR" sz="26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3</a:t>
            </a:r>
            <a:r>
              <a:rPr lang="ko-KR" altLang="en-US" sz="26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개의 </a:t>
            </a:r>
            <a:r>
              <a:rPr lang="ko-KR" altLang="en-US" sz="2600" dirty="0" err="1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야쿠에다</a:t>
            </a:r>
            <a:endParaRPr lang="ko-KR" altLang="en-US" sz="2600" dirty="0" smtClean="0">
              <a:solidFill>
                <a:prstClr val="black"/>
              </a:solidFill>
              <a:latin typeface="a시네마L" pitchFamily="18" charset="-127"/>
              <a:ea typeface="a시네마L" pitchFamily="18" charset="-127"/>
            </a:endParaRP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564904"/>
            <a:ext cx="5368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· </a:t>
            </a:r>
            <a:r>
              <a:rPr lang="ko-KR" altLang="en-US" sz="2400" dirty="0" err="1" smtClean="0">
                <a:solidFill>
                  <a:prstClr val="black"/>
                </a:solidFill>
                <a:ea typeface="a엄마의편지B"/>
              </a:rPr>
              <a:t>직립형</a:t>
            </a:r>
            <a:endParaRPr lang="en-US" altLang="ko-KR" sz="24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dirty="0" smtClean="0">
                <a:solidFill>
                  <a:prstClr val="black"/>
                </a:solidFill>
                <a:latin typeface="a시네마L" pitchFamily="18" charset="-127"/>
                <a:ea typeface="a시네마L" pitchFamily="18" charset="-127"/>
              </a:rPr>
              <a:t>主枝</a:t>
            </a:r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가 수직</a:t>
            </a:r>
            <a:r>
              <a:rPr lang="en-US" altLang="ko-KR" sz="2400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균형이 잘 잡힌 화형</a:t>
            </a:r>
            <a:endParaRPr lang="ko-KR" altLang="en-US" sz="2400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50100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· </a:t>
            </a:r>
            <a:r>
              <a:rPr lang="ko-KR" altLang="en-US" sz="2400" dirty="0" err="1" smtClean="0">
                <a:solidFill>
                  <a:prstClr val="black"/>
                </a:solidFill>
                <a:ea typeface="a엄마의편지B"/>
              </a:rPr>
              <a:t>경사형</a:t>
            </a:r>
            <a:endParaRPr lang="en-US" altLang="ko-KR" sz="24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균형이 한쪽으로 치우쳐 동적인 느낌을 주는 화형</a:t>
            </a:r>
          </a:p>
          <a:p>
            <a:endParaRPr lang="ko-KR" altLang="en-US" sz="2400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4388911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· </a:t>
            </a:r>
            <a:r>
              <a:rPr lang="ko-KR" altLang="en-US" sz="2400" dirty="0" err="1" smtClean="0">
                <a:solidFill>
                  <a:prstClr val="black"/>
                </a:solidFill>
                <a:ea typeface="a엄마의편지B"/>
              </a:rPr>
              <a:t>횡와형</a:t>
            </a:r>
            <a:endParaRPr lang="en-US" altLang="ko-KR" sz="24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사람이 옆으로 누워있는 듯한 느낌을 주는 안정감 있는 화형</a:t>
            </a:r>
          </a:p>
          <a:p>
            <a:endParaRPr lang="ko-KR" altLang="en-US" sz="2400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5253007"/>
            <a:ext cx="6519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· 하수형</a:t>
            </a:r>
            <a:endParaRPr lang="en-US" altLang="ko-KR" sz="24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화재의 끝이 아래쪽으로 늘어진 형태</a:t>
            </a:r>
          </a:p>
          <a:p>
            <a:endParaRPr lang="ko-KR" altLang="en-US" sz="2400" dirty="0">
              <a:solidFill>
                <a:prstClr val="black"/>
              </a:solidFill>
              <a:ea typeface="a엄마의편지B"/>
            </a:endParaRPr>
          </a:p>
        </p:txBody>
      </p:sp>
    </p:spTree>
    <p:extLst>
      <p:ext uri="{BB962C8B-B14F-4D97-AF65-F5344CB8AC3E}">
        <p14:creationId xmlns:p14="http://schemas.microsoft.com/office/powerpoint/2010/main" val="37227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302433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4</a:t>
            </a:r>
            <a:r>
              <a:rPr lang="en-US" altLang="ko-KR" b="1" dirty="0">
                <a:ea typeface="a엄마의편지B"/>
              </a:rPr>
              <a:t>.</a:t>
            </a:r>
            <a:r>
              <a:rPr lang="ko-KR" altLang="en-US" b="1" dirty="0" err="1">
                <a:ea typeface="a엄마의편지B"/>
              </a:rPr>
              <a:t>이케바나</a:t>
            </a:r>
            <a:endParaRPr lang="ko-KR" altLang="en-US" b="1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47664" y="105273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err="1" smtClean="0">
                <a:solidFill>
                  <a:prstClr val="black"/>
                </a:solidFill>
                <a:ea typeface="a엄마의편지B"/>
              </a:rPr>
              <a:t>나게이레</a:t>
            </a:r>
            <a:endParaRPr lang="ko-KR" altLang="en-US" sz="3200" b="1" dirty="0" smtClean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752" y="2718611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· 길이가 길고 </a:t>
            </a:r>
            <a:r>
              <a:rPr lang="ko-KR" altLang="en-US" sz="2400" dirty="0" err="1" smtClean="0">
                <a:solidFill>
                  <a:prstClr val="black"/>
                </a:solidFill>
                <a:ea typeface="a엄마의편지B"/>
              </a:rPr>
              <a:t>개구부가</a:t>
            </a:r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 좁은 화기에 꽂는 </a:t>
            </a:r>
            <a:r>
              <a:rPr lang="ko-KR" altLang="en-US" sz="2400" dirty="0" err="1" smtClean="0">
                <a:solidFill>
                  <a:prstClr val="black"/>
                </a:solidFill>
                <a:ea typeface="a엄마의편지B"/>
              </a:rPr>
              <a:t>이케바나</a:t>
            </a:r>
            <a:endParaRPr lang="ko-KR" altLang="en-US" sz="2400" dirty="0" smtClean="0">
              <a:solidFill>
                <a:prstClr val="black"/>
              </a:solidFill>
              <a:ea typeface="a엄마의편지B"/>
            </a:endParaRPr>
          </a:p>
          <a:p>
            <a:endParaRPr lang="ko-KR" altLang="en-US" sz="2400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674" y="3687415"/>
            <a:ext cx="343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· </a:t>
            </a:r>
            <a:r>
              <a:rPr lang="en-US" altLang="ko-KR" sz="2400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3</a:t>
            </a:r>
            <a:r>
              <a:rPr lang="ko-KR" altLang="en-US" sz="2400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개의 </a:t>
            </a:r>
            <a:r>
              <a:rPr lang="ko-KR" altLang="en-US" sz="2400" dirty="0" err="1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야쿠에다</a:t>
            </a:r>
            <a:r>
              <a:rPr lang="ko-KR" altLang="en-US" sz="2400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 골격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8612" y="4451628"/>
            <a:ext cx="5228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· 화형</a:t>
            </a:r>
            <a:endParaRPr lang="en-US" altLang="ko-KR" sz="24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dirty="0" err="1" smtClean="0">
                <a:solidFill>
                  <a:prstClr val="black"/>
                </a:solidFill>
                <a:ea typeface="a엄마의편지B"/>
              </a:rPr>
              <a:t>직립형</a:t>
            </a:r>
            <a:r>
              <a:rPr lang="en-US" altLang="ko-KR" sz="2400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dirty="0" err="1" smtClean="0">
                <a:solidFill>
                  <a:prstClr val="black"/>
                </a:solidFill>
                <a:ea typeface="a엄마의편지B"/>
              </a:rPr>
              <a:t>경사형</a:t>
            </a:r>
            <a:r>
              <a:rPr lang="en-US" altLang="ko-KR" sz="2400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dirty="0" err="1" smtClean="0">
                <a:solidFill>
                  <a:prstClr val="black"/>
                </a:solidFill>
                <a:ea typeface="a엄마의편지B"/>
              </a:rPr>
              <a:t>횡와형</a:t>
            </a:r>
            <a:r>
              <a:rPr lang="en-US" altLang="ko-KR" sz="2400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하수형</a:t>
            </a:r>
            <a:endParaRPr lang="en-US" altLang="ko-KR" sz="24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u="sng" dirty="0" smtClean="0">
                <a:solidFill>
                  <a:prstClr val="black"/>
                </a:solidFill>
                <a:ea typeface="a엄마의편지B"/>
              </a:rPr>
              <a:t>하수형이 가장 많이 사용되는 형태</a:t>
            </a:r>
          </a:p>
          <a:p>
            <a:endParaRPr lang="ko-KR" altLang="en-US" sz="2400" dirty="0">
              <a:solidFill>
                <a:prstClr val="black"/>
              </a:solidFill>
              <a:ea typeface="a엄마의편지B"/>
            </a:endParaRPr>
          </a:p>
        </p:txBody>
      </p:sp>
    </p:spTree>
    <p:extLst>
      <p:ext uri="{BB962C8B-B14F-4D97-AF65-F5344CB8AC3E}">
        <p14:creationId xmlns:p14="http://schemas.microsoft.com/office/powerpoint/2010/main" val="17947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302433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ea typeface="a엄마의편지B"/>
              </a:rPr>
              <a:t>4.</a:t>
            </a:r>
            <a:r>
              <a:rPr lang="ko-KR" altLang="en-US" b="1" dirty="0" err="1">
                <a:ea typeface="a엄마의편지B"/>
              </a:rPr>
              <a:t>이케바나</a:t>
            </a:r>
            <a:endParaRPr lang="ko-KR" altLang="en-US" b="1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47664" y="105273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err="1" smtClean="0">
                <a:solidFill>
                  <a:prstClr val="black"/>
                </a:solidFill>
                <a:ea typeface="a엄마의편지B"/>
              </a:rPr>
              <a:t>지유바나</a:t>
            </a:r>
            <a:endParaRPr lang="ko-KR" altLang="en-US" sz="3200" b="1" dirty="0" smtClean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60903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· 자연적 방법</a:t>
            </a:r>
            <a:endParaRPr lang="en-US" altLang="ko-KR" sz="2400" dirty="0" smtClean="0">
              <a:solidFill>
                <a:prstClr val="black"/>
              </a:solidFill>
              <a:latin typeface="a엄마의편지B" pitchFamily="18" charset="-127"/>
              <a:ea typeface="a엄마의편지B" pitchFamily="18" charset="-127"/>
            </a:endParaRPr>
          </a:p>
          <a:p>
            <a:r>
              <a:rPr lang="ko-KR" altLang="en-US" sz="2400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기본적으로 </a:t>
            </a:r>
            <a:r>
              <a:rPr lang="ko-KR" altLang="en-US" sz="2400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삼각형의 형태를 만들어 자연미를 표현하는 방법</a:t>
            </a:r>
          </a:p>
          <a:p>
            <a:endParaRPr lang="ko-KR" altLang="en-US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01958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· 비자연적 방법</a:t>
            </a:r>
            <a:endParaRPr lang="en-US" altLang="ko-KR" sz="2400" dirty="0" smtClean="0">
              <a:solidFill>
                <a:prstClr val="black"/>
              </a:solidFill>
              <a:latin typeface="a엄마의편지B" pitchFamily="18" charset="-127"/>
              <a:ea typeface="a엄마의편지B" pitchFamily="18" charset="-127"/>
            </a:endParaRPr>
          </a:p>
          <a:p>
            <a:r>
              <a:rPr lang="ko-KR" altLang="en-US" sz="2400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화재의 모양을 바꾸어 자연에서 자라고 있는 모습과는 다른 형태로 만들어 새로운 아름다움을 표현하는 방법</a:t>
            </a:r>
          </a:p>
          <a:p>
            <a:endParaRPr lang="ko-KR" altLang="en-US" sz="2400" dirty="0" smtClean="0">
              <a:solidFill>
                <a:prstClr val="black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18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302433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4</a:t>
            </a:r>
            <a:r>
              <a:rPr lang="en-US" altLang="ko-KR" b="1" dirty="0">
                <a:ea typeface="a엄마의편지B"/>
              </a:rPr>
              <a:t>.</a:t>
            </a:r>
            <a:r>
              <a:rPr lang="ko-KR" altLang="en-US" b="1" dirty="0" err="1">
                <a:ea typeface="a엄마의편지B"/>
              </a:rPr>
              <a:t>이케바나</a:t>
            </a:r>
            <a:endParaRPr lang="ko-KR" altLang="en-US" b="1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47664" y="105273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</a:rPr>
              <a:t>기본수법과 도구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1357290" y="4429132"/>
            <a:ext cx="7449310" cy="2214579"/>
            <a:chOff x="1357290" y="4429132"/>
            <a:chExt cx="7449310" cy="2214579"/>
          </a:xfrm>
        </p:grpSpPr>
        <p:pic>
          <p:nvPicPr>
            <p:cNvPr id="20" name="그림 19" descr="하나갓파.jpg"/>
            <p:cNvPicPr>
              <a:picLocks noChangeAspect="1"/>
            </p:cNvPicPr>
            <p:nvPr/>
          </p:nvPicPr>
          <p:blipFill>
            <a:blip r:embed="rId3" cstate="print"/>
            <a:srcRect l="6563" t="4989" r="24329" b="17636"/>
            <a:stretch>
              <a:fillRect/>
            </a:stretch>
          </p:blipFill>
          <p:spPr>
            <a:xfrm rot="5400000">
              <a:off x="6403548" y="4240658"/>
              <a:ext cx="2214578" cy="2591527"/>
            </a:xfrm>
            <a:prstGeom prst="rect">
              <a:avLst/>
            </a:prstGeom>
          </p:spPr>
        </p:pic>
        <p:pic>
          <p:nvPicPr>
            <p:cNvPr id="21" name="그림 20" descr="꽃가위.jpg"/>
            <p:cNvPicPr>
              <a:picLocks noChangeAspect="1"/>
            </p:cNvPicPr>
            <p:nvPr/>
          </p:nvPicPr>
          <p:blipFill>
            <a:blip r:embed="rId4" cstate="print"/>
            <a:srcRect l="50688" t="11795" r="9761" b="10938"/>
            <a:stretch>
              <a:fillRect/>
            </a:stretch>
          </p:blipFill>
          <p:spPr>
            <a:xfrm rot="5400000">
              <a:off x="3522754" y="4549684"/>
              <a:ext cx="2169929" cy="192882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43834" y="6215082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 smtClean="0">
                  <a:solidFill>
                    <a:prstClr val="black"/>
                  </a:solidFill>
                  <a:ea typeface="a엄마의편지B"/>
                </a:rPr>
                <a:t>하나갓파</a:t>
              </a:r>
              <a:endParaRPr lang="ko-KR" altLang="en-US" dirty="0">
                <a:solidFill>
                  <a:prstClr val="black"/>
                </a:solidFill>
                <a:ea typeface="a엄마의편지B"/>
              </a:endParaRPr>
            </a:p>
          </p:txBody>
        </p:sp>
        <p:pic>
          <p:nvPicPr>
            <p:cNvPr id="22" name="그림 21" descr="꽃가위.jpg"/>
            <p:cNvPicPr>
              <a:picLocks noChangeAspect="1"/>
            </p:cNvPicPr>
            <p:nvPr/>
          </p:nvPicPr>
          <p:blipFill>
            <a:blip r:embed="rId4" cstate="print"/>
            <a:srcRect l="195" t="11366" r="61719" b="14586"/>
            <a:stretch>
              <a:fillRect/>
            </a:stretch>
          </p:blipFill>
          <p:spPr>
            <a:xfrm rot="5400000">
              <a:off x="1250133" y="4750603"/>
              <a:ext cx="1857388" cy="164307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357290" y="6143644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 smtClean="0">
                  <a:solidFill>
                    <a:prstClr val="black"/>
                  </a:solidFill>
                  <a:ea typeface="a엄마의편지B"/>
                </a:rPr>
                <a:t>꽃가위</a:t>
              </a:r>
              <a:endParaRPr lang="ko-KR" altLang="en-US" dirty="0">
                <a:solidFill>
                  <a:prstClr val="black"/>
                </a:solidFill>
                <a:ea typeface="a엄마의편지B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43306" y="6215082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prstClr val="black"/>
                  </a:solidFill>
                  <a:ea typeface="a엄마의편지B"/>
                </a:rPr>
                <a:t>오아시스</a:t>
              </a:r>
              <a:endParaRPr lang="ko-KR" altLang="en-US" dirty="0">
                <a:solidFill>
                  <a:prstClr val="black"/>
                </a:solidFill>
                <a:ea typeface="a엄마의편지B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0628" y="6215082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 smtClean="0">
                  <a:solidFill>
                    <a:prstClr val="black"/>
                  </a:solidFill>
                  <a:ea typeface="a엄마의편지B"/>
                </a:rPr>
                <a:t>침봉</a:t>
              </a:r>
              <a:endParaRPr lang="ko-KR" altLang="en-US" dirty="0">
                <a:solidFill>
                  <a:prstClr val="black"/>
                </a:solidFill>
                <a:ea typeface="a엄마의편지B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0" y="2214554"/>
            <a:ext cx="9143999" cy="2084127"/>
            <a:chOff x="0" y="2214554"/>
            <a:chExt cx="9143999" cy="2084127"/>
          </a:xfrm>
        </p:grpSpPr>
        <p:pic>
          <p:nvPicPr>
            <p:cNvPr id="16" name="그림 15" descr="자르기.jpg"/>
            <p:cNvPicPr>
              <a:picLocks noChangeAspect="1"/>
            </p:cNvPicPr>
            <p:nvPr/>
          </p:nvPicPr>
          <p:blipFill>
            <a:blip r:embed="rId5" cstate="print"/>
            <a:srcRect l="9302" t="2618" r="9302" b="48133"/>
            <a:stretch>
              <a:fillRect/>
            </a:stretch>
          </p:blipFill>
          <p:spPr>
            <a:xfrm>
              <a:off x="0" y="2214554"/>
              <a:ext cx="1726378" cy="2071702"/>
            </a:xfrm>
            <a:prstGeom prst="rect">
              <a:avLst/>
            </a:prstGeom>
          </p:spPr>
        </p:pic>
        <p:pic>
          <p:nvPicPr>
            <p:cNvPr id="17" name="그림 16" descr="다듬기.jpg"/>
            <p:cNvPicPr>
              <a:picLocks noChangeAspect="1"/>
            </p:cNvPicPr>
            <p:nvPr/>
          </p:nvPicPr>
          <p:blipFill>
            <a:blip r:embed="rId6" cstate="print"/>
            <a:srcRect l="5874" t="2296" r="12911" b="47489"/>
            <a:stretch>
              <a:fillRect/>
            </a:stretch>
          </p:blipFill>
          <p:spPr>
            <a:xfrm>
              <a:off x="1857356" y="2214554"/>
              <a:ext cx="2000264" cy="2083610"/>
            </a:xfrm>
            <a:prstGeom prst="rect">
              <a:avLst/>
            </a:prstGeom>
          </p:spPr>
        </p:pic>
        <p:pic>
          <p:nvPicPr>
            <p:cNvPr id="18" name="그림 17" descr="구부리기.jpg"/>
            <p:cNvPicPr>
              <a:picLocks noChangeAspect="1"/>
            </p:cNvPicPr>
            <p:nvPr/>
          </p:nvPicPr>
          <p:blipFill>
            <a:blip r:embed="rId7" cstate="print"/>
            <a:srcRect l="4411" t="5548" r="30887" b="14003"/>
            <a:stretch>
              <a:fillRect/>
            </a:stretch>
          </p:blipFill>
          <p:spPr>
            <a:xfrm>
              <a:off x="4000496" y="2214554"/>
              <a:ext cx="3143272" cy="2071702"/>
            </a:xfrm>
            <a:prstGeom prst="rect">
              <a:avLst/>
            </a:prstGeom>
          </p:spPr>
        </p:pic>
        <p:pic>
          <p:nvPicPr>
            <p:cNvPr id="19" name="그림 18" descr="고정시키기.jpg"/>
            <p:cNvPicPr>
              <a:picLocks noChangeAspect="1"/>
            </p:cNvPicPr>
            <p:nvPr/>
          </p:nvPicPr>
          <p:blipFill>
            <a:blip r:embed="rId8" cstate="print"/>
            <a:srcRect l="1021" t="4641" r="59229" b="8692"/>
            <a:stretch>
              <a:fillRect/>
            </a:stretch>
          </p:blipFill>
          <p:spPr>
            <a:xfrm rot="5400000">
              <a:off x="7214253" y="2368934"/>
              <a:ext cx="2084126" cy="177536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0" y="3929066"/>
              <a:ext cx="928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prstClr val="black"/>
                  </a:solidFill>
                  <a:ea typeface="a엄마의편지B"/>
                </a:rPr>
                <a:t>자르기</a:t>
              </a:r>
              <a:endParaRPr lang="ko-KR" altLang="en-US" dirty="0">
                <a:solidFill>
                  <a:prstClr val="black"/>
                </a:solidFill>
                <a:ea typeface="a엄마의편지B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00232" y="3929066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prstClr val="black"/>
                  </a:solidFill>
                  <a:ea typeface="a엄마의편지B"/>
                </a:rPr>
                <a:t>다듬기</a:t>
              </a:r>
              <a:endParaRPr lang="ko-KR" altLang="en-US" dirty="0">
                <a:solidFill>
                  <a:prstClr val="black"/>
                </a:solidFill>
                <a:ea typeface="a엄마의편지B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00496" y="3929066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prstClr val="black"/>
                  </a:solidFill>
                  <a:ea typeface="a엄마의편지B"/>
                </a:rPr>
                <a:t>구부리기</a:t>
              </a:r>
              <a:endParaRPr lang="ko-KR" altLang="en-US" dirty="0">
                <a:solidFill>
                  <a:prstClr val="black"/>
                </a:solidFill>
                <a:ea typeface="a엄마의편지B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86644" y="3929066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prstClr val="black"/>
                  </a:solidFill>
                  <a:ea typeface="a엄마의편지B"/>
                </a:rPr>
                <a:t>고정시키기</a:t>
              </a:r>
              <a:endParaRPr lang="ko-KR" altLang="en-US" dirty="0">
                <a:solidFill>
                  <a:prstClr val="black"/>
                </a:solidFill>
                <a:ea typeface="a엄마의편지B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171448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기본수법</a:t>
            </a:r>
            <a:endParaRPr lang="ko-KR" altLang="en-US" sz="2400" dirty="0">
              <a:solidFill>
                <a:prstClr val="black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205497" y="4000871"/>
            <a:ext cx="553998" cy="17145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도구</a:t>
            </a:r>
            <a:endParaRPr lang="ko-KR" altLang="en-US" sz="2400" dirty="0">
              <a:solidFill>
                <a:prstClr val="black"/>
              </a:solidFill>
              <a:ea typeface="a엄마의편지B"/>
            </a:endParaRPr>
          </a:p>
        </p:txBody>
      </p:sp>
    </p:spTree>
    <p:extLst>
      <p:ext uri="{BB962C8B-B14F-4D97-AF65-F5344CB8AC3E}">
        <p14:creationId xmlns:p14="http://schemas.microsoft.com/office/powerpoint/2010/main" val="30068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302433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ea typeface="a엄마의편지B"/>
              </a:rPr>
              <a:t>4.</a:t>
            </a:r>
            <a:r>
              <a:rPr lang="ko-KR" altLang="en-US" b="1" dirty="0" err="1" smtClean="0">
                <a:ea typeface="a엄마의편지B"/>
              </a:rPr>
              <a:t>이케바나</a:t>
            </a:r>
            <a:endParaRPr lang="ko-KR" altLang="en-US" b="1" dirty="0">
              <a:ea typeface="a엄마의편지B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47664" y="1052736"/>
            <a:ext cx="252427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smtClean="0">
                <a:solidFill>
                  <a:prstClr val="black"/>
                </a:solidFill>
              </a:rPr>
              <a:t>서양 꽃꽂이와의 비교</a:t>
            </a:r>
            <a:endParaRPr lang="ko-KR" altLang="en-US" sz="3200" b="1" dirty="0" smtClean="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1624286"/>
            <a:ext cx="9144000" cy="5013176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886897"/>
            <a:ext cx="328614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prstClr val="black"/>
                </a:solidFill>
                <a:ea typeface="a엄마의편지B"/>
              </a:rPr>
              <a:t>서양의 꽃꽂이 </a:t>
            </a:r>
            <a:endParaRPr lang="en-US" altLang="ko-KR" sz="28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· 좌우대칭</a:t>
            </a:r>
            <a:endParaRPr lang="en-US" altLang="ko-KR" sz="2400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9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· 화려한 빛깔의 꽃을 </a:t>
            </a:r>
            <a:endParaRPr lang="en-US" altLang="ko-KR" sz="24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en-US" altLang="ko-KR" sz="2400" dirty="0" smtClean="0">
                <a:solidFill>
                  <a:prstClr val="black"/>
                </a:solidFill>
                <a:ea typeface="a엄마의편지B"/>
              </a:rPr>
              <a:t>  </a:t>
            </a:r>
            <a:r>
              <a:rPr lang="ko-KR" altLang="en-US" sz="2400" dirty="0" err="1" smtClean="0">
                <a:solidFill>
                  <a:prstClr val="black"/>
                </a:solidFill>
                <a:ea typeface="a엄마의편지B"/>
              </a:rPr>
              <a:t>가득차게</a:t>
            </a:r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 꽂음</a:t>
            </a:r>
            <a:endParaRPr lang="en-US" altLang="ko-KR" sz="24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800" dirty="0" smtClean="0">
                <a:solidFill>
                  <a:prstClr val="black"/>
                </a:solidFill>
                <a:ea typeface="a엄마의편지B"/>
              </a:rPr>
              <a:t> </a:t>
            </a:r>
            <a:endParaRPr lang="en-US" altLang="ko-KR" sz="8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· 나뭇가지보다 꽃이 중심 </a:t>
            </a:r>
            <a:endParaRPr lang="en-US" altLang="ko-KR" sz="2400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8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· 계절감과 관계없이 어떤 꽃이든 색깔이 서로 조화</a:t>
            </a:r>
          </a:p>
          <a:p>
            <a:endParaRPr lang="ko-KR" altLang="en-US" sz="2400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7668" y="1852513"/>
            <a:ext cx="557083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solidFill>
                  <a:prstClr val="black"/>
                </a:solidFill>
                <a:ea typeface="a엄마의편지B"/>
              </a:rPr>
              <a:t>이케바나</a:t>
            </a:r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 </a:t>
            </a:r>
            <a:endParaRPr lang="en-US" altLang="ko-KR" sz="28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· 길이가 다른 가지를 사용하여 만드는 불균형한 화형</a:t>
            </a:r>
            <a:r>
              <a:rPr lang="en-US" altLang="ko-KR" sz="2400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은은한 빛깔의 꽃을 적은 양으로 꽂음 </a:t>
            </a:r>
            <a:r>
              <a:rPr lang="en-US" altLang="ko-KR" sz="2400" dirty="0" smtClean="0">
                <a:solidFill>
                  <a:prstClr val="black"/>
                </a:solidFill>
                <a:ea typeface="a엄마의편지B"/>
              </a:rPr>
              <a:t>- </a:t>
            </a:r>
            <a:r>
              <a:rPr lang="ko-KR" altLang="en-US" sz="2400" dirty="0" smtClean="0">
                <a:solidFill>
                  <a:srgbClr val="FF0000"/>
                </a:solidFill>
                <a:ea typeface="a엄마의편지B"/>
              </a:rPr>
              <a:t>선과 공간의 활용을 중요시하여 여백의 미를 충분히 살려서 꽂는 것이 특징</a:t>
            </a:r>
            <a:endParaRPr lang="en-US" altLang="ko-KR" sz="2400" dirty="0" smtClean="0">
              <a:solidFill>
                <a:srgbClr val="FF0000"/>
              </a:solidFill>
              <a:ea typeface="a엄마의편지B"/>
            </a:endParaRPr>
          </a:p>
          <a:p>
            <a:endParaRPr lang="en-US" altLang="ko-KR" sz="9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· 꽃 이외에도 목물</a:t>
            </a:r>
            <a:r>
              <a:rPr lang="en-US" altLang="ko-KR" sz="2400" dirty="0" smtClean="0">
                <a:solidFill>
                  <a:prstClr val="black"/>
                </a:solidFill>
                <a:ea typeface="a엄마의편지B"/>
              </a:rPr>
              <a:t>,</a:t>
            </a:r>
            <a:r>
              <a:rPr lang="ko-KR" altLang="en-US" sz="2400" dirty="0" err="1" smtClean="0">
                <a:solidFill>
                  <a:prstClr val="black"/>
                </a:solidFill>
                <a:ea typeface="a엄마의편지B"/>
              </a:rPr>
              <a:t>옆물</a:t>
            </a:r>
            <a:r>
              <a:rPr lang="en-US" altLang="ko-KR" sz="2400" dirty="0" smtClean="0">
                <a:solidFill>
                  <a:prstClr val="black"/>
                </a:solidFill>
                <a:ea typeface="a엄마의편지B"/>
              </a:rPr>
              <a:t>,</a:t>
            </a:r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덩굴 등을 사용</a:t>
            </a:r>
            <a:endParaRPr lang="en-US" altLang="ko-KR" sz="2400" dirty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ea typeface="a엄마의편지B"/>
              </a:rPr>
              <a:t>자연 그대로의 모습을 재현하려는데 중점</a:t>
            </a:r>
            <a:endParaRPr lang="en-US" altLang="ko-KR" sz="2400" dirty="0" smtClean="0">
              <a:solidFill>
                <a:srgbClr val="FF0000"/>
              </a:solidFill>
              <a:ea typeface="a엄마의편지B"/>
            </a:endParaRPr>
          </a:p>
          <a:p>
            <a:endParaRPr lang="en-US" altLang="ko-KR" sz="9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· 사계절의 자연을 살려 계절마다 어울리는 화재를 선택하여 꽂음</a:t>
            </a:r>
          </a:p>
          <a:p>
            <a:endParaRPr lang="ko-KR" altLang="en-US" sz="2400" dirty="0">
              <a:solidFill>
                <a:srgbClr val="FF0000"/>
              </a:solidFill>
              <a:ea typeface="a엄마의편지B"/>
            </a:endParaRPr>
          </a:p>
        </p:txBody>
      </p:sp>
    </p:spTree>
    <p:extLst>
      <p:ext uri="{BB962C8B-B14F-4D97-AF65-F5344CB8AC3E}">
        <p14:creationId xmlns:p14="http://schemas.microsoft.com/office/powerpoint/2010/main" val="8577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8656" y="2492896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100" dirty="0" smtClean="0">
              <a:latin typeface="a엄마의편지B" pitchFamily="18" charset="-127"/>
              <a:ea typeface="a엄마의편지B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100" dirty="0">
                <a:latin typeface="a엄마의편지B" pitchFamily="18" charset="-127"/>
                <a:ea typeface="a엄마의편지B" pitchFamily="18" charset="-127"/>
              </a:rPr>
              <a:t>나라시대</a:t>
            </a:r>
            <a:r>
              <a:rPr lang="en-US" altLang="ko-KR" sz="2100" dirty="0">
                <a:latin typeface="a엄마의편지B" pitchFamily="18" charset="-127"/>
                <a:ea typeface="a엄마의편지B" pitchFamily="18" charset="-127"/>
              </a:rPr>
              <a:t>(710-794)</a:t>
            </a:r>
            <a:r>
              <a:rPr lang="ko-KR" altLang="en-US" sz="2100" dirty="0">
                <a:latin typeface="a엄마의편지B" pitchFamily="18" charset="-127"/>
                <a:ea typeface="a엄마의편지B" pitchFamily="18" charset="-127"/>
              </a:rPr>
              <a:t>와 </a:t>
            </a:r>
            <a:r>
              <a:rPr lang="ko-KR" altLang="en-US" sz="2100" dirty="0" err="1">
                <a:latin typeface="a엄마의편지B" pitchFamily="18" charset="-127"/>
                <a:ea typeface="a엄마의편지B" pitchFamily="18" charset="-127"/>
              </a:rPr>
              <a:t>헤이안시대</a:t>
            </a:r>
            <a:r>
              <a:rPr lang="en-US" altLang="ko-KR" sz="2100" dirty="0">
                <a:latin typeface="a엄마의편지B" pitchFamily="18" charset="-127"/>
                <a:ea typeface="a엄마의편지B" pitchFamily="18" charset="-127"/>
              </a:rPr>
              <a:t>(794-1185</a:t>
            </a:r>
            <a:r>
              <a:rPr lang="en-US" altLang="ko-KR" sz="2100" dirty="0" smtClean="0">
                <a:latin typeface="a엄마의편지B" pitchFamily="18" charset="-127"/>
                <a:ea typeface="a엄마의편지B" pitchFamily="18" charset="-127"/>
              </a:rPr>
              <a:t>)</a:t>
            </a:r>
            <a:r>
              <a:rPr lang="ko-KR" altLang="en-US" sz="2100" dirty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100" dirty="0" smtClean="0">
                <a:latin typeface="a엄마의편지B" pitchFamily="18" charset="-127"/>
                <a:ea typeface="a엄마의편지B" pitchFamily="18" charset="-127"/>
              </a:rPr>
              <a:t>-</a:t>
            </a:r>
            <a:r>
              <a:rPr lang="ko-KR" altLang="en-US" sz="21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100" dirty="0">
                <a:latin typeface="a엄마의편지B" pitchFamily="18" charset="-127"/>
                <a:ea typeface="a엄마의편지B" pitchFamily="18" charset="-127"/>
              </a:rPr>
              <a:t>궁중행사로서 </a:t>
            </a:r>
            <a:r>
              <a:rPr lang="ko-KR" altLang="en-US" sz="2100" dirty="0" smtClean="0">
                <a:latin typeface="a엄마의편지B" pitchFamily="18" charset="-127"/>
                <a:ea typeface="a엄마의편지B" pitchFamily="18" charset="-127"/>
              </a:rPr>
              <a:t>스모</a:t>
            </a:r>
            <a:endParaRPr lang="en-US" altLang="ko-KR" sz="2100" dirty="0" smtClean="0">
              <a:latin typeface="a엄마의편지B" pitchFamily="18" charset="-127"/>
              <a:ea typeface="a엄마의편지B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100" dirty="0" smtClean="0">
              <a:latin typeface="a엄마의편지B" pitchFamily="18" charset="-127"/>
              <a:ea typeface="a엄마의편지B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1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100" dirty="0">
                <a:latin typeface="a엄마의편지B" pitchFamily="18" charset="-127"/>
                <a:ea typeface="a엄마의편지B" pitchFamily="18" charset="-127"/>
              </a:rPr>
              <a:t>734</a:t>
            </a:r>
            <a:r>
              <a:rPr lang="ko-KR" altLang="en-US" sz="2100" dirty="0">
                <a:latin typeface="a엄마의편지B" pitchFamily="18" charset="-127"/>
                <a:ea typeface="a엄마의편지B" pitchFamily="18" charset="-127"/>
              </a:rPr>
              <a:t>년 </a:t>
            </a:r>
            <a:r>
              <a:rPr lang="en-US" altLang="ko-KR" sz="2100" dirty="0">
                <a:latin typeface="a엄마의편지B" pitchFamily="18" charset="-127"/>
                <a:ea typeface="a엄마의편지B" pitchFamily="18" charset="-127"/>
              </a:rPr>
              <a:t>7</a:t>
            </a:r>
            <a:r>
              <a:rPr lang="ko-KR" altLang="en-US" sz="2100" dirty="0">
                <a:latin typeface="a엄마의편지B" pitchFamily="18" charset="-127"/>
                <a:ea typeface="a엄마의편지B" pitchFamily="18" charset="-127"/>
              </a:rPr>
              <a:t>월</a:t>
            </a:r>
            <a:r>
              <a:rPr lang="en-US" altLang="ko-KR" sz="2100" dirty="0">
                <a:latin typeface="a엄마의편지B" pitchFamily="18" charset="-127"/>
                <a:ea typeface="a엄마의편지B" pitchFamily="18" charset="-127"/>
              </a:rPr>
              <a:t>7</a:t>
            </a:r>
            <a:r>
              <a:rPr lang="ko-KR" altLang="en-US" sz="2100" dirty="0">
                <a:latin typeface="a엄마의편지B" pitchFamily="18" charset="-127"/>
                <a:ea typeface="a엄마의편지B" pitchFamily="18" charset="-127"/>
              </a:rPr>
              <a:t>일</a:t>
            </a:r>
            <a:r>
              <a:rPr lang="en-US" altLang="ko-KR" sz="2100" dirty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100" dirty="0">
                <a:latin typeface="a엄마의편지B" pitchFamily="18" charset="-127"/>
                <a:ea typeface="a엄마의편지B" pitchFamily="18" charset="-127"/>
              </a:rPr>
              <a:t>천황이 풍작을 기원하여 신에게 스모를 봉납했는데 다음 해 풍작이 되었고</a:t>
            </a:r>
            <a:r>
              <a:rPr lang="en-US" altLang="ko-KR" sz="2100" dirty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100" dirty="0">
                <a:latin typeface="a엄마의편지B" pitchFamily="18" charset="-127"/>
                <a:ea typeface="a엄마의편지B" pitchFamily="18" charset="-127"/>
              </a:rPr>
              <a:t>이때부터 매년 </a:t>
            </a:r>
            <a:r>
              <a:rPr lang="en-US" altLang="ko-KR" sz="2100" dirty="0">
                <a:latin typeface="a엄마의편지B" pitchFamily="18" charset="-127"/>
                <a:ea typeface="a엄마의편지B" pitchFamily="18" charset="-127"/>
              </a:rPr>
              <a:t>7</a:t>
            </a:r>
            <a:r>
              <a:rPr lang="ko-KR" altLang="en-US" sz="2100" dirty="0">
                <a:latin typeface="a엄마의편지B" pitchFamily="18" charset="-127"/>
                <a:ea typeface="a엄마의편지B" pitchFamily="18" charset="-127"/>
              </a:rPr>
              <a:t>월</a:t>
            </a:r>
            <a:r>
              <a:rPr lang="en-US" altLang="ko-KR" sz="2100" dirty="0">
                <a:latin typeface="a엄마의편지B" pitchFamily="18" charset="-127"/>
                <a:ea typeface="a엄마의편지B" pitchFamily="18" charset="-127"/>
              </a:rPr>
              <a:t>7</a:t>
            </a:r>
            <a:r>
              <a:rPr lang="ko-KR" altLang="en-US" sz="2100" dirty="0">
                <a:latin typeface="a엄마의편지B" pitchFamily="18" charset="-127"/>
                <a:ea typeface="a엄마의편지B" pitchFamily="18" charset="-127"/>
              </a:rPr>
              <a:t>일에 </a:t>
            </a:r>
            <a:r>
              <a:rPr lang="ko-KR" altLang="en-US" sz="2100" dirty="0" err="1" smtClean="0">
                <a:latin typeface="a엄마의편지B" pitchFamily="18" charset="-127"/>
                <a:ea typeface="a엄마의편지B" pitchFamily="18" charset="-127"/>
              </a:rPr>
              <a:t>스모세치에를</a:t>
            </a:r>
            <a:r>
              <a:rPr lang="ko-KR" altLang="en-US" sz="21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100" dirty="0">
                <a:latin typeface="a엄마의편지B" pitchFamily="18" charset="-127"/>
                <a:ea typeface="a엄마의편지B" pitchFamily="18" charset="-127"/>
              </a:rPr>
              <a:t>열었다고 한다</a:t>
            </a:r>
            <a:r>
              <a:rPr lang="en-US" altLang="ko-KR" sz="2100" dirty="0" smtClean="0">
                <a:latin typeface="a엄마의편지B" pitchFamily="18" charset="-127"/>
                <a:ea typeface="a엄마의편지B" pitchFamily="18" charset="-127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100" dirty="0" smtClean="0">
              <a:latin typeface="a엄마의편지B" pitchFamily="18" charset="-127"/>
              <a:ea typeface="a엄마의편지B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ko-KR" sz="2100" dirty="0" smtClean="0">
                <a:latin typeface="a엄마의편지B" pitchFamily="18" charset="-127"/>
                <a:ea typeface="a엄마의편지B" pitchFamily="18" charset="-127"/>
              </a:rPr>
              <a:t>스모는 원래 </a:t>
            </a:r>
            <a:r>
              <a:rPr lang="ko-KR" altLang="ko-KR" sz="2100" dirty="0">
                <a:latin typeface="a엄마의편지B" pitchFamily="18" charset="-127"/>
                <a:ea typeface="a엄마의편지B" pitchFamily="18" charset="-127"/>
              </a:rPr>
              <a:t>스포츠가 아니라, </a:t>
            </a:r>
            <a:r>
              <a:rPr lang="ko-KR" altLang="ko-KR" sz="2100" b="1" dirty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힘센 남자들이 신 앞에서 그 힘을 바치는 </a:t>
            </a:r>
            <a:r>
              <a:rPr lang="ko-KR" altLang="en-US" sz="2100" b="1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풍년을 바라는 </a:t>
            </a:r>
            <a:r>
              <a:rPr lang="ko-KR" altLang="ko-KR" sz="2100" b="1" dirty="0" err="1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신</a:t>
            </a:r>
            <a:r>
              <a:rPr lang="ko-KR" altLang="en-US" sz="2100" b="1" dirty="0" err="1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토</a:t>
            </a:r>
            <a:r>
              <a:rPr lang="ko-KR" altLang="ko-KR" sz="2100" b="1" dirty="0" err="1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의</a:t>
            </a:r>
            <a:r>
              <a:rPr lang="ko-KR" altLang="ko-KR" sz="2100" b="1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 의식</a:t>
            </a:r>
            <a:endParaRPr lang="en-US" altLang="ko-KR" sz="2100" b="1" dirty="0" smtClean="0">
              <a:solidFill>
                <a:srgbClr val="FF0000"/>
              </a:solidFill>
              <a:latin typeface="a엄마의편지B" pitchFamily="18" charset="-127"/>
              <a:ea typeface="a엄마의편지B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100" dirty="0" smtClean="0">
              <a:latin typeface="a엄마의편지B" pitchFamily="18" charset="-127"/>
              <a:ea typeface="a엄마의편지B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ko-KR" sz="2100" dirty="0" smtClean="0">
                <a:latin typeface="a엄마의편지B" pitchFamily="18" charset="-127"/>
                <a:ea typeface="a엄마의편지B" pitchFamily="18" charset="-127"/>
              </a:rPr>
              <a:t>신에 대하여 경의를 표하기 위한 예의범절이 매우 중시</a:t>
            </a:r>
            <a:r>
              <a:rPr lang="ko-KR" altLang="en-US" sz="2100" dirty="0" smtClean="0">
                <a:latin typeface="a엄마의편지B" pitchFamily="18" charset="-127"/>
                <a:ea typeface="a엄마의편지B" pitchFamily="18" charset="-127"/>
              </a:rPr>
              <a:t>돼</a:t>
            </a:r>
            <a:r>
              <a:rPr lang="ko-KR" altLang="ko-KR" sz="21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endParaRPr lang="en-US" altLang="ko-KR" sz="2100" dirty="0" smtClean="0">
              <a:latin typeface="a엄마의편지B" pitchFamily="18" charset="-127"/>
              <a:ea typeface="a엄마의편지B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ko-KR" sz="2100" dirty="0" smtClean="0">
                <a:latin typeface="a엄마의편지B" pitchFamily="18" charset="-127"/>
                <a:ea typeface="a엄마의편지B" pitchFamily="18" charset="-127"/>
              </a:rPr>
              <a:t>현재도 스모 자체에는 엄격한 예의범절이 통용되고 있다.</a:t>
            </a:r>
            <a:endParaRPr lang="ko-KR" altLang="en-US" sz="2100" dirty="0">
              <a:latin typeface="a엄마의편지B" pitchFamily="18" charset="-127"/>
              <a:ea typeface="a엄마의편지B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8974"/>
            <a:ext cx="4594500" cy="220536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547664" y="980728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3.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스</a:t>
            </a:r>
            <a:r>
              <a:rPr lang="ko-KR" altLang="en-US" b="1" dirty="0">
                <a:latin typeface="a엄마의편지B" pitchFamily="18" charset="-127"/>
                <a:ea typeface="a엄마의편지B" pitchFamily="18" charset="-127"/>
              </a:rPr>
              <a:t>모</a:t>
            </a: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15380" y="177281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스모의 유래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031058"/>
            <a:ext cx="79208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sz="2000" dirty="0" smtClean="0">
                <a:latin typeface="a엄마의편지B" pitchFamily="18" charset="-127"/>
                <a:ea typeface="a엄마의편지B" pitchFamily="18" charset="-127"/>
              </a:rPr>
              <a:t>(</a:t>
            </a:r>
            <a:r>
              <a:rPr lang="en-US" altLang="ko-KR" sz="2100" dirty="0" smtClean="0">
                <a:latin typeface="a엄마의편지B" pitchFamily="18" charset="-127"/>
                <a:ea typeface="a엄마의편지B" pitchFamily="18" charset="-127"/>
              </a:rPr>
              <a:t>1)</a:t>
            </a:r>
            <a:r>
              <a:rPr lang="ko-KR" altLang="en-US" sz="2100" dirty="0" err="1" smtClean="0">
                <a:latin typeface="a엄마의편지B" pitchFamily="18" charset="-127"/>
                <a:ea typeface="a엄마의편지B" pitchFamily="18" charset="-127"/>
              </a:rPr>
              <a:t>혼바쇼</a:t>
            </a:r>
            <a:endParaRPr lang="en-US" altLang="ko-KR" sz="2100" dirty="0">
              <a:latin typeface="a엄마의편지B" pitchFamily="18" charset="-127"/>
              <a:ea typeface="a엄마의편지B" pitchFamily="18" charset="-127"/>
            </a:endParaRPr>
          </a:p>
          <a:p>
            <a:endParaRPr lang="en-US" altLang="ko-KR" sz="21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ko-KR" altLang="en-US" sz="2100" dirty="0" err="1" smtClean="0">
                <a:latin typeface="a엄마의편지B" pitchFamily="18" charset="-127"/>
                <a:ea typeface="a엄마의편지B" pitchFamily="18" charset="-127"/>
              </a:rPr>
              <a:t>혼바쇼</a:t>
            </a:r>
            <a:r>
              <a:rPr lang="en-US" altLang="ko-KR" sz="2100" dirty="0" smtClean="0">
                <a:latin typeface="a엄마의편지B" pitchFamily="18" charset="-127"/>
                <a:ea typeface="a엄마의편지B" pitchFamily="18" charset="-127"/>
              </a:rPr>
              <a:t>(</a:t>
            </a:r>
            <a:r>
              <a:rPr lang="ko-KR" altLang="en-US" sz="2100" dirty="0" err="1">
                <a:latin typeface="a시네마L" pitchFamily="18" charset="-127"/>
                <a:ea typeface="a시네마L" pitchFamily="18" charset="-127"/>
              </a:rPr>
              <a:t>本場所</a:t>
            </a:r>
            <a:r>
              <a:rPr lang="en-US" altLang="ko-KR" sz="2100" dirty="0" smtClean="0">
                <a:latin typeface="a엄마의편지B" pitchFamily="18" charset="-127"/>
                <a:ea typeface="a엄마의편지B" pitchFamily="18" charset="-127"/>
              </a:rPr>
              <a:t>)</a:t>
            </a:r>
            <a:r>
              <a:rPr lang="ko-KR" altLang="en-US" sz="2100" dirty="0" smtClean="0">
                <a:latin typeface="a엄마의편지B" pitchFamily="18" charset="-127"/>
                <a:ea typeface="a엄마의편지B" pitchFamily="18" charset="-127"/>
              </a:rPr>
              <a:t>란 </a:t>
            </a:r>
            <a:r>
              <a:rPr lang="ko-KR" altLang="en-US" sz="2100" b="1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일년 </a:t>
            </a:r>
            <a:r>
              <a:rPr lang="ko-KR" altLang="en-US" sz="2100" b="1" dirty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중에 모두 여섯 차례 </a:t>
            </a:r>
            <a:r>
              <a:rPr lang="ko-KR" altLang="en-US" sz="2100" b="1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열리는 공식적인 스모대회</a:t>
            </a:r>
            <a:r>
              <a:rPr lang="en-US" altLang="ko-KR" sz="21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100" dirty="0">
                <a:latin typeface="a엄마의편지B" pitchFamily="18" charset="-127"/>
                <a:ea typeface="a엄마의편지B" pitchFamily="18" charset="-127"/>
              </a:rPr>
              <a:t>홀수 달에만 매번 </a:t>
            </a:r>
            <a:r>
              <a:rPr lang="en-US" altLang="ko-KR" sz="2100" dirty="0">
                <a:latin typeface="a엄마의편지B" pitchFamily="18" charset="-127"/>
                <a:ea typeface="a엄마의편지B" pitchFamily="18" charset="-127"/>
              </a:rPr>
              <a:t>15</a:t>
            </a:r>
            <a:r>
              <a:rPr lang="ko-KR" altLang="en-US" sz="2100" dirty="0">
                <a:latin typeface="a엄마의편지B" pitchFamily="18" charset="-127"/>
                <a:ea typeface="a엄마의편지B" pitchFamily="18" charset="-127"/>
              </a:rPr>
              <a:t>일간의 일정으로 </a:t>
            </a:r>
            <a:r>
              <a:rPr lang="ko-KR" altLang="en-US" sz="2100" dirty="0" smtClean="0">
                <a:latin typeface="a엄마의편지B" pitchFamily="18" charset="-127"/>
                <a:ea typeface="a엄마의편지B" pitchFamily="18" charset="-127"/>
              </a:rPr>
              <a:t>진행된다</a:t>
            </a:r>
            <a:r>
              <a:rPr lang="en-US" altLang="ko-KR" sz="2100" dirty="0">
                <a:latin typeface="a엄마의편지B" pitchFamily="18" charset="-127"/>
                <a:ea typeface="a엄마의편지B" pitchFamily="18" charset="-127"/>
              </a:rPr>
              <a:t>.</a:t>
            </a:r>
            <a:endParaRPr lang="en-US" altLang="ko-KR" sz="2100" dirty="0" smtClean="0">
              <a:latin typeface="a엄마의편지B" pitchFamily="18" charset="-127"/>
              <a:ea typeface="a엄마의편지B" pitchFamily="18" charset="-127"/>
            </a:endParaRPr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1486"/>
            <a:ext cx="4953000" cy="267864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122961"/>
              </p:ext>
            </p:extLst>
          </p:nvPr>
        </p:nvGraphicFramePr>
        <p:xfrm>
          <a:off x="510432" y="4149080"/>
          <a:ext cx="8222480" cy="216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40"/>
                <a:gridCol w="1152128"/>
                <a:gridCol w="1224136"/>
                <a:gridCol w="1152128"/>
                <a:gridCol w="1440160"/>
                <a:gridCol w="1152128"/>
                <a:gridCol w="1443360"/>
              </a:tblGrid>
              <a:tr h="485223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1</a:t>
                      </a:r>
                      <a:r>
                        <a:rPr lang="ko-KR" altLang="en-US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월</a:t>
                      </a:r>
                      <a:endParaRPr lang="ko-KR" altLang="en-US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3</a:t>
                      </a:r>
                      <a:r>
                        <a:rPr lang="ko-KR" altLang="en-US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월</a:t>
                      </a:r>
                      <a:endParaRPr lang="ko-KR" altLang="en-US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5</a:t>
                      </a:r>
                      <a:r>
                        <a:rPr lang="ko-KR" altLang="en-US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월</a:t>
                      </a:r>
                      <a:endParaRPr lang="ko-KR" altLang="en-US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7</a:t>
                      </a:r>
                      <a:r>
                        <a:rPr lang="ko-KR" altLang="en-US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월</a:t>
                      </a:r>
                      <a:endParaRPr lang="ko-KR" altLang="en-US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9</a:t>
                      </a:r>
                      <a:r>
                        <a:rPr lang="ko-KR" altLang="en-US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월</a:t>
                      </a:r>
                      <a:endParaRPr lang="ko-KR" altLang="en-US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11</a:t>
                      </a:r>
                      <a:r>
                        <a:rPr lang="ko-KR" altLang="en-US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월</a:t>
                      </a:r>
                      <a:endParaRPr lang="ko-KR" altLang="en-US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/>
                </a:tc>
              </a:tr>
              <a:tr h="837508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>
                        <a:latin typeface="a엄마의편지B" pitchFamily="18" charset="-127"/>
                        <a:ea typeface="a엄마의편지B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이름</a:t>
                      </a:r>
                      <a:endParaRPr lang="ko-KR" altLang="en-US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a엄마의편지B" pitchFamily="18" charset="-127"/>
                          <a:ea typeface="a엄마의편지B" pitchFamily="18" charset="-127"/>
                        </a:rPr>
                        <a:t>하쓰바쇼</a:t>
                      </a:r>
                      <a:endParaRPr lang="en-US" altLang="ko-KR" dirty="0" smtClean="0">
                        <a:latin typeface="a엄마의편지B" pitchFamily="18" charset="-127"/>
                        <a:ea typeface="a엄마의편지B" pitchFamily="18" charset="-127"/>
                      </a:endParaRPr>
                    </a:p>
                    <a:p>
                      <a:pPr algn="ctr" latinLnBrk="1"/>
                      <a:r>
                        <a:rPr lang="ko-KR" altLang="ko-KR" dirty="0" smtClean="0">
                          <a:effectLst/>
                          <a:latin typeface="a엄마의편지B" pitchFamily="18" charset="-127"/>
                          <a:ea typeface="a엄마의편지B" pitchFamily="18" charset="-127"/>
                        </a:rPr>
                        <a:t>(</a:t>
                      </a:r>
                      <a:r>
                        <a:rPr lang="ja-JP" altLang="ko-KR" dirty="0" smtClean="0">
                          <a:effectLst/>
                          <a:latin typeface="a엄마의편지B" pitchFamily="18" charset="-127"/>
                        </a:rPr>
                        <a:t>初場所</a:t>
                      </a:r>
                      <a:r>
                        <a:rPr lang="ko-KR" altLang="ko-KR" dirty="0" smtClean="0">
                          <a:effectLst/>
                          <a:latin typeface="a엄마의편지B" pitchFamily="18" charset="-127"/>
                          <a:ea typeface="a엄마의편지B" pitchFamily="18" charset="-127"/>
                        </a:rPr>
                        <a:t>)</a:t>
                      </a:r>
                      <a:endParaRPr lang="ko-KR" altLang="en-US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a엄마의편지B" pitchFamily="18" charset="-127"/>
                          <a:ea typeface="a엄마의편지B" pitchFamily="18" charset="-127"/>
                        </a:rPr>
                        <a:t>하루바쇼</a:t>
                      </a:r>
                      <a:endParaRPr lang="en-US" altLang="ko-KR" dirty="0" smtClean="0">
                        <a:latin typeface="a엄마의편지B" pitchFamily="18" charset="-127"/>
                        <a:ea typeface="a엄마의편지B" pitchFamily="18" charset="-127"/>
                      </a:endParaRPr>
                    </a:p>
                    <a:p>
                      <a:pPr algn="ctr" latinLnBrk="1"/>
                      <a:r>
                        <a:rPr lang="ko-KR" altLang="ko-KR" dirty="0" smtClean="0">
                          <a:effectLst/>
                          <a:latin typeface="a엄마의편지B" pitchFamily="18" charset="-127"/>
                          <a:ea typeface="a엄마의편지B" pitchFamily="18" charset="-127"/>
                        </a:rPr>
                        <a:t>(</a:t>
                      </a:r>
                      <a:r>
                        <a:rPr lang="ja-JP" altLang="ko-KR" dirty="0" smtClean="0">
                          <a:effectLst/>
                          <a:latin typeface="a엄마의편지B" pitchFamily="18" charset="-127"/>
                        </a:rPr>
                        <a:t>春場所</a:t>
                      </a:r>
                      <a:r>
                        <a:rPr lang="en-US" altLang="ja-JP" dirty="0" smtClean="0">
                          <a:effectLst/>
                          <a:latin typeface="a엄마의편지B" pitchFamily="18" charset="-127"/>
                          <a:ea typeface="a엄마의편지B" pitchFamily="18" charset="-127"/>
                        </a:rPr>
                        <a:t>)</a:t>
                      </a:r>
                      <a:endParaRPr lang="ko-KR" altLang="en-US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a엄마의편지B" pitchFamily="18" charset="-127"/>
                          <a:ea typeface="a엄마의편지B" pitchFamily="18" charset="-127"/>
                        </a:rPr>
                        <a:t>나쓰바쇼</a:t>
                      </a:r>
                      <a:endParaRPr lang="en-US" altLang="ko-KR" dirty="0" smtClean="0">
                        <a:latin typeface="a엄마의편지B" pitchFamily="18" charset="-127"/>
                        <a:ea typeface="a엄마의편지B" pitchFamily="18" charset="-127"/>
                      </a:endParaRPr>
                    </a:p>
                    <a:p>
                      <a:pPr algn="ctr" latinLnBrk="1"/>
                      <a:r>
                        <a:rPr lang="ko-KR" altLang="ko-KR" dirty="0" smtClean="0">
                          <a:effectLst/>
                          <a:latin typeface="a엄마의편지B" pitchFamily="18" charset="-127"/>
                          <a:ea typeface="a엄마의편지B" pitchFamily="18" charset="-127"/>
                        </a:rPr>
                        <a:t>(</a:t>
                      </a:r>
                      <a:r>
                        <a:rPr lang="ja-JP" altLang="ko-KR" dirty="0" smtClean="0">
                          <a:effectLst/>
                          <a:latin typeface="a엄마의편지B" pitchFamily="18" charset="-127"/>
                        </a:rPr>
                        <a:t>夏場所</a:t>
                      </a:r>
                      <a:r>
                        <a:rPr lang="ko-KR" altLang="ko-KR" dirty="0" smtClean="0">
                          <a:effectLst/>
                          <a:latin typeface="a엄마의편지B" pitchFamily="18" charset="-127"/>
                          <a:ea typeface="a엄마의편지B" pitchFamily="18" charset="-127"/>
                        </a:rPr>
                        <a:t>)</a:t>
                      </a:r>
                      <a:endParaRPr lang="ko-KR" altLang="en-US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a엄마의편지B" pitchFamily="18" charset="-127"/>
                          <a:ea typeface="a엄마의편지B" pitchFamily="18" charset="-127"/>
                        </a:rPr>
                        <a:t>나고야바쇼</a:t>
                      </a:r>
                      <a:endParaRPr lang="en-US" altLang="ko-KR" dirty="0" smtClean="0">
                        <a:latin typeface="a엄마의편지B" pitchFamily="18" charset="-127"/>
                        <a:ea typeface="a엄마의편지B" pitchFamily="18" charset="-127"/>
                      </a:endParaRPr>
                    </a:p>
                    <a:p>
                      <a:pPr algn="ctr" latinLnBrk="1"/>
                      <a:r>
                        <a:rPr lang="ko-KR" altLang="ko-KR" dirty="0" smtClean="0">
                          <a:effectLst/>
                          <a:latin typeface="a엄마의편지B" pitchFamily="18" charset="-127"/>
                          <a:ea typeface="a엄마의편지B" pitchFamily="18" charset="-127"/>
                        </a:rPr>
                        <a:t>(</a:t>
                      </a:r>
                      <a:r>
                        <a:rPr lang="ja-JP" altLang="ko-KR" dirty="0" smtClean="0">
                          <a:effectLst/>
                          <a:latin typeface="a엄마의편지B" pitchFamily="18" charset="-127"/>
                        </a:rPr>
                        <a:t>名古屋場所</a:t>
                      </a:r>
                      <a:r>
                        <a:rPr lang="ko-KR" altLang="ko-KR" dirty="0" smtClean="0">
                          <a:effectLst/>
                          <a:latin typeface="a엄마의편지B" pitchFamily="18" charset="-127"/>
                          <a:ea typeface="a엄마의편지B" pitchFamily="18" charset="-127"/>
                        </a:rPr>
                        <a:t>)</a:t>
                      </a:r>
                      <a:endParaRPr lang="ko-KR" altLang="en-US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a엄마의편지B" pitchFamily="18" charset="-127"/>
                          <a:ea typeface="a엄마의편지B" pitchFamily="18" charset="-127"/>
                        </a:rPr>
                        <a:t>아키바쇼</a:t>
                      </a:r>
                      <a:endParaRPr lang="en-US" altLang="ko-KR" dirty="0" smtClean="0">
                        <a:latin typeface="a엄마의편지B" pitchFamily="18" charset="-127"/>
                        <a:ea typeface="a엄마의편지B" pitchFamily="18" charset="-127"/>
                      </a:endParaRPr>
                    </a:p>
                    <a:p>
                      <a:pPr algn="ctr" latinLnBrk="1"/>
                      <a:r>
                        <a:rPr lang="ko-KR" altLang="ko-KR" dirty="0" smtClean="0">
                          <a:effectLst/>
                          <a:latin typeface="a엄마의편지B" pitchFamily="18" charset="-127"/>
                          <a:ea typeface="a엄마의편지B" pitchFamily="18" charset="-127"/>
                        </a:rPr>
                        <a:t>(</a:t>
                      </a:r>
                      <a:r>
                        <a:rPr lang="ja-JP" altLang="ko-KR" dirty="0" smtClean="0">
                          <a:effectLst/>
                          <a:latin typeface="a엄마의편지B" pitchFamily="18" charset="-127"/>
                        </a:rPr>
                        <a:t>秋場所</a:t>
                      </a:r>
                      <a:r>
                        <a:rPr lang="ko-KR" altLang="ko-KR" dirty="0" smtClean="0">
                          <a:effectLst/>
                          <a:latin typeface="a엄마의편지B" pitchFamily="18" charset="-127"/>
                          <a:ea typeface="a엄마의편지B" pitchFamily="18" charset="-127"/>
                        </a:rPr>
                        <a:t>)</a:t>
                      </a:r>
                      <a:endParaRPr lang="ko-KR" altLang="en-US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a엄마의편지B" pitchFamily="18" charset="-127"/>
                          <a:ea typeface="a엄마의편지B" pitchFamily="18" charset="-127"/>
                        </a:rPr>
                        <a:t>규슈바쇼</a:t>
                      </a:r>
                      <a:endParaRPr lang="en-US" altLang="ko-KR" dirty="0" smtClean="0">
                        <a:latin typeface="a엄마의편지B" pitchFamily="18" charset="-127"/>
                        <a:ea typeface="a엄마의편지B" pitchFamily="18" charset="-127"/>
                      </a:endParaRPr>
                    </a:p>
                    <a:p>
                      <a:pPr algn="ctr" latinLnBrk="1"/>
                      <a:r>
                        <a:rPr lang="ko-KR" altLang="ko-KR" dirty="0" smtClean="0">
                          <a:effectLst/>
                          <a:latin typeface="a엄마의편지B" pitchFamily="18" charset="-127"/>
                          <a:ea typeface="a엄마의편지B" pitchFamily="18" charset="-127"/>
                        </a:rPr>
                        <a:t>(</a:t>
                      </a:r>
                      <a:r>
                        <a:rPr lang="ja-JP" altLang="ko-KR" dirty="0" smtClean="0">
                          <a:effectLst/>
                          <a:latin typeface="a엄마의편지B" pitchFamily="18" charset="-127"/>
                        </a:rPr>
                        <a:t>九州場所</a:t>
                      </a:r>
                      <a:r>
                        <a:rPr lang="ko-KR" altLang="ko-KR" dirty="0" smtClean="0">
                          <a:effectLst/>
                          <a:latin typeface="a엄마의편지B" pitchFamily="18" charset="-127"/>
                          <a:ea typeface="a엄마의편지B" pitchFamily="18" charset="-127"/>
                        </a:rPr>
                        <a:t>)</a:t>
                      </a:r>
                      <a:endParaRPr lang="ko-KR" altLang="en-US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/>
                </a:tc>
              </a:tr>
              <a:tr h="837508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>
                        <a:latin typeface="a엄마의편지B" pitchFamily="18" charset="-127"/>
                        <a:ea typeface="a엄마의편지B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장소</a:t>
                      </a:r>
                      <a:endParaRPr lang="ko-KR" altLang="en-US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>
                        <a:latin typeface="a엄마의편지B" pitchFamily="18" charset="-127"/>
                        <a:ea typeface="a엄마의편지B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도쿄</a:t>
                      </a:r>
                      <a:endParaRPr lang="ko-KR" altLang="en-US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>
                        <a:latin typeface="a엄마의편지B" pitchFamily="18" charset="-127"/>
                        <a:ea typeface="a엄마의편지B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오사카</a:t>
                      </a:r>
                      <a:endParaRPr lang="ko-KR" altLang="en-US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>
                        <a:latin typeface="a엄마의편지B" pitchFamily="18" charset="-127"/>
                        <a:ea typeface="a엄마의편지B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도쿄</a:t>
                      </a:r>
                      <a:endParaRPr lang="ko-KR" altLang="en-US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>
                        <a:latin typeface="a엄마의편지B" pitchFamily="18" charset="-127"/>
                        <a:ea typeface="a엄마의편지B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나고야</a:t>
                      </a:r>
                      <a:endParaRPr lang="ko-KR" altLang="en-US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>
                        <a:latin typeface="a엄마의편지B" pitchFamily="18" charset="-127"/>
                        <a:ea typeface="a엄마의편지B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도쿄</a:t>
                      </a:r>
                      <a:endParaRPr lang="ko-KR" altLang="en-US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>
                        <a:latin typeface="a엄마의편지B" pitchFamily="18" charset="-127"/>
                        <a:ea typeface="a엄마의편지B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err="1" smtClean="0">
                          <a:latin typeface="a엄마의편지B" pitchFamily="18" charset="-127"/>
                          <a:ea typeface="a엄마의편지B" pitchFamily="18" charset="-127"/>
                        </a:rPr>
                        <a:t>후쿠오카</a:t>
                      </a:r>
                      <a:endParaRPr lang="ko-KR" altLang="en-US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제목 1"/>
          <p:cNvSpPr txBox="1">
            <a:spLocks/>
          </p:cNvSpPr>
          <p:nvPr/>
        </p:nvSpPr>
        <p:spPr>
          <a:xfrm>
            <a:off x="1547664" y="980728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3.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스</a:t>
            </a:r>
            <a:r>
              <a:rPr lang="ko-KR" altLang="en-US" b="1" dirty="0">
                <a:latin typeface="a엄마의편지B" pitchFamily="18" charset="-127"/>
                <a:ea typeface="a엄마의편지B" pitchFamily="18" charset="-127"/>
              </a:rPr>
              <a:t>모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683568" y="177281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스모 대회</a:t>
            </a:r>
            <a:endParaRPr lang="ko-KR" altLang="en-US" sz="3200" b="1" dirty="0" smtClean="0">
              <a:solidFill>
                <a:prstClr val="black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1.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다도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참선</a:t>
            </a:r>
            <a:r>
              <a:rPr lang="ko-KR" altLang="en-US" sz="3200" b="1" dirty="0">
                <a:latin typeface="a엄마의편지B" pitchFamily="18" charset="-127"/>
                <a:ea typeface="a엄마의편지B" pitchFamily="18" charset="-127"/>
                <a:cs typeface="+mj-cs"/>
              </a:rPr>
              <a:t>과</a:t>
            </a: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 격식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엄마의편지B" pitchFamily="18" charset="-127"/>
              <a:ea typeface="a엄마의편지B" pitchFamily="18" charset="-127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275856" y="1094488"/>
            <a:ext cx="5472608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불교의 선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(</a:t>
            </a:r>
            <a:r>
              <a:rPr lang="ko-KR" altLang="en-US" sz="2800" dirty="0" smtClean="0">
                <a:latin typeface="a시네마L" pitchFamily="18" charset="-127"/>
                <a:ea typeface="a시네마L" pitchFamily="18" charset="-127"/>
              </a:rPr>
              <a:t>禪</a:t>
            </a:r>
            <a:r>
              <a:rPr lang="en-US" altLang="ko-KR" sz="2800" dirty="0" smtClean="0"/>
              <a:t>)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의 정신과 불교의식을 다도의 정신세계와 예법에 응용</a:t>
            </a:r>
            <a:endParaRPr lang="ko-KR" altLang="en-US" sz="2800" dirty="0"/>
          </a:p>
          <a:p>
            <a:pPr>
              <a:lnSpc>
                <a:spcPct val="130000"/>
              </a:lnSpc>
            </a:pP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256" y="2708920"/>
            <a:ext cx="54726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다도를 수련해서 얻는 경지와 참선을 통해서 얻는 경지는 같은 것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           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800" dirty="0" smtClean="0"/>
              <a:t>→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800" dirty="0" err="1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다선일미</a:t>
            </a:r>
            <a:r>
              <a:rPr lang="en-US" altLang="ko-KR" sz="2800" dirty="0">
                <a:latin typeface="a시네마L" pitchFamily="18" charset="-127"/>
                <a:ea typeface="a시네마L" pitchFamily="18" charset="-127"/>
              </a:rPr>
              <a:t>(</a:t>
            </a:r>
            <a:r>
              <a:rPr lang="ko-KR" altLang="en-US" sz="2800" dirty="0" err="1">
                <a:latin typeface="a시네마L" pitchFamily="18" charset="-127"/>
                <a:ea typeface="a시네마L" pitchFamily="18" charset="-127"/>
              </a:rPr>
              <a:t>茶禪一味</a:t>
            </a:r>
            <a:r>
              <a:rPr lang="en-US" altLang="ko-KR" sz="2800" dirty="0">
                <a:latin typeface="a시네마L" pitchFamily="18" charset="-127"/>
                <a:ea typeface="a시네마L" pitchFamily="18" charset="-127"/>
              </a:rPr>
              <a:t>)</a:t>
            </a:r>
            <a:endParaRPr lang="ko-KR" altLang="en-US" sz="2800" dirty="0">
              <a:latin typeface="a시네마L" pitchFamily="18" charset="-127"/>
              <a:ea typeface="a시네마L" pitchFamily="18" charset="-127"/>
            </a:endParaRPr>
          </a:p>
          <a:p>
            <a:pPr>
              <a:lnSpc>
                <a:spcPct val="130000"/>
              </a:lnSpc>
            </a:pP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256" y="4995700"/>
            <a:ext cx="5472608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일본 다도의 엄격하고 다양한 격식과 절차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407"/>
          <a:stretch/>
        </p:blipFill>
        <p:spPr>
          <a:xfrm>
            <a:off x="395536" y="3787084"/>
            <a:ext cx="2623840" cy="2509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0000" y="2635171"/>
            <a:ext cx="7646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a엄마의편지B" pitchFamily="18" charset="-127"/>
                <a:ea typeface="a엄마의편지B" pitchFamily="18" charset="-127"/>
              </a:rPr>
              <a:t>(2)</a:t>
            </a:r>
            <a:r>
              <a:rPr lang="ko-KR" altLang="en-US" sz="2400" dirty="0" err="1" smtClean="0">
                <a:latin typeface="a엄마의편지B" pitchFamily="18" charset="-127"/>
                <a:ea typeface="a엄마의편지B" pitchFamily="18" charset="-127"/>
              </a:rPr>
              <a:t>도리쿠미</a:t>
            </a:r>
            <a:endParaRPr lang="en-US" altLang="ko-KR" sz="2400" dirty="0" smtClean="0">
              <a:latin typeface="a엄마의편지B" pitchFamily="18" charset="-127"/>
              <a:ea typeface="a엄마의편지B" pitchFamily="18" charset="-127"/>
            </a:endParaRPr>
          </a:p>
          <a:p>
            <a:endParaRPr lang="ko-KR" altLang="en-US" sz="20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5716" y="980728"/>
            <a:ext cx="485314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a엄마의편지B" pitchFamily="18" charset="-127"/>
                <a:ea typeface="a엄마의편지B" pitchFamily="18" charset="-127"/>
              </a:rPr>
              <a:t>혼바쇼가</a:t>
            </a:r>
            <a:r>
              <a:rPr lang="ko-KR" altLang="en-US" sz="2400" dirty="0">
                <a:latin typeface="a엄마의편지B" pitchFamily="18" charset="-127"/>
                <a:ea typeface="a엄마의편지B" pitchFamily="18" charset="-127"/>
              </a:rPr>
              <a:t> 열리는 </a:t>
            </a:r>
            <a:r>
              <a:rPr lang="en-US" altLang="ko-KR" sz="2400" dirty="0">
                <a:latin typeface="a엄마의편지B" pitchFamily="18" charset="-127"/>
                <a:ea typeface="a엄마의편지B" pitchFamily="18" charset="-127"/>
              </a:rPr>
              <a:t>15</a:t>
            </a:r>
            <a:r>
              <a:rPr lang="ko-KR" altLang="en-US" sz="2400" dirty="0">
                <a:latin typeface="a엄마의편지B" pitchFamily="18" charset="-127"/>
                <a:ea typeface="a엄마의편지B" pitchFamily="18" charset="-127"/>
              </a:rPr>
              <a:t>일 동안 서로 대진할 </a:t>
            </a:r>
            <a:r>
              <a:rPr lang="ko-KR" altLang="en-US" sz="2400" dirty="0" err="1">
                <a:latin typeface="a엄마의편지B" pitchFamily="18" charset="-127"/>
                <a:ea typeface="a엄마의편지B" pitchFamily="18" charset="-127"/>
              </a:rPr>
              <a:t>리키시를</a:t>
            </a:r>
            <a:r>
              <a:rPr lang="ko-KR" altLang="en-US" sz="2400" dirty="0">
                <a:latin typeface="a엄마의편지B" pitchFamily="18" charset="-127"/>
                <a:ea typeface="a엄마의편지B" pitchFamily="18" charset="-127"/>
              </a:rPr>
              <a:t> 정한 </a:t>
            </a:r>
            <a:r>
              <a:rPr lang="ko-KR" altLang="en-US" sz="2400" dirty="0" smtClean="0">
                <a:latin typeface="a엄마의편지B" pitchFamily="18" charset="-127"/>
                <a:ea typeface="a엄마의편지B" pitchFamily="18" charset="-127"/>
              </a:rPr>
              <a:t>대진표 </a:t>
            </a:r>
            <a:r>
              <a:rPr lang="en-US" altLang="ko-KR" sz="2400" dirty="0" smtClean="0">
                <a:latin typeface="a엄마의편지B" pitchFamily="18" charset="-127"/>
                <a:ea typeface="a엄마의편지B" pitchFamily="18" charset="-127"/>
              </a:rPr>
              <a:t>–</a:t>
            </a:r>
            <a:r>
              <a:rPr lang="ko-KR" altLang="en-US" sz="24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400" dirty="0" err="1" smtClean="0">
                <a:latin typeface="a엄마의편지B" pitchFamily="18" charset="-127"/>
                <a:ea typeface="a엄마의편지B" pitchFamily="18" charset="-127"/>
              </a:rPr>
              <a:t>도리쿠미</a:t>
            </a:r>
            <a:endParaRPr lang="en-US" altLang="ko-KR" sz="2400" dirty="0" smtClean="0">
              <a:latin typeface="a엄마의편지B" pitchFamily="18" charset="-127"/>
              <a:ea typeface="a엄마의편지B" pitchFamily="18" charset="-127"/>
            </a:endParaRPr>
          </a:p>
          <a:p>
            <a:endParaRPr lang="en-US" altLang="ko-KR" sz="2400" dirty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sz="24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400" dirty="0" err="1">
                <a:latin typeface="a엄마의편지B" pitchFamily="18" charset="-127"/>
                <a:ea typeface="a엄마의편지B" pitchFamily="18" charset="-127"/>
              </a:rPr>
              <a:t>도리쿠미의</a:t>
            </a:r>
            <a:r>
              <a:rPr lang="ko-KR" altLang="en-US" sz="2400" dirty="0">
                <a:latin typeface="a엄마의편지B" pitchFamily="18" charset="-127"/>
                <a:ea typeface="a엄마의편지B" pitchFamily="18" charset="-127"/>
              </a:rPr>
              <a:t> 중요한 원칙 </a:t>
            </a:r>
            <a:endParaRPr lang="en-US" altLang="ko-KR" sz="2400" dirty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sz="2400" b="1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- </a:t>
            </a:r>
            <a:r>
              <a:rPr lang="ko-KR" altLang="en-US" sz="2400" b="1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같은 </a:t>
            </a:r>
            <a:r>
              <a:rPr lang="ko-KR" altLang="en-US" sz="2400" b="1" dirty="0" err="1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스모베야의</a:t>
            </a:r>
            <a:r>
              <a:rPr lang="ko-KR" altLang="en-US" sz="2400" b="1" dirty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400" b="1" dirty="0" err="1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리키시끼리는</a:t>
            </a:r>
            <a:r>
              <a:rPr lang="ko-KR" altLang="en-US" sz="2400" b="1" dirty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 대진하지 </a:t>
            </a:r>
            <a:r>
              <a:rPr lang="ko-KR" altLang="en-US" sz="2400" b="1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않는다</a:t>
            </a:r>
            <a:endParaRPr lang="en-US" altLang="ko-KR" sz="2400" dirty="0">
              <a:latin typeface="a엄마의편지B" pitchFamily="18" charset="-127"/>
              <a:ea typeface="a엄마의편지B" pitchFamily="18" charset="-127"/>
            </a:endParaRPr>
          </a:p>
          <a:p>
            <a:endParaRPr lang="en-US" altLang="ko-KR" sz="2400" dirty="0" smtClean="0">
              <a:latin typeface="a엄마의편지B" pitchFamily="18" charset="-127"/>
              <a:ea typeface="a엄마의편지B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400" b="1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형제끼리도 </a:t>
            </a:r>
            <a:r>
              <a:rPr lang="ko-KR" altLang="en-US" sz="2400" b="1" dirty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대진하지 </a:t>
            </a:r>
            <a:r>
              <a:rPr lang="ko-KR" altLang="en-US" sz="2400" b="1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않는다</a:t>
            </a:r>
            <a:endParaRPr lang="en-US" altLang="ko-KR" sz="2400" dirty="0">
              <a:latin typeface="a엄마의편지B" pitchFamily="18" charset="-127"/>
              <a:ea typeface="a엄마의편지B" pitchFamily="18" charset="-127"/>
            </a:endParaRPr>
          </a:p>
          <a:p>
            <a:endParaRPr lang="en-US" altLang="ko-KR" sz="24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sz="2400" dirty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400" dirty="0" smtClean="0">
                <a:latin typeface="a엄마의편지B" pitchFamily="18" charset="-127"/>
                <a:ea typeface="a엄마의편지B" pitchFamily="18" charset="-127"/>
              </a:rPr>
              <a:t>*</a:t>
            </a:r>
            <a:r>
              <a:rPr lang="ko-KR" altLang="en-US" sz="2400" dirty="0" smtClean="0">
                <a:latin typeface="a엄마의편지B" pitchFamily="18" charset="-127"/>
                <a:ea typeface="a엄마의편지B" pitchFamily="18" charset="-127"/>
              </a:rPr>
              <a:t>이러한 </a:t>
            </a:r>
            <a:r>
              <a:rPr lang="ko-KR" altLang="en-US" sz="2400" dirty="0">
                <a:latin typeface="a엄마의편지B" pitchFamily="18" charset="-127"/>
                <a:ea typeface="a엄마의편지B" pitchFamily="18" charset="-127"/>
              </a:rPr>
              <a:t>원칙이 </a:t>
            </a:r>
            <a:r>
              <a:rPr lang="ko-KR" altLang="en-US" sz="2400" dirty="0" smtClean="0">
                <a:latin typeface="a엄마의편지B" pitchFamily="18" charset="-127"/>
                <a:ea typeface="a엄마의편지B" pitchFamily="18" charset="-127"/>
              </a:rPr>
              <a:t>있지만</a:t>
            </a:r>
            <a:endParaRPr lang="en-US" altLang="ko-KR" sz="24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ko-KR" altLang="en-US" sz="24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400" b="1" dirty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결승전에서는 같은 </a:t>
            </a:r>
            <a:r>
              <a:rPr lang="ko-KR" altLang="en-US" sz="2400" b="1" dirty="0" err="1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스모베야</a:t>
            </a:r>
            <a:r>
              <a:rPr lang="ko-KR" altLang="en-US" sz="2400" b="1" dirty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 소속이나 형제라 하더라도 대진하여 우승자를 </a:t>
            </a:r>
            <a:r>
              <a:rPr lang="ko-KR" altLang="en-US" sz="2400" b="1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가림</a:t>
            </a:r>
            <a:endParaRPr lang="en-US" altLang="ko-KR" sz="2400" dirty="0">
              <a:latin typeface="a엄마의편지B" pitchFamily="18" charset="-127"/>
              <a:ea typeface="a엄마의편지B" pitchFamily="18" charset="-127"/>
            </a:endParaRPr>
          </a:p>
          <a:p>
            <a:endParaRPr lang="ko-KR" altLang="en-US" sz="20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1547664" y="980728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3.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스</a:t>
            </a:r>
            <a:r>
              <a:rPr lang="ko-KR" altLang="en-US" b="1" dirty="0">
                <a:latin typeface="a엄마의편지B" pitchFamily="18" charset="-127"/>
                <a:ea typeface="a엄마의편지B" pitchFamily="18" charset="-127"/>
              </a:rPr>
              <a:t>모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654956" y="177281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스모 대회</a:t>
            </a:r>
            <a:endParaRPr lang="ko-KR" altLang="en-US" sz="3200" b="1" dirty="0" smtClean="0">
              <a:solidFill>
                <a:prstClr val="black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780928"/>
            <a:ext cx="514585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a엄마의편지B" pitchFamily="18" charset="-127"/>
                <a:ea typeface="a엄마의편지B" pitchFamily="18" charset="-127"/>
              </a:rPr>
              <a:t>(3)</a:t>
            </a:r>
            <a:r>
              <a:rPr lang="ko-KR" altLang="en-US" sz="2400" dirty="0" err="1">
                <a:latin typeface="a엄마의편지B" pitchFamily="18" charset="-127"/>
                <a:ea typeface="a엄마의편지B" pitchFamily="18" charset="-127"/>
              </a:rPr>
              <a:t>반즈케</a:t>
            </a:r>
            <a:r>
              <a:rPr lang="en-US" altLang="ko-KR" sz="2400" dirty="0">
                <a:latin typeface="a엄마의편지B" pitchFamily="18" charset="-127"/>
                <a:ea typeface="a엄마의편지B" pitchFamily="18" charset="-127"/>
              </a:rPr>
              <a:t>(</a:t>
            </a:r>
            <a:r>
              <a:rPr lang="ko-KR" altLang="en-US" sz="2400" dirty="0" err="1" smtClean="0">
                <a:latin typeface="a시네마L" pitchFamily="18" charset="-127"/>
                <a:ea typeface="a시네마L" pitchFamily="18" charset="-127"/>
              </a:rPr>
              <a:t>番付</a:t>
            </a:r>
            <a:r>
              <a:rPr lang="en-US" altLang="ko-KR" sz="2000" dirty="0">
                <a:latin typeface="a엄마의편지B" pitchFamily="18" charset="-127"/>
                <a:ea typeface="a엄마의편지B" pitchFamily="18" charset="-127"/>
              </a:rPr>
              <a:t>)</a:t>
            </a:r>
          </a:p>
          <a:p>
            <a:endParaRPr lang="en-US" altLang="ko-KR" sz="20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ko-KR" altLang="en-US" sz="2400" dirty="0" err="1" smtClean="0">
                <a:latin typeface="a엄마의편지B" pitchFamily="18" charset="-127"/>
                <a:ea typeface="a엄마의편지B" pitchFamily="18" charset="-127"/>
              </a:rPr>
              <a:t>리키시를</a:t>
            </a:r>
            <a:r>
              <a:rPr lang="ko-KR" altLang="en-US" sz="24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400" dirty="0">
                <a:latin typeface="a엄마의편지B" pitchFamily="18" charset="-127"/>
                <a:ea typeface="a엄마의편지B" pitchFamily="18" charset="-127"/>
              </a:rPr>
              <a:t>동서 양쪽으로 </a:t>
            </a:r>
            <a:r>
              <a:rPr lang="ko-KR" altLang="en-US" sz="2400" dirty="0" smtClean="0">
                <a:latin typeface="a엄마의편지B" pitchFamily="18" charset="-127"/>
                <a:ea typeface="a엄마의편지B" pitchFamily="18" charset="-127"/>
              </a:rPr>
              <a:t>계급순서에 </a:t>
            </a:r>
            <a:r>
              <a:rPr lang="ko-KR" altLang="en-US" sz="2400" dirty="0">
                <a:latin typeface="a엄마의편지B" pitchFamily="18" charset="-127"/>
                <a:ea typeface="a엄마의편지B" pitchFamily="18" charset="-127"/>
              </a:rPr>
              <a:t>따라 </a:t>
            </a:r>
            <a:r>
              <a:rPr lang="ko-KR" altLang="en-US" sz="2400" dirty="0" smtClean="0">
                <a:latin typeface="a엄마의편지B" pitchFamily="18" charset="-127"/>
                <a:ea typeface="a엄마의편지B" pitchFamily="18" charset="-127"/>
              </a:rPr>
              <a:t>나뉨</a:t>
            </a:r>
            <a:r>
              <a:rPr lang="en-US" altLang="ko-KR" sz="24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</a:p>
          <a:p>
            <a:endParaRPr lang="en-US" altLang="ko-KR" sz="24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ko-KR" altLang="en-US" sz="2400" dirty="0" err="1" smtClean="0">
                <a:latin typeface="a엄마의편지B" pitchFamily="18" charset="-127"/>
                <a:ea typeface="a엄마의편지B" pitchFamily="18" charset="-127"/>
              </a:rPr>
              <a:t>리키시들의</a:t>
            </a:r>
            <a:r>
              <a:rPr lang="ko-KR" altLang="en-US" sz="24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400" dirty="0">
                <a:latin typeface="a엄마의편지B" pitchFamily="18" charset="-127"/>
                <a:ea typeface="a엄마의편지B" pitchFamily="18" charset="-127"/>
              </a:rPr>
              <a:t>실력이 향상됨과 동시에 </a:t>
            </a:r>
            <a:r>
              <a:rPr lang="ko-KR" altLang="en-US" sz="2400" dirty="0" err="1">
                <a:latin typeface="a엄마의편지B" pitchFamily="18" charset="-127"/>
                <a:ea typeface="a엄마의편지B" pitchFamily="18" charset="-127"/>
              </a:rPr>
              <a:t>반즈케에서</a:t>
            </a:r>
            <a:r>
              <a:rPr lang="ko-KR" altLang="en-US" sz="2400" dirty="0">
                <a:latin typeface="a엄마의편지B" pitchFamily="18" charset="-127"/>
                <a:ea typeface="a엄마의편지B" pitchFamily="18" charset="-127"/>
              </a:rPr>
              <a:t> 점차 이름이 크게 적히고</a:t>
            </a:r>
            <a:r>
              <a:rPr lang="en-US" altLang="ko-KR" sz="2400" dirty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400" dirty="0" smtClean="0">
                <a:latin typeface="a엄마의편지B" pitchFamily="18" charset="-127"/>
                <a:ea typeface="a엄마의편지B" pitchFamily="18" charset="-127"/>
              </a:rPr>
              <a:t>위치도 </a:t>
            </a:r>
            <a:r>
              <a:rPr lang="ko-KR" altLang="en-US" sz="2400" dirty="0">
                <a:latin typeface="a엄마의편지B" pitchFamily="18" charset="-127"/>
                <a:ea typeface="a엄마의편지B" pitchFamily="18" charset="-127"/>
              </a:rPr>
              <a:t>점차 </a:t>
            </a:r>
            <a:r>
              <a:rPr lang="ko-KR" altLang="en-US" sz="2400" dirty="0" err="1" smtClean="0">
                <a:latin typeface="a엄마의편지B" pitchFamily="18" charset="-127"/>
                <a:ea typeface="a엄마의편지B" pitchFamily="18" charset="-127"/>
              </a:rPr>
              <a:t>윗로</a:t>
            </a:r>
            <a:r>
              <a:rPr lang="ko-KR" altLang="en-US" sz="24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400" dirty="0">
                <a:latin typeface="a엄마의편지B" pitchFamily="18" charset="-127"/>
                <a:ea typeface="a엄마의편지B" pitchFamily="18" charset="-127"/>
              </a:rPr>
              <a:t>올라가기 </a:t>
            </a:r>
            <a:r>
              <a:rPr lang="ko-KR" altLang="en-US" sz="2400" dirty="0" smtClean="0">
                <a:latin typeface="a엄마의편지B" pitchFamily="18" charset="-127"/>
                <a:ea typeface="a엄마의편지B" pitchFamily="18" charset="-127"/>
              </a:rPr>
              <a:t>때문에 </a:t>
            </a:r>
            <a:r>
              <a:rPr lang="ko-KR" altLang="en-US" sz="2400" dirty="0" err="1">
                <a:latin typeface="a엄마의편지B" pitchFamily="18" charset="-127"/>
                <a:ea typeface="a엄마의편지B" pitchFamily="18" charset="-127"/>
              </a:rPr>
              <a:t>반즈케는</a:t>
            </a:r>
            <a:r>
              <a:rPr lang="ko-KR" altLang="en-US" sz="2400" dirty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400" dirty="0" err="1">
                <a:latin typeface="a엄마의편지B" pitchFamily="18" charset="-127"/>
                <a:ea typeface="a엄마의편지B" pitchFamily="18" charset="-127"/>
              </a:rPr>
              <a:t>리키시들의</a:t>
            </a:r>
            <a:r>
              <a:rPr lang="ko-KR" altLang="en-US" sz="2400" dirty="0">
                <a:latin typeface="a엄마의편지B" pitchFamily="18" charset="-127"/>
                <a:ea typeface="a엄마의편지B" pitchFamily="18" charset="-127"/>
              </a:rPr>
              <a:t> 승부욕에 상당한 영향을 </a:t>
            </a:r>
            <a:r>
              <a:rPr lang="ko-KR" altLang="en-US" sz="2400" dirty="0" smtClean="0">
                <a:latin typeface="a엄마의편지B" pitchFamily="18" charset="-127"/>
                <a:ea typeface="a엄마의편지B" pitchFamily="18" charset="-127"/>
              </a:rPr>
              <a:t>끼침</a:t>
            </a:r>
            <a:endParaRPr lang="en-US" altLang="ko-KR" sz="2400" dirty="0">
              <a:latin typeface="a엄마의편지B" pitchFamily="18" charset="-127"/>
              <a:ea typeface="a엄마의편지B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2859035" cy="485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1547664" y="980728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3.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스</a:t>
            </a:r>
            <a:r>
              <a:rPr lang="ko-KR" altLang="en-US" b="1" dirty="0">
                <a:latin typeface="a엄마의편지B" pitchFamily="18" charset="-127"/>
                <a:ea typeface="a엄마의편지B" pitchFamily="18" charset="-127"/>
              </a:rPr>
              <a:t>모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683568" y="177281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스모 대회</a:t>
            </a:r>
            <a:endParaRPr lang="ko-KR" altLang="en-US" sz="3200" b="1" dirty="0" smtClean="0">
              <a:solidFill>
                <a:prstClr val="black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0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이등변 삼각형 4"/>
          <p:cNvSpPr/>
          <p:nvPr/>
        </p:nvSpPr>
        <p:spPr>
          <a:xfrm>
            <a:off x="670000" y="1124744"/>
            <a:ext cx="7646416" cy="5328592"/>
          </a:xfrm>
          <a:prstGeom prst="triangle">
            <a:avLst/>
          </a:prstGeom>
          <a:solidFill>
            <a:schemeClr val="accent3">
              <a:alpha val="8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3830154" y="1975148"/>
            <a:ext cx="1376350" cy="13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557104" y="2420888"/>
            <a:ext cx="187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3132882" y="2996952"/>
            <a:ext cx="26632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2774318" y="3429000"/>
            <a:ext cx="3381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2555776" y="3861048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123728" y="4365104"/>
            <a:ext cx="4680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1681504" y="4943238"/>
            <a:ext cx="5544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1385981" y="5445224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971600" y="5949280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497051" y="1525435"/>
            <a:ext cx="200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latin typeface="a엄마의편지B" pitchFamily="18" charset="-127"/>
                <a:ea typeface="a엄마의편지B" pitchFamily="18" charset="-127"/>
              </a:rPr>
              <a:t>요코즈나</a:t>
            </a:r>
            <a:endParaRPr lang="ko-KR" altLang="en-US" sz="2400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96121" y="2051557"/>
            <a:ext cx="200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latin typeface="a엄마의편지B" pitchFamily="18" charset="-127"/>
                <a:ea typeface="a엄마의편지B" pitchFamily="18" charset="-127"/>
              </a:rPr>
              <a:t>오제키</a:t>
            </a:r>
            <a:endParaRPr lang="ko-KR" altLang="en-US" sz="2400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91920" y="2487450"/>
            <a:ext cx="200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latin typeface="a엄마의편지B" pitchFamily="18" charset="-127"/>
                <a:ea typeface="a엄마의편지B" pitchFamily="18" charset="-127"/>
              </a:rPr>
              <a:t>세키와케</a:t>
            </a:r>
            <a:endParaRPr lang="ko-KR" altLang="en-US" sz="2400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97051" y="3010437"/>
            <a:ext cx="200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latin typeface="a엄마의편지B" pitchFamily="18" charset="-127"/>
                <a:ea typeface="a엄마의편지B" pitchFamily="18" charset="-127"/>
              </a:rPr>
              <a:t>고무스비</a:t>
            </a:r>
            <a:endParaRPr lang="ko-KR" altLang="en-US" sz="2400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36711" y="3419709"/>
            <a:ext cx="264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latin typeface="a엄마의편지B" pitchFamily="18" charset="-127"/>
                <a:ea typeface="a엄마의편지B" pitchFamily="18" charset="-127"/>
              </a:rPr>
              <a:t>마에가시라</a:t>
            </a:r>
            <a:endParaRPr lang="ko-KR" altLang="en-US" sz="2400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22172" y="3880020"/>
            <a:ext cx="200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latin typeface="a엄마의편지B" pitchFamily="18" charset="-127"/>
                <a:ea typeface="a엄마의편지B" pitchFamily="18" charset="-127"/>
              </a:rPr>
              <a:t>주</a:t>
            </a:r>
            <a:r>
              <a:rPr lang="ko-KR" altLang="en-US" sz="2400" b="1" dirty="0" err="1">
                <a:latin typeface="a엄마의편지B" pitchFamily="18" charset="-127"/>
                <a:ea typeface="a엄마의편지B" pitchFamily="18" charset="-127"/>
              </a:rPr>
              <a:t>료</a:t>
            </a:r>
            <a:endParaRPr lang="ko-KR" altLang="en-US" sz="2400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56204" y="4405473"/>
            <a:ext cx="200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latin typeface="a엄마의편지B" pitchFamily="18" charset="-127"/>
                <a:ea typeface="a엄마의편지B" pitchFamily="18" charset="-127"/>
              </a:rPr>
              <a:t>마쿠시</a:t>
            </a:r>
            <a:r>
              <a:rPr lang="ko-KR" altLang="en-US" sz="2400" b="1" dirty="0" err="1">
                <a:latin typeface="a엄마의편지B" pitchFamily="18" charset="-127"/>
                <a:ea typeface="a엄마의편지B" pitchFamily="18" charset="-127"/>
              </a:rPr>
              <a:t>타</a:t>
            </a:r>
            <a:endParaRPr lang="ko-KR" altLang="en-US" sz="2400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03835" y="4934905"/>
            <a:ext cx="200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latin typeface="a엄마의편지B" pitchFamily="18" charset="-127"/>
                <a:ea typeface="a엄마의편지B" pitchFamily="18" charset="-127"/>
              </a:rPr>
              <a:t>산단</a:t>
            </a:r>
            <a:r>
              <a:rPr lang="ko-KR" altLang="en-US" sz="2400" b="1" dirty="0" err="1">
                <a:latin typeface="a엄마의편지B" pitchFamily="18" charset="-127"/>
                <a:ea typeface="a엄마의편지B" pitchFamily="18" charset="-127"/>
              </a:rPr>
              <a:t>메</a:t>
            </a:r>
            <a:endParaRPr lang="ko-KR" altLang="en-US" sz="2400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77536" y="5498491"/>
            <a:ext cx="200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latin typeface="a엄마의편지B" pitchFamily="18" charset="-127"/>
                <a:ea typeface="a엄마의편지B" pitchFamily="18" charset="-127"/>
              </a:rPr>
              <a:t>조니단</a:t>
            </a:r>
            <a:endParaRPr lang="ko-KR" altLang="en-US" sz="2400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77536" y="5964447"/>
            <a:ext cx="200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latin typeface="a엄마의편지B" pitchFamily="18" charset="-127"/>
                <a:ea typeface="a엄마의편지B" pitchFamily="18" charset="-127"/>
              </a:rPr>
              <a:t>조노쿠</a:t>
            </a:r>
            <a:r>
              <a:rPr lang="ko-KR" altLang="en-US" sz="2400" b="1" dirty="0" err="1">
                <a:latin typeface="a엄마의편지B" pitchFamily="18" charset="-127"/>
                <a:ea typeface="a엄마의편지B" pitchFamily="18" charset="-127"/>
              </a:rPr>
              <a:t>치</a:t>
            </a:r>
            <a:endParaRPr lang="ko-KR" altLang="en-US" sz="2400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2976941" y="1412776"/>
            <a:ext cx="3095823" cy="2592288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형 설명선 58"/>
          <p:cNvSpPr/>
          <p:nvPr/>
        </p:nvSpPr>
        <p:spPr>
          <a:xfrm>
            <a:off x="6156176" y="494080"/>
            <a:ext cx="2376264" cy="1458744"/>
          </a:xfrm>
          <a:prstGeom prst="wedgeEllipseCallout">
            <a:avLst>
              <a:gd name="adj1" fmla="val -66403"/>
              <a:gd name="adj2" fmla="val 51183"/>
            </a:avLst>
          </a:prstGeom>
          <a:solidFill>
            <a:schemeClr val="dk1">
              <a:alpha val="8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마쿠우치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60" name="위로 굽은 화살표 59"/>
          <p:cNvSpPr/>
          <p:nvPr/>
        </p:nvSpPr>
        <p:spPr>
          <a:xfrm>
            <a:off x="6213002" y="3195103"/>
            <a:ext cx="2319438" cy="1187142"/>
          </a:xfrm>
          <a:prstGeom prst="bentUpArrow">
            <a:avLst>
              <a:gd name="adj1" fmla="val 39864"/>
              <a:gd name="adj2" fmla="val 50000"/>
              <a:gd name="adj3" fmla="val 41839"/>
            </a:avLst>
          </a:prstGeom>
          <a:solidFill>
            <a:schemeClr val="dk1">
              <a:alpha val="8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latin typeface="a엄마의편지B" pitchFamily="18" charset="-127"/>
                <a:ea typeface="a엄마의편지B" pitchFamily="18" charset="-127"/>
              </a:rPr>
              <a:t>세키토리</a:t>
            </a:r>
            <a:endParaRPr lang="ko-KR" altLang="en-US" sz="24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61" name="오른쪽 화살표 60"/>
          <p:cNvSpPr/>
          <p:nvPr/>
        </p:nvSpPr>
        <p:spPr>
          <a:xfrm>
            <a:off x="2123728" y="2476342"/>
            <a:ext cx="1706426" cy="877589"/>
          </a:xfrm>
          <a:prstGeom prst="rightArrow">
            <a:avLst/>
          </a:prstGeom>
          <a:solidFill>
            <a:schemeClr val="dk1">
              <a:alpha val="8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latin typeface="a엄마의편지B" pitchFamily="18" charset="-127"/>
                <a:ea typeface="a엄마의편지B" pitchFamily="18" charset="-127"/>
              </a:rPr>
              <a:t>산야쿠</a:t>
            </a:r>
            <a:endParaRPr lang="ko-KR" altLang="en-US" sz="24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1547664" y="980728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3.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스</a:t>
            </a:r>
            <a:r>
              <a:rPr lang="ko-KR" altLang="en-US" b="1" dirty="0">
                <a:latin typeface="a엄마의편지B" pitchFamily="18" charset="-127"/>
                <a:ea typeface="a엄마의편지B" pitchFamily="18" charset="-127"/>
              </a:rPr>
              <a:t>모</a:t>
            </a: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415380" y="177281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err="1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리키시의</a:t>
            </a: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 계급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2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9" grpId="0" animBg="1"/>
      <p:bldP spid="60" grpId="0" animBg="1"/>
      <p:bldP spid="6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47664" y="980728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3.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스</a:t>
            </a:r>
            <a:r>
              <a:rPr lang="ko-KR" altLang="en-US" b="1" dirty="0">
                <a:latin typeface="a엄마의편지B" pitchFamily="18" charset="-127"/>
                <a:ea typeface="a엄마의편지B" pitchFamily="18" charset="-127"/>
              </a:rPr>
              <a:t>모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971600" y="180585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도효</a:t>
            </a:r>
            <a:endParaRPr lang="ko-KR" altLang="en-US" sz="3200" b="1" dirty="0" smtClean="0">
              <a:solidFill>
                <a:prstClr val="black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1520" y="1715964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0496" y="2456892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" name="_x23429056" descr="EMB000019a47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88840"/>
            <a:ext cx="6326644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45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8388" y="2635171"/>
            <a:ext cx="771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a엄마의편지B" pitchFamily="18" charset="-127"/>
                <a:ea typeface="a엄마의편지B" pitchFamily="18" charset="-127"/>
              </a:rPr>
              <a:t>(1)</a:t>
            </a:r>
            <a:r>
              <a:rPr lang="ko-KR" altLang="en-US" sz="2000" b="1" dirty="0" err="1" smtClean="0">
                <a:latin typeface="a엄마의편지B" pitchFamily="18" charset="-127"/>
                <a:ea typeface="a엄마의편지B" pitchFamily="18" charset="-127"/>
              </a:rPr>
              <a:t>도효의</a:t>
            </a:r>
            <a:r>
              <a:rPr lang="ko-KR" altLang="en-US" sz="2000" b="1" dirty="0" smtClean="0">
                <a:latin typeface="a엄마의편지B" pitchFamily="18" charset="-127"/>
                <a:ea typeface="a엄마의편지B" pitchFamily="18" charset="-127"/>
              </a:rPr>
              <a:t> 정의와 유래</a:t>
            </a:r>
            <a:endParaRPr lang="en-US" altLang="ko-KR" sz="2000" b="1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ko-KR" altLang="en-US" sz="2000" b="1" dirty="0" smtClean="0">
                <a:latin typeface="a엄마의편지B" pitchFamily="18" charset="-127"/>
                <a:ea typeface="a엄마의편지B" pitchFamily="18" charset="-127"/>
              </a:rPr>
              <a:t>스모 </a:t>
            </a:r>
            <a:r>
              <a:rPr lang="ko-KR" altLang="en-US" sz="2000" b="1" dirty="0">
                <a:latin typeface="a엄마의편지B" pitchFamily="18" charset="-127"/>
                <a:ea typeface="a엄마의편지B" pitchFamily="18" charset="-127"/>
              </a:rPr>
              <a:t>경기가 치러지는 </a:t>
            </a:r>
            <a:r>
              <a:rPr lang="ko-KR" altLang="en-US" sz="2000" b="1" dirty="0" smtClean="0">
                <a:latin typeface="a엄마의편지B" pitchFamily="18" charset="-127"/>
                <a:ea typeface="a엄마의편지B" pitchFamily="18" charset="-127"/>
              </a:rPr>
              <a:t>씨름판 </a:t>
            </a:r>
            <a:r>
              <a:rPr lang="en-US" altLang="ko-KR" sz="2000" dirty="0" smtClean="0">
                <a:latin typeface="a엄마의편지B" pitchFamily="18" charset="-127"/>
                <a:ea typeface="a엄마의편지B" pitchFamily="18" charset="-127"/>
              </a:rPr>
              <a:t>–</a:t>
            </a:r>
            <a:r>
              <a:rPr lang="ko-KR" altLang="en-US" sz="20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000" dirty="0" smtClean="0">
                <a:latin typeface="a엄마의편지B" pitchFamily="18" charset="-127"/>
                <a:ea typeface="a엄마의편지B" pitchFamily="18" charset="-127"/>
              </a:rPr>
              <a:t>‘</a:t>
            </a:r>
            <a:r>
              <a:rPr lang="ko-KR" altLang="en-US" sz="2000" b="1" dirty="0" err="1" smtClean="0">
                <a:latin typeface="a엄마의편지B" pitchFamily="18" charset="-127"/>
                <a:ea typeface="a엄마의편지B" pitchFamily="18" charset="-127"/>
              </a:rPr>
              <a:t>도효</a:t>
            </a:r>
            <a:r>
              <a:rPr lang="en-US" altLang="ko-KR" sz="2000" dirty="0" smtClean="0">
                <a:latin typeface="a엄마의편지B" pitchFamily="18" charset="-127"/>
                <a:ea typeface="a엄마의편지B" pitchFamily="18" charset="-127"/>
              </a:rPr>
              <a:t>’</a:t>
            </a:r>
          </a:p>
          <a:p>
            <a:r>
              <a:rPr lang="en-US" altLang="ko-KR" sz="20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000" dirty="0">
                <a:latin typeface="a엄마의편지B" pitchFamily="18" charset="-127"/>
                <a:ea typeface="a엄마의편지B" pitchFamily="18" charset="-127"/>
              </a:rPr>
              <a:t>원래 </a:t>
            </a:r>
            <a:r>
              <a:rPr lang="ko-KR" altLang="en-US" sz="2000" dirty="0" err="1">
                <a:latin typeface="a엄마의편지B" pitchFamily="18" charset="-127"/>
                <a:ea typeface="a엄마의편지B" pitchFamily="18" charset="-127"/>
              </a:rPr>
              <a:t>도효는</a:t>
            </a:r>
            <a:r>
              <a:rPr lang="ko-KR" altLang="en-US" sz="2000" dirty="0">
                <a:latin typeface="a엄마의편지B" pitchFamily="18" charset="-127"/>
                <a:ea typeface="a엄마의편지B" pitchFamily="18" charset="-127"/>
              </a:rPr>
              <a:t> 흙을 담은 가마니라는 </a:t>
            </a:r>
            <a:r>
              <a:rPr lang="ko-KR" altLang="en-US" sz="2000" dirty="0" smtClean="0">
                <a:latin typeface="a엄마의편지B" pitchFamily="18" charset="-127"/>
                <a:ea typeface="a엄마의편지B" pitchFamily="18" charset="-127"/>
              </a:rPr>
              <a:t>뜻 </a:t>
            </a:r>
            <a:endParaRPr lang="en-US" altLang="ko-KR" sz="20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sz="2000" dirty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000" dirty="0" smtClean="0">
                <a:latin typeface="a엄마의편지B" pitchFamily="18" charset="-127"/>
                <a:ea typeface="a엄마의편지B" pitchFamily="18" charset="-127"/>
              </a:rPr>
              <a:t>       </a:t>
            </a:r>
            <a:r>
              <a:rPr lang="ko-KR" altLang="en-US" sz="2000" dirty="0" smtClean="0"/>
              <a:t>→ </a:t>
            </a:r>
            <a:r>
              <a:rPr lang="ko-KR" altLang="en-US" sz="2000" dirty="0" smtClean="0">
                <a:latin typeface="a엄마의편지B" pitchFamily="18" charset="-127"/>
                <a:ea typeface="a엄마의편지B" pitchFamily="18" charset="-127"/>
              </a:rPr>
              <a:t>흙을 </a:t>
            </a:r>
            <a:r>
              <a:rPr lang="ko-KR" altLang="en-US" sz="2000" dirty="0">
                <a:latin typeface="a엄마의편지B" pitchFamily="18" charset="-127"/>
                <a:ea typeface="a엄마의편지B" pitchFamily="18" charset="-127"/>
              </a:rPr>
              <a:t>넣은 가마니로 </a:t>
            </a:r>
            <a:r>
              <a:rPr lang="ko-KR" altLang="en-US" sz="2000" dirty="0" smtClean="0">
                <a:latin typeface="a엄마의편지B" pitchFamily="18" charset="-127"/>
                <a:ea typeface="a엄마의편지B" pitchFamily="18" charset="-127"/>
              </a:rPr>
              <a:t>둘러싼 </a:t>
            </a:r>
            <a:r>
              <a:rPr lang="ko-KR" altLang="en-US" sz="2000" dirty="0">
                <a:latin typeface="a엄마의편지B" pitchFamily="18" charset="-127"/>
                <a:ea typeface="a엄마의편지B" pitchFamily="18" charset="-127"/>
              </a:rPr>
              <a:t>스모 경기장을 </a:t>
            </a:r>
            <a:r>
              <a:rPr lang="ko-KR" altLang="en-US" sz="2000" dirty="0" smtClean="0">
                <a:latin typeface="a엄마의편지B" pitchFamily="18" charset="-127"/>
                <a:ea typeface="a엄마의편지B" pitchFamily="18" charset="-127"/>
              </a:rPr>
              <a:t>의미</a:t>
            </a:r>
            <a:endParaRPr lang="en-US" altLang="ko-KR" sz="20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552" y="4132560"/>
            <a:ext cx="771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a엄마의편지B" pitchFamily="18" charset="-127"/>
                <a:ea typeface="a엄마의편지B" pitchFamily="18" charset="-127"/>
              </a:rPr>
              <a:t>(2)</a:t>
            </a:r>
            <a:r>
              <a:rPr lang="ko-KR" altLang="en-US" sz="2000" b="1" dirty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000" b="1" dirty="0" err="1">
                <a:latin typeface="a엄마의편지B" pitchFamily="18" charset="-127"/>
                <a:ea typeface="a엄마의편지B" pitchFamily="18" charset="-127"/>
              </a:rPr>
              <a:t>도효의</a:t>
            </a:r>
            <a:r>
              <a:rPr lang="ko-KR" altLang="en-US" sz="2000" b="1" dirty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000" b="1" dirty="0" smtClean="0">
                <a:latin typeface="a엄마의편지B" pitchFamily="18" charset="-127"/>
                <a:ea typeface="a엄마의편지B" pitchFamily="18" charset="-127"/>
              </a:rPr>
              <a:t>지붕</a:t>
            </a:r>
            <a:endParaRPr lang="en-US" altLang="ko-KR" sz="2000" b="1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ko-KR" altLang="en-US" sz="2000" dirty="0" smtClean="0">
                <a:latin typeface="a엄마의편지B" pitchFamily="18" charset="-127"/>
                <a:ea typeface="a엄마의편지B" pitchFamily="18" charset="-127"/>
              </a:rPr>
              <a:t>야외 경기였던 흔적으로 지붕이 하나 매달려 있다</a:t>
            </a:r>
            <a:r>
              <a:rPr lang="en-US" altLang="ko-KR" sz="2000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endParaRPr lang="en-US" altLang="ko-KR" sz="20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164" y="4967436"/>
            <a:ext cx="771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a엄마의편지B" pitchFamily="18" charset="-127"/>
                <a:ea typeface="a엄마의편지B" pitchFamily="18" charset="-127"/>
              </a:rPr>
              <a:t>(3) </a:t>
            </a:r>
            <a:r>
              <a:rPr lang="ko-KR" altLang="en-US" sz="2000" b="1" dirty="0" err="1" smtClean="0">
                <a:latin typeface="a엄마의편지B" pitchFamily="18" charset="-127"/>
                <a:ea typeface="a엄마의편지B" pitchFamily="18" charset="-127"/>
              </a:rPr>
              <a:t>도효마쓰리</a:t>
            </a:r>
            <a:endParaRPr lang="en-US" altLang="ko-KR" sz="2000" b="1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ko-KR" altLang="en-US" sz="2000" dirty="0" err="1" smtClean="0">
                <a:latin typeface="a엄마의편지B" pitchFamily="18" charset="-127"/>
                <a:ea typeface="a엄마의편지B" pitchFamily="18" charset="-127"/>
              </a:rPr>
              <a:t>혼바쇼가</a:t>
            </a:r>
            <a:r>
              <a:rPr lang="ko-KR" altLang="en-US" sz="20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000" dirty="0">
                <a:latin typeface="a엄마의편지B" pitchFamily="18" charset="-127"/>
                <a:ea typeface="a엄마의편지B" pitchFamily="18" charset="-127"/>
              </a:rPr>
              <a:t>시작되기 하루 전날</a:t>
            </a:r>
            <a:r>
              <a:rPr lang="en-US" altLang="ko-KR" sz="2000" dirty="0">
                <a:latin typeface="a엄마의편지B" pitchFamily="18" charset="-127"/>
                <a:ea typeface="a엄마의편지B" pitchFamily="18" charset="-127"/>
              </a:rPr>
              <a:t>, 15</a:t>
            </a:r>
            <a:r>
              <a:rPr lang="ko-KR" altLang="en-US" sz="2000" dirty="0">
                <a:latin typeface="a엄마의편지B" pitchFamily="18" charset="-127"/>
                <a:ea typeface="a엄마의편지B" pitchFamily="18" charset="-127"/>
              </a:rPr>
              <a:t>일 동안 경기가 무사히 진행되고 </a:t>
            </a:r>
            <a:r>
              <a:rPr lang="ko-KR" altLang="en-US" sz="2000" dirty="0" err="1">
                <a:latin typeface="a엄마의편지B" pitchFamily="18" charset="-127"/>
                <a:ea typeface="a엄마의편지B" pitchFamily="18" charset="-127"/>
              </a:rPr>
              <a:t>리키시가</a:t>
            </a:r>
            <a:r>
              <a:rPr lang="ko-KR" altLang="en-US" sz="2000" dirty="0">
                <a:latin typeface="a엄마의편지B" pitchFamily="18" charset="-127"/>
                <a:ea typeface="a엄마의편지B" pitchFamily="18" charset="-127"/>
              </a:rPr>
              <a:t> 부상당하지 않도록 신에게 기원하는 제사를 지내는데</a:t>
            </a:r>
            <a:r>
              <a:rPr lang="en-US" altLang="ko-KR" sz="2000" dirty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000" dirty="0">
                <a:latin typeface="a엄마의편지B" pitchFamily="18" charset="-127"/>
                <a:ea typeface="a엄마의편지B" pitchFamily="18" charset="-127"/>
              </a:rPr>
              <a:t>이것을 </a:t>
            </a:r>
            <a:r>
              <a:rPr lang="ko-KR" altLang="en-US" sz="2000" dirty="0" err="1">
                <a:latin typeface="a엄마의편지B" pitchFamily="18" charset="-127"/>
                <a:ea typeface="a엄마의편지B" pitchFamily="18" charset="-127"/>
              </a:rPr>
              <a:t>도효마쓰리라고</a:t>
            </a:r>
            <a:r>
              <a:rPr lang="ko-KR" altLang="en-US" sz="2000" dirty="0">
                <a:latin typeface="a엄마의편지B" pitchFamily="18" charset="-127"/>
                <a:ea typeface="a엄마의편지B" pitchFamily="18" charset="-127"/>
              </a:rPr>
              <a:t> 한다</a:t>
            </a:r>
            <a:r>
              <a:rPr lang="en-US" altLang="ko-KR" sz="2000" dirty="0">
                <a:latin typeface="a엄마의편지B" pitchFamily="18" charset="-127"/>
                <a:ea typeface="a엄마의편지B" pitchFamily="18" charset="-127"/>
              </a:rPr>
              <a:t>. 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547664" y="980728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3.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스</a:t>
            </a:r>
            <a:r>
              <a:rPr lang="ko-KR" altLang="en-US" b="1" dirty="0">
                <a:latin typeface="a엄마의편지B" pitchFamily="18" charset="-127"/>
                <a:ea typeface="a엄마의편지B" pitchFamily="18" charset="-127"/>
              </a:rPr>
              <a:t>모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1100436" y="1813694"/>
            <a:ext cx="1564332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err="1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도</a:t>
            </a:r>
            <a:r>
              <a:rPr lang="ko-KR" altLang="en-US" sz="3200" b="1" dirty="0" err="1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효</a:t>
            </a:r>
            <a:endParaRPr lang="ko-KR" altLang="en-US" sz="3200" b="1" dirty="0" smtClean="0">
              <a:solidFill>
                <a:prstClr val="black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8694" y="2708920"/>
            <a:ext cx="47462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a엄마의편지B" pitchFamily="18" charset="-127"/>
                <a:ea typeface="a엄마의편지B" pitchFamily="18" charset="-127"/>
              </a:rPr>
              <a:t>(1)</a:t>
            </a:r>
            <a:r>
              <a:rPr lang="ko-KR" altLang="en-US" sz="2400" dirty="0" err="1" smtClean="0">
                <a:latin typeface="a엄마의편지B" pitchFamily="18" charset="-127"/>
                <a:ea typeface="a엄마의편지B" pitchFamily="18" charset="-127"/>
              </a:rPr>
              <a:t>리키시의</a:t>
            </a:r>
            <a:r>
              <a:rPr lang="ko-KR" altLang="en-US" sz="2400" dirty="0" smtClean="0">
                <a:latin typeface="a엄마의편지B" pitchFamily="18" charset="-127"/>
                <a:ea typeface="a엄마의편지B" pitchFamily="18" charset="-127"/>
              </a:rPr>
              <a:t> 머리모양</a:t>
            </a:r>
            <a:endParaRPr lang="en-US" altLang="ko-KR" dirty="0">
              <a:solidFill>
                <a:srgbClr val="FF0000"/>
              </a:solidFill>
              <a:latin typeface="a엄마의편지B" pitchFamily="18" charset="-127"/>
              <a:ea typeface="a엄마의편지B" pitchFamily="18" charset="-127"/>
            </a:endParaRPr>
          </a:p>
          <a:p>
            <a:endParaRPr lang="en-US" altLang="ko-K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12385"/>
            <a:ext cx="3325796" cy="237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443404"/>
              </p:ext>
            </p:extLst>
          </p:nvPr>
        </p:nvGraphicFramePr>
        <p:xfrm>
          <a:off x="827584" y="3422308"/>
          <a:ext cx="7378575" cy="2761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525"/>
                <a:gridCol w="2459525"/>
                <a:gridCol w="2459525"/>
              </a:tblGrid>
              <a:tr h="876559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err="1" smtClean="0">
                          <a:latin typeface="a엄마의편지B" pitchFamily="18" charset="-127"/>
                          <a:ea typeface="a엄마의편지B" pitchFamily="18" charset="-127"/>
                        </a:rPr>
                        <a:t>세키토리</a:t>
                      </a:r>
                      <a:endParaRPr lang="ko-KR" altLang="en-US" sz="2800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err="1" smtClean="0">
                          <a:latin typeface="a엄마의편지B" pitchFamily="18" charset="-127"/>
                          <a:ea typeface="a엄마의편지B" pitchFamily="18" charset="-127"/>
                        </a:rPr>
                        <a:t>하급리키시</a:t>
                      </a:r>
                      <a:endParaRPr lang="ko-KR" altLang="en-US" sz="2800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 anchor="ctr"/>
                </a:tc>
              </a:tr>
              <a:tr h="9402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경기</a:t>
                      </a:r>
                      <a:r>
                        <a:rPr lang="en-US" altLang="ko-KR" sz="2800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&amp;</a:t>
                      </a:r>
                      <a:r>
                        <a:rPr lang="ko-KR" altLang="en-US" sz="2800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공식장소</a:t>
                      </a:r>
                      <a:endParaRPr lang="ko-KR" altLang="en-US" sz="2800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err="1" smtClean="0">
                          <a:latin typeface="a엄마의편지B" pitchFamily="18" charset="-127"/>
                          <a:ea typeface="a엄마의편지B" pitchFamily="18" charset="-127"/>
                        </a:rPr>
                        <a:t>오이초</a:t>
                      </a:r>
                      <a:endParaRPr lang="ko-KR" altLang="en-US" sz="2800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err="1" smtClean="0">
                          <a:latin typeface="a엄마의편지B" pitchFamily="18" charset="-127"/>
                          <a:ea typeface="a엄마의편지B" pitchFamily="18" charset="-127"/>
                        </a:rPr>
                        <a:t>촌마게</a:t>
                      </a:r>
                      <a:endParaRPr lang="ko-KR" altLang="en-US" sz="2800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 anchor="ctr"/>
                </a:tc>
              </a:tr>
              <a:tr h="9402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>
                          <a:latin typeface="a엄마의편지B" pitchFamily="18" charset="-127"/>
                          <a:ea typeface="a엄마의편지B" pitchFamily="18" charset="-127"/>
                        </a:rPr>
                        <a:t>평상시</a:t>
                      </a:r>
                      <a:endParaRPr lang="ko-KR" altLang="en-US" sz="2800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err="1" smtClean="0">
                          <a:latin typeface="a엄마의편지B" pitchFamily="18" charset="-127"/>
                          <a:ea typeface="a엄마의편지B" pitchFamily="18" charset="-127"/>
                        </a:rPr>
                        <a:t>촌마게</a:t>
                      </a:r>
                      <a:endParaRPr lang="ko-KR" altLang="en-US" sz="2800" dirty="0">
                        <a:latin typeface="a엄마의편지B" pitchFamily="18" charset="-127"/>
                        <a:ea typeface="a엄마의편지B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제목 1"/>
          <p:cNvSpPr txBox="1">
            <a:spLocks/>
          </p:cNvSpPr>
          <p:nvPr/>
        </p:nvSpPr>
        <p:spPr>
          <a:xfrm>
            <a:off x="1547664" y="980728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3.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스</a:t>
            </a:r>
            <a:r>
              <a:rPr lang="ko-KR" altLang="en-US" b="1" dirty="0">
                <a:latin typeface="a엄마의편지B" pitchFamily="18" charset="-127"/>
                <a:ea typeface="a엄마의편지B" pitchFamily="18" charset="-127"/>
              </a:rPr>
              <a:t>모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143508" y="1813694"/>
            <a:ext cx="2808312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err="1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리키시의</a:t>
            </a: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 머리모양과 복장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9350" y="2498688"/>
            <a:ext cx="24384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a엄마의편지B" pitchFamily="18" charset="-127"/>
                <a:ea typeface="a엄마의편지B" pitchFamily="18" charset="-127"/>
              </a:rPr>
              <a:t>(2)</a:t>
            </a:r>
            <a:r>
              <a:rPr lang="ko-KR" altLang="en-US" sz="2000" dirty="0" err="1" smtClean="0">
                <a:latin typeface="a엄마의편지B" pitchFamily="18" charset="-127"/>
                <a:ea typeface="a엄마의편지B" pitchFamily="18" charset="-127"/>
              </a:rPr>
              <a:t>리키시의</a:t>
            </a:r>
            <a:r>
              <a:rPr lang="ko-KR" altLang="en-US" sz="2000" dirty="0" smtClean="0">
                <a:latin typeface="a엄마의편지B" pitchFamily="18" charset="-127"/>
                <a:ea typeface="a엄마의편지B" pitchFamily="18" charset="-127"/>
              </a:rPr>
              <a:t> 복장</a:t>
            </a:r>
            <a:endParaRPr lang="en-US" altLang="ko-KR" sz="2000" dirty="0" smtClean="0">
              <a:latin typeface="a엄마의편지B" pitchFamily="18" charset="-127"/>
              <a:ea typeface="a엄마의편지B" pitchFamily="18" charset="-127"/>
            </a:endParaRPr>
          </a:p>
          <a:p>
            <a:endParaRPr lang="en-US" altLang="ko-KR" dirty="0" smtClean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47664" y="980728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3.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스</a:t>
            </a:r>
            <a:r>
              <a:rPr lang="ko-KR" altLang="en-US" b="1" dirty="0">
                <a:latin typeface="a엄마의편지B" pitchFamily="18" charset="-127"/>
                <a:ea typeface="a엄마의편지B" pitchFamily="18" charset="-127"/>
              </a:rPr>
              <a:t>모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07504" y="1813694"/>
            <a:ext cx="302433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리키시의</a:t>
            </a: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 머리모양과 복장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8796" y="2006245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a엄마의편지B" pitchFamily="18" charset="-127"/>
                <a:ea typeface="a엄마의편지B" pitchFamily="18" charset="-127"/>
              </a:rPr>
              <a:t>리키시는</a:t>
            </a:r>
            <a:r>
              <a:rPr lang="ko-KR" altLang="en-US" sz="2400" dirty="0" smtClean="0">
                <a:latin typeface="a엄마의편지B" pitchFamily="18" charset="-127"/>
                <a:ea typeface="a엄마의편지B" pitchFamily="18" charset="-127"/>
              </a:rPr>
              <a:t> 스모를 할 때 </a:t>
            </a:r>
            <a:endParaRPr lang="en-US" altLang="ko-KR" sz="24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‘</a:t>
            </a:r>
            <a:r>
              <a:rPr lang="ko-KR" altLang="en-US" sz="2400" dirty="0" err="1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마와시</a:t>
            </a:r>
            <a:r>
              <a:rPr lang="en-US" altLang="ko-KR" sz="24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’</a:t>
            </a:r>
            <a:r>
              <a:rPr lang="ko-KR" altLang="en-US" sz="2400" dirty="0" smtClean="0">
                <a:latin typeface="a엄마의편지B" pitchFamily="18" charset="-127"/>
                <a:ea typeface="a엄마의편지B" pitchFamily="18" charset="-127"/>
              </a:rPr>
              <a:t> 라는 샅바를 두름</a:t>
            </a:r>
            <a:endParaRPr lang="ko-KR" altLang="en-US" sz="2400" dirty="0">
              <a:latin typeface="a엄마의편지B" pitchFamily="18" charset="-127"/>
              <a:ea typeface="a엄마의편지B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695402"/>
              </p:ext>
            </p:extLst>
          </p:nvPr>
        </p:nvGraphicFramePr>
        <p:xfrm>
          <a:off x="575246" y="3284984"/>
          <a:ext cx="7810102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196"/>
                <a:gridCol w="3054539"/>
                <a:gridCol w="2603367"/>
              </a:tblGrid>
              <a:tr h="5117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ea typeface="a엄마의편지B"/>
                        </a:rPr>
                        <a:t>복장</a:t>
                      </a:r>
                      <a:endParaRPr lang="ko-KR" altLang="en-US" b="1" dirty="0">
                        <a:solidFill>
                          <a:schemeClr val="bg1"/>
                        </a:solidFill>
                        <a:ea typeface="a엄마의편지B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bg1"/>
                          </a:solidFill>
                          <a:ea typeface="a엄마의편지B"/>
                        </a:rPr>
                        <a:t>세키토리</a:t>
                      </a:r>
                      <a:endParaRPr lang="ko-KR" altLang="en-US" b="1" dirty="0">
                        <a:solidFill>
                          <a:schemeClr val="bg1"/>
                        </a:solidFill>
                        <a:ea typeface="a엄마의편지B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bg1"/>
                          </a:solidFill>
                          <a:ea typeface="a엄마의편지B"/>
                        </a:rPr>
                        <a:t>하급리키시들</a:t>
                      </a:r>
                      <a:endParaRPr lang="ko-KR" altLang="en-US" b="1" dirty="0">
                        <a:solidFill>
                          <a:schemeClr val="bg1"/>
                        </a:solidFill>
                        <a:ea typeface="a엄마의편지B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684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ea typeface="a엄마의편지B"/>
                        </a:rPr>
                        <a:t>연습용 </a:t>
                      </a:r>
                      <a:r>
                        <a:rPr lang="ko-KR" altLang="en-US" b="1" dirty="0" err="1" smtClean="0">
                          <a:solidFill>
                            <a:schemeClr val="bg1"/>
                          </a:solidFill>
                          <a:ea typeface="a엄마의편지B"/>
                        </a:rPr>
                        <a:t>마와시</a:t>
                      </a:r>
                      <a:endParaRPr lang="ko-KR" altLang="en-US" b="1" dirty="0">
                        <a:solidFill>
                          <a:schemeClr val="bg1"/>
                        </a:solidFill>
                        <a:ea typeface="a엄마의편지B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ea typeface="a엄마의편지B"/>
                        </a:rPr>
                        <a:t>흰색 </a:t>
                      </a:r>
                      <a:r>
                        <a:rPr lang="ko-KR" altLang="en-US" b="1" dirty="0" err="1" smtClean="0">
                          <a:solidFill>
                            <a:schemeClr val="bg1"/>
                          </a:solidFill>
                          <a:ea typeface="a엄마의편지B"/>
                        </a:rPr>
                        <a:t>마와시</a:t>
                      </a:r>
                      <a:endParaRPr lang="ko-KR" altLang="en-US" b="1" dirty="0">
                        <a:solidFill>
                          <a:schemeClr val="bg1"/>
                        </a:solidFill>
                        <a:ea typeface="a엄마의편지B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bg1"/>
                          </a:solidFill>
                          <a:ea typeface="a엄마의편지B"/>
                        </a:rPr>
                        <a:t>검은계통의</a:t>
                      </a:r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ea typeface="a엄마의편지B"/>
                        </a:rPr>
                        <a:t> </a:t>
                      </a:r>
                      <a:r>
                        <a:rPr lang="ko-KR" altLang="en-US" b="1" dirty="0" err="1" smtClean="0">
                          <a:solidFill>
                            <a:schemeClr val="bg1"/>
                          </a:solidFill>
                          <a:ea typeface="a엄마의편지B"/>
                        </a:rPr>
                        <a:t>마와시</a:t>
                      </a:r>
                      <a:endParaRPr lang="ko-KR" altLang="en-US" b="1" dirty="0">
                        <a:solidFill>
                          <a:schemeClr val="bg1"/>
                        </a:solidFill>
                        <a:ea typeface="a엄마의편지B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117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ea typeface="a엄마의편지B"/>
                        </a:rPr>
                        <a:t>경기용 </a:t>
                      </a:r>
                      <a:r>
                        <a:rPr lang="ko-KR" altLang="en-US" b="1" dirty="0" err="1" smtClean="0">
                          <a:solidFill>
                            <a:schemeClr val="bg1"/>
                          </a:solidFill>
                          <a:ea typeface="a엄마의편지B"/>
                        </a:rPr>
                        <a:t>마와시</a:t>
                      </a:r>
                      <a:endParaRPr lang="ko-KR" altLang="en-US" b="1" dirty="0">
                        <a:solidFill>
                          <a:schemeClr val="bg1"/>
                        </a:solidFill>
                        <a:ea typeface="a엄마의편지B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bg1"/>
                          </a:solidFill>
                          <a:ea typeface="a엄마의편지B"/>
                        </a:rPr>
                        <a:t>세메코미</a:t>
                      </a:r>
                      <a:endParaRPr lang="ko-KR" altLang="en-US" b="1" dirty="0">
                        <a:solidFill>
                          <a:schemeClr val="bg1"/>
                        </a:solidFill>
                        <a:ea typeface="a엄마의편지B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ea typeface="a엄마의편지B"/>
                        </a:rPr>
                        <a:t>연습용과 동일</a:t>
                      </a:r>
                      <a:endParaRPr lang="ko-KR" altLang="en-US" b="1" dirty="0">
                        <a:solidFill>
                          <a:schemeClr val="bg1"/>
                        </a:solidFill>
                        <a:ea typeface="a엄마의편지B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000465"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bg1"/>
                        </a:solidFill>
                        <a:ea typeface="a엄마의편지B"/>
                      </a:endParaRP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ea typeface="a엄마의편지B"/>
                        </a:rPr>
                        <a:t>공통점</a:t>
                      </a:r>
                      <a:endParaRPr lang="ko-KR" altLang="en-US" b="1" dirty="0">
                        <a:solidFill>
                          <a:schemeClr val="bg1"/>
                        </a:solidFill>
                        <a:ea typeface="a엄마의편지B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ea typeface="a엄마의편지B"/>
                        </a:rPr>
                        <a:t>더러워 져도 세탁하지 않는다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ea typeface="a엄마의편지B"/>
                        </a:rPr>
                        <a:t>.</a:t>
                      </a:r>
                    </a:p>
                    <a:p>
                      <a:pPr algn="l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ea typeface="a엄마의편지B"/>
                        </a:rPr>
                        <a:t>사용할 수 없을 정도로 더러워 졌을 경우에는 불로 태운다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ea typeface="a엄마의편지B"/>
                        </a:rPr>
                        <a:t>.</a:t>
                      </a:r>
                      <a:endParaRPr lang="ko-KR" altLang="en-US" b="1" dirty="0">
                        <a:solidFill>
                          <a:schemeClr val="bg1"/>
                        </a:solidFill>
                        <a:ea typeface="a엄마의편지B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1271191"/>
            <a:ext cx="5132412" cy="4893647"/>
          </a:xfrm>
          <a:prstGeom prst="rect">
            <a:avLst/>
          </a:prstGeom>
          <a:noFill/>
        </p:spPr>
        <p:txBody>
          <a:bodyPr wrap="square" lIns="72000" rtlCol="0" anchor="b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600" dirty="0" smtClean="0">
                <a:latin typeface="a엄마의편지B" pitchFamily="18" charset="-127"/>
                <a:ea typeface="a엄마의편지B" pitchFamily="18" charset="-127"/>
              </a:rPr>
              <a:t>스모의 </a:t>
            </a:r>
            <a:r>
              <a:rPr lang="ko-KR" altLang="en-US" sz="2600" dirty="0">
                <a:latin typeface="a엄마의편지B" pitchFamily="18" charset="-127"/>
                <a:ea typeface="a엄마의편지B" pitchFamily="18" charset="-127"/>
              </a:rPr>
              <a:t>종교적인 성격은 </a:t>
            </a:r>
            <a:r>
              <a:rPr lang="ko-KR" altLang="en-US" sz="2600" b="1" dirty="0" err="1" smtClean="0">
                <a:latin typeface="a엄마의편지B" pitchFamily="18" charset="-127"/>
                <a:ea typeface="a엄마의편지B" pitchFamily="18" charset="-127"/>
              </a:rPr>
              <a:t>도효</a:t>
            </a:r>
            <a:r>
              <a:rPr lang="ko-KR" altLang="en-US" sz="2600" dirty="0" err="1" smtClean="0">
                <a:latin typeface="a엄마의편지B" pitchFamily="18" charset="-127"/>
                <a:ea typeface="a엄마의편지B" pitchFamily="18" charset="-127"/>
              </a:rPr>
              <a:t>와</a:t>
            </a:r>
            <a:r>
              <a:rPr lang="ko-KR" altLang="en-US" sz="26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600" b="1" dirty="0">
                <a:latin typeface="a엄마의편지B" pitchFamily="18" charset="-127"/>
                <a:ea typeface="a엄마의편지B" pitchFamily="18" charset="-127"/>
              </a:rPr>
              <a:t>지붕</a:t>
            </a:r>
            <a:r>
              <a:rPr lang="ko-KR" altLang="en-US" sz="2600" dirty="0">
                <a:latin typeface="a엄마의편지B" pitchFamily="18" charset="-127"/>
                <a:ea typeface="a엄마의편지B" pitchFamily="18" charset="-127"/>
              </a:rPr>
              <a:t>의 구조 및 장식</a:t>
            </a:r>
            <a:r>
              <a:rPr lang="en-US" altLang="ko-KR" sz="2600" dirty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600" b="1" dirty="0" err="1">
                <a:latin typeface="a엄마의편지B" pitchFamily="18" charset="-127"/>
                <a:ea typeface="a엄마의편지B" pitchFamily="18" charset="-127"/>
              </a:rPr>
              <a:t>도효마쓰리</a:t>
            </a:r>
            <a:r>
              <a:rPr lang="en-US" altLang="ko-KR" sz="2600" dirty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600" b="1" dirty="0" err="1">
                <a:latin typeface="a엄마의편지B" pitchFamily="18" charset="-127"/>
                <a:ea typeface="a엄마의편지B" pitchFamily="18" charset="-127"/>
              </a:rPr>
              <a:t>리키시의</a:t>
            </a:r>
            <a:r>
              <a:rPr lang="ko-KR" altLang="en-US" sz="2600" b="1" dirty="0">
                <a:latin typeface="a엄마의편지B" pitchFamily="18" charset="-127"/>
                <a:ea typeface="a엄마의편지B" pitchFamily="18" charset="-127"/>
              </a:rPr>
              <a:t> 동작 </a:t>
            </a:r>
            <a:r>
              <a:rPr lang="ko-KR" altLang="en-US" sz="2600" dirty="0">
                <a:latin typeface="a엄마의편지B" pitchFamily="18" charset="-127"/>
                <a:ea typeface="a엄마의편지B" pitchFamily="18" charset="-127"/>
              </a:rPr>
              <a:t>등 여러 측면에서 찾아볼 수 있다</a:t>
            </a:r>
            <a:r>
              <a:rPr lang="en-US" altLang="ko-KR" sz="2600" dirty="0" smtClean="0">
                <a:latin typeface="a엄마의편지B" pitchFamily="18" charset="-127"/>
                <a:ea typeface="a엄마의편지B" pitchFamily="18" charset="-127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600" dirty="0">
              <a:latin typeface="a엄마의편지B" pitchFamily="18" charset="-127"/>
              <a:ea typeface="a엄마의편지B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600" dirty="0" smtClean="0">
                <a:latin typeface="a엄마의편지B" pitchFamily="18" charset="-127"/>
                <a:ea typeface="a엄마의편지B" pitchFamily="18" charset="-127"/>
              </a:rPr>
              <a:t>스모는 </a:t>
            </a:r>
            <a:r>
              <a:rPr lang="ko-KR" altLang="en-US" sz="2600" dirty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주술적</a:t>
            </a:r>
            <a:r>
              <a:rPr lang="ko-KR" altLang="en-US" sz="2600" dirty="0">
                <a:latin typeface="a엄마의편지B" pitchFamily="18" charset="-127"/>
                <a:ea typeface="a엄마의편지B" pitchFamily="18" charset="-127"/>
              </a:rPr>
              <a:t>이고</a:t>
            </a:r>
            <a:r>
              <a:rPr lang="ko-KR" altLang="en-US" sz="2600" dirty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600" dirty="0">
                <a:latin typeface="a엄마의편지B" pitchFamily="18" charset="-127"/>
                <a:ea typeface="a엄마의편지B" pitchFamily="18" charset="-127"/>
              </a:rPr>
              <a:t>종교적인 성격이 강한</a:t>
            </a:r>
            <a:r>
              <a:rPr lang="ko-KR" altLang="en-US" sz="2600" dirty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6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스포츠</a:t>
            </a:r>
            <a:endParaRPr lang="en-US" altLang="ko-KR" sz="2600" dirty="0" smtClean="0">
              <a:solidFill>
                <a:srgbClr val="FF0000"/>
              </a:solidFill>
              <a:latin typeface="a엄마의편지B" pitchFamily="18" charset="-127"/>
              <a:ea typeface="a엄마의편지B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600" dirty="0">
              <a:latin typeface="a엄마의편지B" pitchFamily="18" charset="-127"/>
              <a:ea typeface="a엄마의편지B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ko-KR" altLang="en-US" sz="26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스모선수는 </a:t>
            </a:r>
            <a:r>
              <a:rPr lang="ko-KR" altLang="en-US" sz="2600" dirty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그러한 </a:t>
            </a:r>
            <a:r>
              <a:rPr lang="ko-KR" altLang="en-US" sz="26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종교의식 에서 </a:t>
            </a:r>
            <a:r>
              <a:rPr lang="ko-KR" altLang="en-US" sz="2600" dirty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중요한 역할을 하는 주인공이라고 할 수 있다</a:t>
            </a:r>
            <a:r>
              <a:rPr lang="en-US" altLang="ko-KR" sz="2600" dirty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.</a:t>
            </a:r>
          </a:p>
          <a:p>
            <a:endParaRPr lang="en-US" altLang="ko-KR" sz="2600" dirty="0" smtClean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547664" y="980728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3.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스</a:t>
            </a:r>
            <a:r>
              <a:rPr lang="ko-KR" altLang="en-US" b="1" dirty="0">
                <a:latin typeface="a엄마의편지B" pitchFamily="18" charset="-127"/>
                <a:ea typeface="a엄마의편지B" pitchFamily="18" charset="-127"/>
              </a:rPr>
              <a:t>모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95536" y="1799456"/>
            <a:ext cx="2557264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스모의 성격</a:t>
            </a:r>
            <a:endParaRPr lang="ko-KR" altLang="en-US" sz="3200" b="1" dirty="0" smtClean="0">
              <a:solidFill>
                <a:prstClr val="black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797152"/>
            <a:ext cx="4176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dirty="0" err="1" smtClean="0">
                <a:latin typeface="a시네마L" pitchFamily="18" charset="-127"/>
                <a:ea typeface="a시네마L" pitchFamily="18" charset="-127"/>
              </a:rPr>
              <a:t>챱</a:t>
            </a:r>
            <a:r>
              <a:rPr lang="en-US" altLang="ko-KR" sz="5000" dirty="0" smtClean="0">
                <a:latin typeface="a시네마L" pitchFamily="18" charset="-127"/>
                <a:ea typeface="a시네마L" pitchFamily="18" charset="-127"/>
              </a:rPr>
              <a:t>!</a:t>
            </a:r>
            <a:endParaRPr lang="ko-KR" altLang="en-US" sz="5000" dirty="0">
              <a:latin typeface="a시네마L" pitchFamily="18" charset="-127"/>
              <a:ea typeface="a시네마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68"/>
          <a:stretch/>
        </p:blipFill>
        <p:spPr>
          <a:xfrm>
            <a:off x="6346231" y="4489956"/>
            <a:ext cx="2540350" cy="2003906"/>
          </a:xfrm>
          <a:prstGeom prst="rect">
            <a:avLst/>
          </a:prstGeom>
          <a:effectLst>
            <a:glow>
              <a:schemeClr val="bg1"/>
            </a:glow>
            <a:softEdge rad="2032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1.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다도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엄마의편지B" pitchFamily="18" charset="-127"/>
                <a:ea typeface="a엄마의편지B" pitchFamily="18" charset="-127"/>
                <a:cs typeface="+mj-cs"/>
              </a:rPr>
              <a:t>다사칠식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엄마의편지B" pitchFamily="18" charset="-127"/>
              <a:ea typeface="a엄마의편지B" pitchFamily="18" charset="-127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131840" y="90872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낮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다회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–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정오에 모여 간단하게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0048" y="2348880"/>
            <a:ext cx="543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아침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다회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–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여름날 이른 아침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0048" y="3049796"/>
            <a:ext cx="543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새벽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다회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–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새벽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4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시부터 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4328" y="1629976"/>
            <a:ext cx="543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밤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다회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–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촛불을 밝혀두고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3769876"/>
            <a:ext cx="543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자취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다회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–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귀한 손님의 자취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8304" y="4489956"/>
            <a:ext cx="543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불시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다회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–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불쑥 찾아온 손님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8304" y="5229200"/>
            <a:ext cx="586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개봉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다회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–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새로 딴 </a:t>
            </a:r>
            <a:r>
              <a:rPr lang="ko-KR" altLang="en-US" sz="2800" dirty="0">
                <a:latin typeface="a엄마의편지B" pitchFamily="18" charset="-127"/>
                <a:ea typeface="a엄마의편지B" pitchFamily="18" charset="-127"/>
              </a:rPr>
              <a:t>찻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잎 개봉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38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97" y="3802185"/>
            <a:ext cx="3991992" cy="26571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1.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다도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진행순서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엄마의편지B" pitchFamily="18" charset="-127"/>
              <a:ea typeface="a엄마의편지B" pitchFamily="18" charset="-127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612964" y="75261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a엄마의편지B" pitchFamily="18" charset="-127"/>
                <a:ea typeface="a엄마의편지B" pitchFamily="18" charset="-127"/>
              </a:rPr>
              <a:t>표준적인 </a:t>
            </a:r>
            <a:r>
              <a:rPr lang="en-US" altLang="ko-KR" sz="2800" b="1" dirty="0" smtClean="0">
                <a:latin typeface="a엄마의편지B" pitchFamily="18" charset="-127"/>
                <a:ea typeface="a엄마의편지B" pitchFamily="18" charset="-127"/>
              </a:rPr>
              <a:t>‘</a:t>
            </a:r>
            <a:r>
              <a:rPr lang="ko-KR" altLang="en-US" sz="2800" b="1" dirty="0" err="1" smtClean="0">
                <a:latin typeface="a엄마의편지B" pitchFamily="18" charset="-127"/>
                <a:ea typeface="a엄마의편지B" pitchFamily="18" charset="-127"/>
              </a:rPr>
              <a:t>낮다회</a:t>
            </a:r>
            <a:r>
              <a:rPr lang="en-US" altLang="ko-KR" sz="2800" b="1" dirty="0" smtClean="0">
                <a:latin typeface="a엄마의편지B" pitchFamily="18" charset="-127"/>
                <a:ea typeface="a엄마의편지B" pitchFamily="18" charset="-127"/>
              </a:rPr>
              <a:t>’</a:t>
            </a:r>
            <a:r>
              <a:rPr lang="ko-KR" altLang="en-US" sz="2800" b="1" dirty="0" smtClean="0">
                <a:latin typeface="a엄마의편지B" pitchFamily="18" charset="-127"/>
                <a:ea typeface="a엄마의편지B" pitchFamily="18" charset="-127"/>
              </a:rPr>
              <a:t>의 진행순서</a:t>
            </a:r>
            <a:endParaRPr lang="ko-KR" altLang="en-US" sz="2800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1469" y="1686605"/>
            <a:ext cx="548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초대할 손님들에게 초대편지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5" y="3418932"/>
            <a:ext cx="494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칼걸이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‘</a:t>
            </a:r>
            <a:r>
              <a:rPr lang="ko-KR" altLang="en-US" sz="2800" dirty="0" err="1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카타나카케</a:t>
            </a:r>
            <a:r>
              <a:rPr lang="en-US" altLang="ko-KR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’</a:t>
            </a:r>
            <a:endParaRPr lang="ko-KR" altLang="en-US" sz="2800" dirty="0">
              <a:solidFill>
                <a:srgbClr val="FF0000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2438889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다실로 가는 정원 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sz="2800" dirty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   ‘</a:t>
            </a:r>
            <a:r>
              <a:rPr lang="ko-KR" altLang="en-US" sz="2800" dirty="0" err="1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로지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(</a:t>
            </a:r>
            <a:r>
              <a:rPr lang="ko-KR" altLang="en-US" sz="2800" dirty="0" err="1" smtClean="0">
                <a:latin typeface="a시네마L" pitchFamily="18" charset="-127"/>
                <a:ea typeface="a시네마L" pitchFamily="18" charset="-127"/>
              </a:rPr>
              <a:t>露地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/</a:t>
            </a:r>
            <a:r>
              <a:rPr lang="ko-KR" altLang="en-US" sz="2800" dirty="0" err="1" smtClean="0">
                <a:latin typeface="a시네마L" pitchFamily="18" charset="-127"/>
                <a:ea typeface="a시네마L" pitchFamily="18" charset="-127"/>
              </a:rPr>
              <a:t>路地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)’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7865" y="4303246"/>
            <a:ext cx="5781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a엄마의편지B" pitchFamily="18" charset="-127"/>
                <a:ea typeface="a엄마의편지B" pitchFamily="18" charset="-127"/>
              </a:rPr>
              <a:t>다실의 작은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출입구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‘</a:t>
            </a:r>
            <a:r>
              <a:rPr lang="ko-KR" altLang="en-US" sz="2800" dirty="0" err="1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니지리구치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’ 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5" y="5130770"/>
            <a:ext cx="4461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회석요리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71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634"/>
            <a:ext cx="3096344" cy="23222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1.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다도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07504" y="1767954"/>
            <a:ext cx="2808312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noProof="0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참선의 분위기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엄마의편지B" pitchFamily="18" charset="-127"/>
              <a:ea typeface="a엄마의편지B" pitchFamily="18" charset="-127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35288" y="1721768"/>
            <a:ext cx="64087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다케노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조오 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“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다실에 들어오면 세속적인 잡담은 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sz="2800" dirty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금한다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.”</a:t>
            </a:r>
          </a:p>
          <a:p>
            <a:endParaRPr lang="en-US" altLang="ko-KR" sz="2800" dirty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-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금전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남녀관계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정치에 관한 이야기 등은 금기사항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endParaRPr lang="en-US" altLang="ko-KR" sz="2800" dirty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다실에 들어감으로써 번잡한 일상생활로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부터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단절되어 </a:t>
            </a:r>
            <a:r>
              <a:rPr lang="ko-KR" altLang="en-US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정신적으로 해방된 예술 세계 실현</a:t>
            </a:r>
            <a:endParaRPr lang="en-US" altLang="ko-KR" sz="2800" dirty="0" smtClean="0">
              <a:solidFill>
                <a:srgbClr val="FF0000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18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1" y="4077072"/>
            <a:ext cx="3292594" cy="219814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1.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다도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화</a:t>
            </a:r>
            <a:r>
              <a:rPr lang="en-US" altLang="ko-KR" sz="3200" dirty="0" smtClean="0"/>
              <a:t>·</a:t>
            </a: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경</a:t>
            </a:r>
            <a:r>
              <a:rPr lang="en-US" altLang="ko-KR" sz="3200" dirty="0" smtClean="0"/>
              <a:t>·</a:t>
            </a: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</a:rPr>
              <a:t>청</a:t>
            </a:r>
            <a:r>
              <a:rPr lang="en-US" altLang="ko-KR" sz="3200" dirty="0" smtClean="0"/>
              <a:t>·</a:t>
            </a: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</a:rPr>
              <a:t>적</a:t>
            </a:r>
            <a:endParaRPr lang="en-US" altLang="ko-KR" sz="3200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987824" y="332656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800" b="1" dirty="0" smtClean="0">
                <a:latin typeface="a엄마의편지B" pitchFamily="18" charset="-127"/>
                <a:ea typeface="a엄마의편지B" pitchFamily="18" charset="-127"/>
              </a:rPr>
              <a:t>일본 다도의 기본정신</a:t>
            </a:r>
            <a:endParaRPr lang="en-US" altLang="ko-KR" sz="2800" b="1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sz="2800" b="1" dirty="0" smtClean="0">
                <a:latin typeface="a엄마의편지B" pitchFamily="18" charset="-127"/>
                <a:ea typeface="a엄마의편지B" pitchFamily="18" charset="-127"/>
              </a:rPr>
              <a:t>                     - </a:t>
            </a:r>
            <a:r>
              <a:rPr lang="ko-KR" altLang="en-US" sz="2800" b="1" dirty="0" smtClean="0">
                <a:latin typeface="a엄마의편지B" pitchFamily="18" charset="-127"/>
                <a:ea typeface="a엄마의편지B" pitchFamily="18" charset="-127"/>
              </a:rPr>
              <a:t>선종에서 따온 사규</a:t>
            </a:r>
            <a:endParaRPr lang="ko-KR" altLang="en-US" sz="2800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1556792"/>
            <a:ext cx="6156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시네마L" pitchFamily="18" charset="-127"/>
                <a:ea typeface="a시네마L" pitchFamily="18" charset="-127"/>
              </a:rPr>
              <a:t>和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: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각자의 개성을 지닌 존재들이 불심에 의하여 </a:t>
            </a:r>
            <a:r>
              <a:rPr lang="ko-KR" altLang="en-US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서로가 하나로 잘 어우러지는 상태</a:t>
            </a:r>
            <a:endParaRPr lang="ko-KR" altLang="en-US" sz="2800" dirty="0">
              <a:solidFill>
                <a:srgbClr val="FF0000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3504" y="2959641"/>
            <a:ext cx="6156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시네마L" pitchFamily="18" charset="-127"/>
                <a:ea typeface="a시네마L" pitchFamily="18" charset="-127"/>
              </a:rPr>
              <a:t>敬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: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주인이나 손님 모두가 불성을 공유하는 존엄한 인격체임을 인정할 때 우러나오는 </a:t>
            </a:r>
            <a:r>
              <a:rPr lang="ko-KR" altLang="en-US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상호 존중의 마음가짐</a:t>
            </a:r>
            <a:endParaRPr lang="ko-KR" altLang="en-US" sz="2800" dirty="0">
              <a:solidFill>
                <a:srgbClr val="FF0000"/>
              </a:solidFill>
              <a:latin typeface="a엄마의편지B" pitchFamily="18" charset="-127"/>
              <a:ea typeface="a엄마의편지B" pitchFamily="18" charset="-127"/>
            </a:endParaRPr>
          </a:p>
          <a:p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8072" y="4509120"/>
            <a:ext cx="633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시네마L" pitchFamily="18" charset="-127"/>
                <a:ea typeface="a시네마L" pitchFamily="18" charset="-127"/>
              </a:rPr>
              <a:t>淸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: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욕심을 떨쳐버리고 </a:t>
            </a:r>
            <a:r>
              <a:rPr lang="ko-KR" altLang="en-US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참된 자유로움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을 얻음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566124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시네마L" pitchFamily="18" charset="-127"/>
                <a:ea typeface="a시네마L" pitchFamily="18" charset="-127"/>
              </a:rPr>
              <a:t>寂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: </a:t>
            </a:r>
            <a:r>
              <a:rPr lang="ko-KR" altLang="en-US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공간적인 정적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뿐만 아니라 동요되지 않는 </a:t>
            </a:r>
            <a:r>
              <a:rPr lang="ko-KR" altLang="en-US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마음의 정적</a:t>
            </a:r>
            <a:endParaRPr lang="ko-KR" altLang="en-US" sz="2800" dirty="0">
              <a:solidFill>
                <a:srgbClr val="FF0000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62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1.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다도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일기일</a:t>
            </a:r>
            <a:r>
              <a:rPr lang="ko-KR" altLang="en-US" sz="3200" b="1" dirty="0">
                <a:latin typeface="a엄마의편지B" pitchFamily="18" charset="-127"/>
                <a:ea typeface="a엄마의편지B" pitchFamily="18" charset="-127"/>
                <a:cs typeface="+mj-cs"/>
              </a:rPr>
              <a:t>회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엄마의편지B" pitchFamily="18" charset="-127"/>
              <a:ea typeface="a엄마의편지B" pitchFamily="18" charset="-127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311860" y="576660"/>
            <a:ext cx="518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일기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(</a:t>
            </a:r>
            <a:r>
              <a:rPr lang="ko-KR" altLang="en-US" sz="2800" dirty="0" smtClean="0">
                <a:latin typeface="a시네마L" pitchFamily="18" charset="-127"/>
                <a:ea typeface="a시네마L" pitchFamily="18" charset="-127"/>
              </a:rPr>
              <a:t>一期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) :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한 사람의 평생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일회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(</a:t>
            </a:r>
            <a:r>
              <a:rPr lang="ko-KR" altLang="en-US" sz="2800" dirty="0" smtClean="0">
                <a:latin typeface="a시네마L" pitchFamily="18" charset="-127"/>
                <a:ea typeface="a시네마L" pitchFamily="18" charset="-127"/>
              </a:rPr>
              <a:t>一會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) :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한 번의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만남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- </a:t>
            </a:r>
            <a:r>
              <a:rPr lang="ko-KR" altLang="en-US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내 일생에 단 한번밖에 없는 기회</a:t>
            </a:r>
            <a:endParaRPr lang="ko-KR" altLang="en-US" sz="2800" dirty="0">
              <a:solidFill>
                <a:srgbClr val="FF0000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1860" y="2492896"/>
            <a:ext cx="5508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다시는 만날 수 없는 사람들이 모인 자리처럼 서로 이 자리를 소중하게 여겨야 한다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4365104"/>
            <a:ext cx="5076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비즈니스에서 손님을 대할 때나 이웃을 대할 때 등 다도 세계를 벗어나 널리 쓰임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" y="3911643"/>
            <a:ext cx="3055888" cy="229191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906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1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1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2374</Words>
  <Application>Microsoft Office PowerPoint</Application>
  <PresentationFormat>화면 슬라이드 쇼(4:3)</PresentationFormat>
  <Paragraphs>484</Paragraphs>
  <Slides>48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14</vt:i4>
      </vt:variant>
      <vt:variant>
        <vt:lpstr>슬라이드 제목</vt:lpstr>
      </vt:variant>
      <vt:variant>
        <vt:i4>48</vt:i4>
      </vt:variant>
    </vt:vector>
  </HeadingPairs>
  <TitlesOfParts>
    <vt:vector size="62" baseType="lpstr">
      <vt:lpstr>Office 테마</vt:lpstr>
      <vt:lpstr>1_Office 테마</vt:lpstr>
      <vt:lpstr>2_Office 테마</vt:lpstr>
      <vt:lpstr>3_Office 테마</vt:lpstr>
      <vt:lpstr>4_Office 테마</vt:lpstr>
      <vt:lpstr>5_Office 테마</vt:lpstr>
      <vt:lpstr>6_Office 테마</vt:lpstr>
      <vt:lpstr>7_Office 테마</vt:lpstr>
      <vt:lpstr>8_Office 테마</vt:lpstr>
      <vt:lpstr>9_Office 테마</vt:lpstr>
      <vt:lpstr>10_Office 테마</vt:lpstr>
      <vt:lpstr>11_Office 테마</vt:lpstr>
      <vt:lpstr>12_Office 테마</vt:lpstr>
      <vt:lpstr>13_Office 테마</vt:lpstr>
      <vt:lpstr>PowerPoint 프레젠테이션</vt:lpstr>
      <vt:lpstr>목차</vt:lpstr>
      <vt:lpstr>1.다도</vt:lpstr>
      <vt:lpstr>1.다도</vt:lpstr>
      <vt:lpstr>1.다도</vt:lpstr>
      <vt:lpstr>1.다도</vt:lpstr>
      <vt:lpstr>1.다도</vt:lpstr>
      <vt:lpstr>1.다도</vt:lpstr>
      <vt:lpstr>1.다도</vt:lpstr>
      <vt:lpstr>1.다도</vt:lpstr>
      <vt:lpstr>2.서도</vt:lpstr>
      <vt:lpstr>2.서도</vt:lpstr>
      <vt:lpstr>2.서도</vt:lpstr>
      <vt:lpstr>2.서도</vt:lpstr>
      <vt:lpstr>2.서도</vt:lpstr>
      <vt:lpstr>3.유도</vt:lpstr>
      <vt:lpstr>3.유도</vt:lpstr>
      <vt:lpstr>3.유도</vt:lpstr>
      <vt:lpstr>3.유도</vt:lpstr>
      <vt:lpstr>3.유도</vt:lpstr>
      <vt:lpstr>3.유도</vt:lpstr>
      <vt:lpstr>3.검도</vt:lpstr>
      <vt:lpstr>3.검도</vt:lpstr>
      <vt:lpstr>3.검도</vt:lpstr>
      <vt:lpstr>PowerPoint 프레젠테이션</vt:lpstr>
      <vt:lpstr>3.검도</vt:lpstr>
      <vt:lpstr>3.검도</vt:lpstr>
      <vt:lpstr>4.이케바나</vt:lpstr>
      <vt:lpstr>4.이케바나</vt:lpstr>
      <vt:lpstr>4.이케바나</vt:lpstr>
      <vt:lpstr>4.이케바나</vt:lpstr>
      <vt:lpstr>4.이케바나</vt:lpstr>
      <vt:lpstr>4.이케바나</vt:lpstr>
      <vt:lpstr>4.이케바나</vt:lpstr>
      <vt:lpstr>4.이케바나</vt:lpstr>
      <vt:lpstr>4.이케바나</vt:lpstr>
      <vt:lpstr>4.이케바나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aplc</dc:creator>
  <cp:lastModifiedBy>정희수</cp:lastModifiedBy>
  <cp:revision>89</cp:revision>
  <dcterms:created xsi:type="dcterms:W3CDTF">2014-11-18T07:55:26Z</dcterms:created>
  <dcterms:modified xsi:type="dcterms:W3CDTF">2016-04-06T14:54:38Z</dcterms:modified>
</cp:coreProperties>
</file>