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>
    <p:sldAll/>
    <p:penClr>
      <a:srgbClr val="ff0000"/>
    </p:penClr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C7C34EE-A80E-4234-8AE3-745E8258B0B7}" styleName="Normal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40000" cmpd="sng">
              <a:solidFill>
                <a:schemeClr val="accent2"/>
              </a:solidFill>
            </a:ln>
          </a:left>
          <a:right>
            <a:ln w="40000" cmpd="sng">
              <a:solidFill>
                <a:schemeClr val="accent2"/>
              </a:solidFill>
            </a:ln>
          </a:right>
          <a:top>
            <a:ln w="40000" cmpd="sng">
              <a:solidFill>
                <a:schemeClr val="accent2"/>
              </a:solidFill>
            </a:ln>
          </a:top>
          <a:bottom>
            <a:ln w="400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2">
              <a:tint val="5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tint val="5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accent2">
          <a:shade val="80000"/>
        </a:schemeClr>
      </a:tcTxStyle>
      <a:tcStyle>
        <a:tcBdr>
          <a:bottom>
            <a:ln w="35400" cmpd="sng">
              <a:solidFill>
                <a:schemeClr val="accent2">
                  <a:shade val="80000"/>
                </a:schemeClr>
              </a:solidFill>
            </a:ln>
          </a:bottom>
        </a:tcBdr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 showOutlineIcons="0" vertBarState="minimized" horzBarState="maximized">
    <p:restoredLeft sz="4151"/>
    <p:restoredTop sz="94660"/>
  </p:normalViewPr>
  <p:slideViewPr>
    <p:cSldViewPr snapToGrid="0">
      <p:cViewPr>
        <p:scale>
          <a:sx n="100" d="100"/>
          <a:sy n="100" d="100"/>
        </p:scale>
        <p:origin x="600" y="557"/>
      </p:cViewPr>
      <p:guideLst>
        <p:guide orient="horz" pos="2159"/>
        <p:guide pos="3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slide" Target="slides/slide14.xml"  /><Relationship Id="rId16" Type="http://schemas.openxmlformats.org/officeDocument/2006/relationships/slide" Target="slides/slide15.xml"  /><Relationship Id="rId17" Type="http://schemas.openxmlformats.org/officeDocument/2006/relationships/slide" Target="slides/slide16.xml"  /><Relationship Id="rId18" Type="http://schemas.openxmlformats.org/officeDocument/2006/relationships/slide" Target="slides/slide17.xml"  /><Relationship Id="rId19" Type="http://schemas.openxmlformats.org/officeDocument/2006/relationships/slide" Target="slides/slide18.xml"  /><Relationship Id="rId2" Type="http://schemas.openxmlformats.org/officeDocument/2006/relationships/slide" Target="slides/slide1.xml"  /><Relationship Id="rId20" Type="http://schemas.openxmlformats.org/officeDocument/2006/relationships/slide" Target="slides/slide19.xml"  /><Relationship Id="rId21" Type="http://schemas.openxmlformats.org/officeDocument/2006/relationships/slide" Target="slides/slide20.xml"  /><Relationship Id="rId22" Type="http://schemas.openxmlformats.org/officeDocument/2006/relationships/slide" Target="slides/slide21.xml"  /><Relationship Id="rId23" Type="http://schemas.openxmlformats.org/officeDocument/2006/relationships/slide" Target="slides/slide22.xml"  /><Relationship Id="rId24" Type="http://schemas.openxmlformats.org/officeDocument/2006/relationships/slide" Target="slides/slide23.xml"  /><Relationship Id="rId25" Type="http://schemas.openxmlformats.org/officeDocument/2006/relationships/slide" Target="slides/slide24.xml"  /><Relationship Id="rId26" Type="http://schemas.openxmlformats.org/officeDocument/2006/relationships/slide" Target="slides/slide25.xml"  /><Relationship Id="rId27" Type="http://schemas.openxmlformats.org/officeDocument/2006/relationships/slide" Target="slides/slide26.xml"  /><Relationship Id="rId28" Type="http://schemas.openxmlformats.org/officeDocument/2006/relationships/slide" Target="slides/slide27.xml"  /><Relationship Id="rId29" Type="http://schemas.openxmlformats.org/officeDocument/2006/relationships/slide" Target="slides/slide28.xml"  /><Relationship Id="rId3" Type="http://schemas.openxmlformats.org/officeDocument/2006/relationships/slide" Target="slides/slide2.xml"  /><Relationship Id="rId30" Type="http://schemas.openxmlformats.org/officeDocument/2006/relationships/slide" Target="slides/slide29.xml"  /><Relationship Id="rId31" Type="http://schemas.openxmlformats.org/officeDocument/2006/relationships/slide" Target="slides/slide30.xml"  /><Relationship Id="rId32" Type="http://schemas.openxmlformats.org/officeDocument/2006/relationships/slide" Target="slides/slide31.xml"  /><Relationship Id="rId33" Type="http://schemas.openxmlformats.org/officeDocument/2006/relationships/slide" Target="slides/slide32.xml"  /><Relationship Id="rId34" Type="http://schemas.openxmlformats.org/officeDocument/2006/relationships/slide" Target="slides/slide33.xml"  /><Relationship Id="rId35" Type="http://schemas.openxmlformats.org/officeDocument/2006/relationships/slide" Target="slides/slide34.xml"  /><Relationship Id="rId36" Type="http://schemas.openxmlformats.org/officeDocument/2006/relationships/slide" Target="slides/slide35.xml"  /><Relationship Id="rId37" Type="http://schemas.openxmlformats.org/officeDocument/2006/relationships/slide" Target="slides/slide36.xml"  /><Relationship Id="rId38" Type="http://schemas.openxmlformats.org/officeDocument/2006/relationships/slide" Target="slides/slide37.xml"  /><Relationship Id="rId39" Type="http://schemas.openxmlformats.org/officeDocument/2006/relationships/slide" Target="slides/slide38.xml"  /><Relationship Id="rId4" Type="http://schemas.openxmlformats.org/officeDocument/2006/relationships/slide" Target="slides/slide3.xml"  /><Relationship Id="rId40" Type="http://schemas.openxmlformats.org/officeDocument/2006/relationships/slide" Target="slides/slide39.xml"  /><Relationship Id="rId41" Type="http://schemas.openxmlformats.org/officeDocument/2006/relationships/slide" Target="slides/slide40.xml"  /><Relationship Id="rId42" Type="http://schemas.openxmlformats.org/officeDocument/2006/relationships/slide" Target="slides/slide41.xml"  /><Relationship Id="rId43" Type="http://schemas.openxmlformats.org/officeDocument/2006/relationships/slide" Target="slides/slide42.xml"  /><Relationship Id="rId44" Type="http://schemas.openxmlformats.org/officeDocument/2006/relationships/slide" Target="slides/slide43.xml"  /><Relationship Id="rId45" Type="http://schemas.openxmlformats.org/officeDocument/2006/relationships/slide" Target="slides/slide44.xml"  /><Relationship Id="rId46" Type="http://schemas.openxmlformats.org/officeDocument/2006/relationships/slide" Target="slides/slide45.xml"  /><Relationship Id="rId47" Type="http://schemas.openxmlformats.org/officeDocument/2006/relationships/slide" Target="slides/slide46.xml"  /><Relationship Id="rId48" Type="http://schemas.openxmlformats.org/officeDocument/2006/relationships/slide" Target="slides/slide47.xml"  /><Relationship Id="rId49" Type="http://schemas.openxmlformats.org/officeDocument/2006/relationships/slide" Target="slides/slide48.xml"  /><Relationship Id="rId5" Type="http://schemas.openxmlformats.org/officeDocument/2006/relationships/slide" Target="slides/slide4.xml"  /><Relationship Id="rId50" Type="http://schemas.openxmlformats.org/officeDocument/2006/relationships/slide" Target="slides/slide49.xml"  /><Relationship Id="rId51" Type="http://schemas.openxmlformats.org/officeDocument/2006/relationships/slide" Target="slides/slide50.xml"  /><Relationship Id="rId52" Type="http://schemas.openxmlformats.org/officeDocument/2006/relationships/slide" Target="slides/slide51.xml"  /><Relationship Id="rId53" Type="http://schemas.openxmlformats.org/officeDocument/2006/relationships/slide" Target="slides/slide52.xml"  /><Relationship Id="rId54" Type="http://schemas.openxmlformats.org/officeDocument/2006/relationships/slide" Target="slides/slide53.xml"  /><Relationship Id="rId55" Type="http://schemas.openxmlformats.org/officeDocument/2006/relationships/slide" Target="slides/slide54.xml"  /><Relationship Id="rId56" Type="http://schemas.openxmlformats.org/officeDocument/2006/relationships/slide" Target="slides/slide55.xml"  /><Relationship Id="rId57" Type="http://schemas.openxmlformats.org/officeDocument/2006/relationships/slide" Target="slides/slide56.xml"  /><Relationship Id="rId58" Type="http://schemas.openxmlformats.org/officeDocument/2006/relationships/slide" Target="slides/slide57.xml"  /><Relationship Id="rId59" Type="http://schemas.openxmlformats.org/officeDocument/2006/relationships/slide" Target="slides/slide58.xml"  /><Relationship Id="rId6" Type="http://schemas.openxmlformats.org/officeDocument/2006/relationships/slide" Target="slides/slide5.xml"  /><Relationship Id="rId60" Type="http://schemas.openxmlformats.org/officeDocument/2006/relationships/presProps" Target="presProps.xml"  /><Relationship Id="rId61" Type="http://schemas.openxmlformats.org/officeDocument/2006/relationships/viewProps" Target="viewProps.xml"  /><Relationship Id="rId62" Type="http://schemas.openxmlformats.org/officeDocument/2006/relationships/theme" Target="theme/theme1.xml"  /><Relationship Id="rId63" Type="http://schemas.openxmlformats.org/officeDocument/2006/relationships/tableStyles" Target="tableStyles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40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016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313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7800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7687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1035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7138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407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61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12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97030-A255-4496-A3A2-90AA255ACC1E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1246316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7030-A255-4496-A3A2-90AA255ACC1E}" type="datetimeFigureOut">
              <a:rPr lang="ko-KR" altLang="en-US" smtClean="0"/>
              <a:t>2017-10-09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A8051-DE02-4C0D-A107-2245CEE09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01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hyperlink" Target="https://youtu.be/ISWhwG-jQac" TargetMode="External"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7.jpeg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Relationship Id="rId3" Type="http://schemas.openxmlformats.org/officeDocument/2006/relationships/image" Target="../media/image8.jpe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jpeg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://m.terms.naver.com/imageDetail.nhn?docId=956635&amp;imageUrl=http://dbscthumb.phinf.naver.net/0831_000_1/20120406120134692_L70U4N9DT.jpg/jpn_i6.jpg?type=m4500_4500_fst_n&amp;wm=Y" TargetMode="External" /><Relationship Id="rId3" Type="http://schemas.openxmlformats.org/officeDocument/2006/relationships/image" Target="../media/image11.jpeg"  /><Relationship Id="rId4" Type="http://schemas.openxmlformats.org/officeDocument/2006/relationships/image" Target="../media/image6.pn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ISWhwG-jQac" TargetMode="External"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hyperlink" Target="https://youtu.be/V9C-WH9ObUs" TargetMode="External"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3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4.png"  /><Relationship Id="rId3" Type="http://schemas.openxmlformats.org/officeDocument/2006/relationships/image" Target="../media/image13.pn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5.png"  /><Relationship Id="rId3" Type="http://schemas.openxmlformats.org/officeDocument/2006/relationships/image" Target="../media/image16.emf"  /><Relationship Id="rId4" Type="http://schemas.openxmlformats.org/officeDocument/2006/relationships/image" Target="../media/image17.emf"  /><Relationship Id="rId5" Type="http://schemas.openxmlformats.org/officeDocument/2006/relationships/image" Target="../media/image18.emf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9.emf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2.emf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3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24.emf"  /><Relationship Id="rId3" Type="http://schemas.openxmlformats.org/officeDocument/2006/relationships/image" Target="../media/image25.png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video" Target="file:///https://www.youtube.com/embed/fHrrzGacyyg" TargetMode="External" /><Relationship Id="rId3" Type="http://schemas.openxmlformats.org/officeDocument/2006/relationships/image" Target="../media/image26.jpe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27.png"  /><Relationship Id="rId3" Type="http://schemas.openxmlformats.org/officeDocument/2006/relationships/image" Target="../media/image15.png"  /><Relationship Id="rId4" Type="http://schemas.openxmlformats.org/officeDocument/2006/relationships/image" Target="../media/image28.emf"  /><Relationship Id="rId5" Type="http://schemas.openxmlformats.org/officeDocument/2006/relationships/image" Target="../media/image29.emf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5.png"  /><Relationship Id="rId3" Type="http://schemas.openxmlformats.org/officeDocument/2006/relationships/image" Target="../media/image30.png"  /><Relationship Id="rId4" Type="http://schemas.openxmlformats.org/officeDocument/2006/relationships/image" Target="../media/image31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3.jpeg"  /><Relationship Id="rId3" Type="http://schemas.openxmlformats.org/officeDocument/2006/relationships/image" Target="../media/image34.jpe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3.jpeg"  /><Relationship Id="rId3" Type="http://schemas.openxmlformats.org/officeDocument/2006/relationships/image" Target="../media/image35.png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hyperlink" Target="http://blog.naver.com/yeu3030/221086292282" TargetMode="External" /><Relationship Id="rId3" Type="http://schemas.openxmlformats.org/officeDocument/2006/relationships/image" Target="../media/image36.png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7.png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8.png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9.png"  /></Relationships>
</file>

<file path=ppt/slides/_rels/slide5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hyperlink" Target="https://youtu.be/6Okoly6Ta20" TargetMode="External" /><Relationship Id="rId3" Type="http://schemas.openxmlformats.org/officeDocument/2006/relationships/image" Target="../media/image36.png"  /></Relationships>
</file>

<file path=ppt/slides/_rels/slide5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3339873" y="1890867"/>
            <a:ext cx="649197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13" name="직사각형 12"/>
          <p:cNvSpPr/>
          <p:nvPr/>
        </p:nvSpPr>
        <p:spPr>
          <a:xfrm rot="16200000">
            <a:off x="10183356" y="171839"/>
            <a:ext cx="48768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16" name="직사각형 15"/>
          <p:cNvSpPr/>
          <p:nvPr/>
        </p:nvSpPr>
        <p:spPr>
          <a:xfrm rot="16200000">
            <a:off x="8661912" y="5162329"/>
            <a:ext cx="822018" cy="14215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04259" y="2730500"/>
            <a:ext cx="5116830" cy="6985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000" b="1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일본의 지방자치제 특징</a:t>
            </a:r>
            <a:endParaRPr lang="ko-KR" altLang="en-US" sz="4000" b="1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1" y="4185747"/>
            <a:ext cx="516255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7247" y="4725553"/>
            <a:ext cx="2306955" cy="901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 lang="ko-KR" altLang="en-US"/>
            </a:pPr>
            <a:r>
              <a:rPr lang="ko-KR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40"/>
                <a:ea typeface="한컴 윤고딕 240"/>
              </a:rPr>
              <a:t>일본어일본학과</a:t>
            </a:r>
            <a:endParaRPr lang="ko-KR" altLang="en-US" b="1">
              <a:solidFill>
                <a:schemeClr val="tx1">
                  <a:lumMod val="50000"/>
                  <a:lumOff val="50000"/>
                </a:schemeClr>
              </a:solidFill>
              <a:latin typeface="한컴 윤고딕 240"/>
              <a:ea typeface="한컴 윤고딕 240"/>
            </a:endParaRPr>
          </a:p>
          <a:p>
            <a:pPr algn="r">
              <a:defRPr lang="ko-KR" altLang="en-US"/>
            </a:pPr>
            <a:r>
              <a:rPr lang="ko-KR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40"/>
                <a:ea typeface="한컴 윤고딕 240"/>
              </a:rPr>
              <a:t>21501749 </a:t>
            </a:r>
            <a:endParaRPr lang="ko-KR" altLang="en-US" b="1">
              <a:solidFill>
                <a:schemeClr val="tx1">
                  <a:lumMod val="50000"/>
                  <a:lumOff val="50000"/>
                </a:schemeClr>
              </a:solidFill>
              <a:latin typeface="한컴 윤고딕 240"/>
              <a:ea typeface="한컴 윤고딕 240"/>
            </a:endParaRPr>
          </a:p>
          <a:p>
            <a:pPr algn="r">
              <a:defRPr lang="ko-KR" altLang="en-US"/>
            </a:pPr>
            <a:r>
              <a:rPr lang="ko-KR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한컴 윤고딕 240"/>
                <a:ea typeface="한컴 윤고딕 240"/>
              </a:rPr>
              <a:t>유지연</a:t>
            </a:r>
            <a:endParaRPr lang="ko-KR" altLang="en-US" b="1">
              <a:solidFill>
                <a:schemeClr val="tx1">
                  <a:lumMod val="50000"/>
                  <a:lumOff val="50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14285" y="2850928"/>
            <a:ext cx="25908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endParaRPr lang="en-US" altLang="ko-KR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699865" y="-130223"/>
            <a:ext cx="276307" cy="1029062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42035" y="110905"/>
            <a:ext cx="4421505" cy="51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spc="172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  <a:hlinkClick r:id="rId2"/>
              </a:rPr>
              <a:t>일본 자치단체</a:t>
            </a:r>
            <a:r>
              <a:rPr lang="ko-KR" altLang="en-US" sz="2800" spc="172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 성격</a:t>
            </a:r>
            <a:endParaRPr lang="ko-KR" altLang="en-US" sz="2800" spc="172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310" y="202647"/>
            <a:ext cx="4781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600" spc="100">
                <a:solidFill>
                  <a:schemeClr val="bg1"/>
                </a:solidFill>
                <a:latin typeface="한컴 윤고딕 240"/>
                <a:ea typeface="한컴 윤고딕 240"/>
              </a:rPr>
              <a:t>03</a:t>
            </a:r>
            <a:endParaRPr lang="ko-KR" altLang="en-US" sz="1600" spc="100">
              <a:solidFill>
                <a:schemeClr val="bg1"/>
              </a:solidFill>
              <a:latin typeface="한컴 윤고딕 240"/>
              <a:ea typeface="한컴 윤고딕 240"/>
            </a:endParaRPr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41743" y="647700"/>
            <a:ext cx="5478032" cy="889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1" name=""/>
          <p:cNvGraphicFramePr>
            <a:graphicFrameLocks noGrp="1"/>
          </p:cNvGraphicFramePr>
          <p:nvPr/>
        </p:nvGraphicFramePr>
        <p:xfrm>
          <a:off x="771525" y="1483995"/>
          <a:ext cx="10797966" cy="4549849"/>
        </p:xfrm>
        <a:graphic>
          <a:graphicData uri="http://schemas.openxmlformats.org/drawingml/2006/table">
            <a:tbl>
              <a:tblPr firstRow="1" bandRow="1">
                <a:tableStyleId>{8C7C34EE-A80E-4234-8AE3-745E8258B0B7}</a:tableStyleId>
              </a:tblPr>
              <a:tblGrid>
                <a:gridCol w="5351695"/>
                <a:gridCol w="5446270"/>
              </a:tblGrid>
              <a:tr h="52278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2500">
                          <a:latin typeface="한컴 윤고딕 240"/>
                          <a:ea typeface="한컴 윤고딕 240"/>
                        </a:rPr>
                        <a:t>민주적인 통치 주체</a:t>
                      </a:r>
                      <a:endParaRPr lang="ko-KR" altLang="en-US" sz="2500">
                        <a:latin typeface="한컴 윤고딕 240"/>
                        <a:ea typeface="한컴 윤고딕 240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2500">
                          <a:latin typeface="한컴 윤고딕 240"/>
                          <a:ea typeface="한컴 윤고딕 240"/>
                        </a:rPr>
                        <a:t>일반적 권한 가진 종합행정 주체</a:t>
                      </a:r>
                      <a:endParaRPr lang="ko-KR" altLang="en-US" sz="2500">
                        <a:latin typeface="한컴 윤고딕 240"/>
                        <a:ea typeface="한컴 윤고딕 240"/>
                      </a:endParaRPr>
                    </a:p>
                  </a:txBody>
                  <a:tcPr marL="91440" marR="91440" anchor="ctr"/>
                </a:tc>
              </a:tr>
              <a:tr h="4027064"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도도부현/시정촌</a:t>
                      </a: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은</a:t>
                      </a:r>
                      <a:r>
                        <a:rPr lang="ko-KR" altLang="en-US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 </a:t>
                      </a: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그 지역에 살고 있는 주민을 구성원으로 하여  지역 내에서의 행정을 담당하는 기능을 가진</a:t>
                      </a:r>
                      <a:r>
                        <a:rPr lang="ko-KR" altLang="en-US" sz="2000" b="0" i="0">
                          <a:solidFill>
                            <a:srgbClr val="ff0000"/>
                          </a:solidFill>
                          <a:latin typeface="한컴 윤고딕 240"/>
                          <a:ea typeface="한컴 윤고딕 240"/>
                        </a:rPr>
                        <a:t> </a:t>
                      </a:r>
                      <a:r>
                        <a:rPr lang="ko-KR" altLang="ko-KR" sz="2000" b="0" i="0">
                          <a:solidFill>
                            <a:srgbClr val="ff0000"/>
                          </a:solidFill>
                          <a:latin typeface="한컴 윤고딕 240"/>
                          <a:ea typeface="한컴 윤고딕 240"/>
                        </a:rPr>
                        <a:t>독립된 법인격</a:t>
                      </a:r>
                      <a:endParaRPr lang="ko-KR" altLang="ko-KR" sz="2000" b="0" i="0">
                        <a:solidFill>
                          <a:srgbClr val="ff0000"/>
                        </a:solidFill>
                        <a:latin typeface="한컴 윤고딕 240"/>
                        <a:ea typeface="한컴 윤고딕 240"/>
                      </a:endParaRPr>
                    </a:p>
                    <a:p>
                      <a:pPr algn="ctr">
                        <a:defRPr lang="ko-KR" altLang="en-US"/>
                      </a:pPr>
                      <a:endParaRPr lang="ko-KR" altLang="ko-KR" sz="2000" b="0" i="0">
                        <a:solidFill>
                          <a:srgbClr val="ff0000"/>
                        </a:solidFill>
                        <a:latin typeface="한컴 윤고딕 240"/>
                        <a:ea typeface="한컴 윤고딕 240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도도부현/시정촌</a:t>
                      </a: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은 지역주민에 의해 </a:t>
                      </a:r>
                      <a:r>
                        <a:rPr lang="ko-KR" altLang="ko-KR" sz="2000" b="0" i="0">
                          <a:solidFill>
                            <a:srgbClr val="ff0000"/>
                          </a:solidFill>
                          <a:latin typeface="한컴 윤고딕 240"/>
                          <a:ea typeface="한컴 윤고딕 240"/>
                        </a:rPr>
                        <a:t>민주적</a:t>
                      </a: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으로 선출된 대표가 </a:t>
                      </a:r>
                      <a:r>
                        <a:rPr lang="ko-KR" altLang="ko-KR" sz="2000" b="0" i="0">
                          <a:solidFill>
                            <a:srgbClr val="ff0000"/>
                          </a:solidFill>
                          <a:latin typeface="한컴 윤고딕 240"/>
                          <a:ea typeface="한컴 윤고딕 240"/>
                        </a:rPr>
                        <a:t>권한을 행사</a:t>
                      </a: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하는 통치 주체</a:t>
                      </a:r>
                      <a:endParaRPr lang="ko-KR" altLang="ko-KR" sz="2000" b="0" i="0">
                        <a:solidFill>
                          <a:srgbClr val="000000"/>
                        </a:solidFill>
                        <a:latin typeface="한컴 윤고딕 240"/>
                        <a:ea typeface="한컴 윤고딕 240"/>
                      </a:endParaRPr>
                    </a:p>
                  </a:txBody>
                  <a:tcPr marL="91440" marR="91440" anchor="ctr"/>
                </a:tc>
                <a:tc>
                  <a:txBody>
                    <a:bodyPr vert="horz" wrap="square" lIns="91440" tIns="45720" rIns="91440" bIns="45720" anchor="ctr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ko-KR" sz="2000" b="0" i="0">
                          <a:solidFill>
                            <a:srgbClr val="ff0000"/>
                          </a:solidFill>
                          <a:latin typeface="한컴 윤고딕 240"/>
                          <a:ea typeface="한컴 윤고딕 240"/>
                        </a:rPr>
                        <a:t>포괄적 수권주의</a:t>
                      </a:r>
                      <a:r>
                        <a:rPr lang="ko-KR" altLang="en-US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(=대통령제)</a:t>
                      </a:r>
                      <a:endParaRPr lang="ko-KR" altLang="en-US" sz="2000" b="0" i="0">
                        <a:solidFill>
                          <a:srgbClr val="000000"/>
                        </a:solidFill>
                        <a:latin typeface="한컴 윤고딕 240"/>
                        <a:ea typeface="한컴 윤고딕 240"/>
                      </a:endParaRPr>
                    </a:p>
                    <a:p>
                      <a:pPr algn="ctr">
                        <a:defRPr lang="ko-KR" altLang="en-US"/>
                      </a:pPr>
                      <a:endParaRPr lang="ko-KR" altLang="en-US" sz="2000" b="0" i="0">
                        <a:solidFill>
                          <a:srgbClr val="000000"/>
                        </a:solidFill>
                        <a:latin typeface="한컴 윤고딕 240"/>
                        <a:ea typeface="한컴 윤고딕 240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 </a:t>
                      </a:r>
                      <a:r>
                        <a:rPr lang="ko-KR" altLang="en-US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도도부현/시정촌</a:t>
                      </a: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에 대해 </a:t>
                      </a:r>
                      <a:r>
                        <a:rPr lang="ko-KR" altLang="ko-KR" sz="2000" b="0" i="0">
                          <a:solidFill>
                            <a:srgbClr val="ff0000"/>
                          </a:solidFill>
                          <a:latin typeface="한컴 윤고딕 240"/>
                          <a:ea typeface="한컴 윤고딕 240"/>
                        </a:rPr>
                        <a:t>모</a:t>
                      </a:r>
                      <a:r>
                        <a:rPr lang="ko-KR" altLang="en-US" sz="2000" b="0" i="0">
                          <a:solidFill>
                            <a:srgbClr val="ff0000"/>
                          </a:solidFill>
                          <a:latin typeface="한컴 윤고딕 240"/>
                          <a:ea typeface="한컴 윤고딕 240"/>
                        </a:rPr>
                        <a:t>든 일반적 권한 수여</a:t>
                      </a:r>
                      <a:endParaRPr lang="ko-KR" altLang="en-US" sz="2000" b="0" i="0">
                        <a:solidFill>
                          <a:srgbClr val="000000"/>
                        </a:solidFill>
                        <a:latin typeface="한컴 윤고딕 240"/>
                        <a:ea typeface="한컴 윤고딕 240"/>
                      </a:endParaRPr>
                    </a:p>
                    <a:p>
                      <a:pPr algn="ctr">
                        <a:defRPr lang="ko-KR" altLang="en-US"/>
                      </a:pPr>
                      <a:endParaRPr lang="ko-KR" altLang="en-US" sz="2000" b="0" i="0">
                        <a:solidFill>
                          <a:srgbClr val="000000"/>
                        </a:solidFill>
                        <a:latin typeface="한컴 윤고딕 240"/>
                        <a:ea typeface="한컴 윤고딕 240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개별 법률</a:t>
                      </a:r>
                      <a:r>
                        <a:rPr lang="ko-KR" altLang="en-US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의 </a:t>
                      </a: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수권된 권한</a:t>
                      </a:r>
                      <a:r>
                        <a:rPr lang="ko-KR" altLang="en-US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 +</a:t>
                      </a: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 일반적 권한을 활용</a:t>
                      </a:r>
                      <a:endParaRPr lang="ko-KR" altLang="ko-KR" sz="2000" b="0" i="0">
                        <a:solidFill>
                          <a:srgbClr val="000000"/>
                        </a:solidFill>
                        <a:latin typeface="한컴 윤고딕 240"/>
                        <a:ea typeface="한컴 윤고딕 240"/>
                      </a:endParaRPr>
                    </a:p>
                    <a:p>
                      <a:pPr algn="ctr">
                        <a:defRPr lang="ko-KR" altLang="en-US"/>
                      </a:pPr>
                      <a:endParaRPr lang="ko-KR" altLang="ko-KR" sz="2000" b="0" i="0">
                        <a:solidFill>
                          <a:srgbClr val="000000"/>
                        </a:solidFill>
                        <a:latin typeface="한컴 윤고딕 240"/>
                        <a:ea typeface="한컴 윤고딕 240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en-US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도도부현/시정촌</a:t>
                      </a: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은</a:t>
                      </a:r>
                      <a:r>
                        <a:rPr lang="ko-KR" altLang="en-US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 </a:t>
                      </a: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지역에서의 종합 행정 주체로서 지역사회의 주민을 위해</a:t>
                      </a:r>
                      <a:r>
                        <a:rPr lang="ko-KR" altLang="en-US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 </a:t>
                      </a:r>
                      <a:r>
                        <a:rPr lang="ko-KR" altLang="ko-KR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필요한</a:t>
                      </a:r>
                      <a:r>
                        <a:rPr lang="ko-KR" altLang="en-US" sz="2000" b="0" i="0">
                          <a:solidFill>
                            <a:srgbClr val="000000"/>
                          </a:solidFill>
                          <a:latin typeface="한컴 윤고딕 240"/>
                          <a:ea typeface="한컴 윤고딕 240"/>
                        </a:rPr>
                        <a:t> 활동들을 함</a:t>
                      </a:r>
                      <a:endParaRPr lang="ko-KR" altLang="en-US" sz="2000" b="0" i="0">
                        <a:solidFill>
                          <a:srgbClr val="000000"/>
                        </a:solidFill>
                        <a:latin typeface="한컴 윤고딕 240"/>
                        <a:ea typeface="한컴 윤고딕 240"/>
                      </a:endParaRPr>
                    </a:p>
                    <a:p>
                      <a:pPr algn="ctr">
                        <a:defRPr lang="ko-KR" altLang="en-US"/>
                      </a:pPr>
                      <a:r>
                        <a:rPr lang="ko-KR" altLang="ko-KR" sz="2000" b="0" i="0">
                          <a:latin typeface="한컴 윤고딕 240"/>
                          <a:ea typeface="한컴 윤고딕 240"/>
                        </a:rPr>
                        <a:t>  </a:t>
                      </a:r>
                      <a:endParaRPr lang="ko-KR" altLang="ko-KR" sz="2000" b="0" i="0">
                        <a:latin typeface="한컴 윤고딕 240"/>
                        <a:ea typeface="한컴 윤고딕 240"/>
                      </a:endParaRPr>
                    </a:p>
                  </a:txBody>
                  <a:tcPr marL="91440" marR="91440" anchor="ctr"/>
                </a:tc>
              </a:tr>
            </a:tbl>
          </a:graphicData>
        </a:graphic>
      </p:graphicFrame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2209799" y="1519963"/>
            <a:ext cx="8177103" cy="3818072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52060" y="3040718"/>
            <a:ext cx="2859405" cy="77690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500" spc="184">
                <a:solidFill>
                  <a:srgbClr val="525354"/>
                </a:solidFill>
                <a:latin typeface="한컴 윤고딕 240"/>
                <a:ea typeface="한컴 윤고딕 240"/>
              </a:rPr>
              <a:t>감사합니다</a:t>
            </a:r>
            <a:endParaRPr lang="ko-KR" altLang="en-US" sz="4500" spc="184">
              <a:solidFill>
                <a:srgbClr val="525354"/>
              </a:solidFill>
              <a:latin typeface="한컴 윤고딕 240"/>
              <a:ea typeface="한컴 윤고딕 24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293574" y="768123"/>
            <a:ext cx="649197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16200000">
            <a:off x="10183356" y="171839"/>
            <a:ext cx="48768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 rot="16200000">
            <a:off x="8395449" y="4543205"/>
            <a:ext cx="822018" cy="14215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0" y="1244018"/>
            <a:ext cx="12192000" cy="1306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8000" b="1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일본의 지방 자치제도</a:t>
            </a:r>
            <a:endParaRPr lang="ko-KR" altLang="en-US" sz="8000" b="1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1" y="4185747"/>
            <a:ext cx="516255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226580" y="4902185"/>
            <a:ext cx="6965420" cy="1915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6000" b="1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21303950</a:t>
            </a:r>
            <a:endParaRPr lang="en-US" altLang="ko-KR" sz="6000" b="1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  <a:p>
            <a:pPr algn="ctr">
              <a:defRPr lang="ko-KR" altLang="en-US"/>
            </a:pPr>
            <a:r>
              <a:rPr lang="ko-KR" altLang="en-US" sz="6000" b="1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최해림</a:t>
            </a:r>
            <a:endParaRPr lang="ko-KR" altLang="en-US" sz="6000" b="1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2801073"/>
            <a:ext cx="12192000" cy="17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5400" b="1">
                <a:solidFill>
                  <a:srgbClr val="525354"/>
                </a:solidFill>
                <a:latin typeface="배달"/>
              </a:rPr>
              <a:t>-</a:t>
            </a:r>
            <a:r>
              <a:rPr lang="ko-KR" altLang="en-US" sz="5400" b="1">
                <a:solidFill>
                  <a:srgbClr val="525354"/>
                </a:solidFill>
                <a:latin typeface="배달"/>
              </a:rPr>
              <a:t>지방자치제의 기능</a:t>
            </a:r>
            <a:endParaRPr lang="ko-KR" altLang="en-US" sz="5400" b="1">
              <a:solidFill>
                <a:srgbClr val="525354"/>
              </a:solidFill>
              <a:latin typeface="배달"/>
            </a:endParaRPr>
          </a:p>
          <a:p>
            <a:pPr algn="ctr">
              <a:defRPr lang="ko-KR" altLang="en-US"/>
            </a:pPr>
            <a:r>
              <a:rPr lang="en-US" altLang="ko-KR" sz="5400" b="1">
                <a:solidFill>
                  <a:srgbClr val="525354"/>
                </a:solidFill>
                <a:latin typeface="배달"/>
              </a:rPr>
              <a:t>-</a:t>
            </a:r>
            <a:r>
              <a:rPr lang="ko-KR" altLang="en-US" sz="5400" b="1">
                <a:solidFill>
                  <a:srgbClr val="525354"/>
                </a:solidFill>
                <a:latin typeface="배달"/>
              </a:rPr>
              <a:t>지방의회</a:t>
            </a:r>
            <a:endParaRPr lang="ko-KR" altLang="en-US" sz="5400" b="1">
              <a:solidFill>
                <a:srgbClr val="525354"/>
              </a:solidFill>
              <a:latin typeface="배달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5337810" y="14462"/>
            <a:ext cx="1535430" cy="9075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5400" b="1" spc="59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목차</a:t>
            </a:r>
            <a:endParaRPr lang="ko-KR" altLang="en-US" sz="5400" b="1" spc="59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grpSp>
        <p:nvGrpSpPr>
          <p:cNvPr id="26" name="그룹 25"/>
          <p:cNvGrpSpPr/>
          <p:nvPr/>
        </p:nvGrpSpPr>
        <p:grpSpPr>
          <a:xfrm rot="0">
            <a:off x="-166250" y="864524"/>
            <a:ext cx="12192000" cy="1524803"/>
            <a:chOff x="0" y="864524"/>
            <a:chExt cx="12192000" cy="1524803"/>
          </a:xfrm>
        </p:grpSpPr>
        <p:sp>
          <p:nvSpPr>
            <p:cNvPr id="18" name="직사각형 17"/>
            <p:cNvSpPr/>
            <p:nvPr/>
          </p:nvSpPr>
          <p:spPr>
            <a:xfrm>
              <a:off x="5685902" y="1512918"/>
              <a:ext cx="764771" cy="8312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0" y="864524"/>
              <a:ext cx="12192000" cy="6956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4000" b="1" spc="85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01</a:t>
              </a:r>
              <a:endParaRPr lang="ko-KR" altLang="en-US" sz="4000" b="1" spc="85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0" y="1681441"/>
              <a:ext cx="12192000" cy="6979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000" b="1" spc="85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첫 번째 지방자치 개요</a:t>
              </a:r>
              <a:endParaRPr lang="ko-KR" altLang="en-US" sz="4000" b="1" spc="85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40" name="직사각형 39"/>
          <p:cNvSpPr/>
          <p:nvPr/>
        </p:nvSpPr>
        <p:spPr>
          <a:xfrm rot="16200000">
            <a:off x="4056348" y="192324"/>
            <a:ext cx="541020" cy="156373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1422425" y="2424674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0" y="5227595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 rot="0">
            <a:off x="-182875" y="2318835"/>
            <a:ext cx="12192000" cy="1550562"/>
            <a:chOff x="0" y="2318835"/>
            <a:chExt cx="12192000" cy="1550562"/>
          </a:xfrm>
        </p:grpSpPr>
        <p:sp>
          <p:nvSpPr>
            <p:cNvPr id="30" name="TextBox 29"/>
            <p:cNvSpPr txBox="1"/>
            <p:nvPr/>
          </p:nvSpPr>
          <p:spPr>
            <a:xfrm>
              <a:off x="0" y="2318835"/>
              <a:ext cx="1219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4000" b="1" spc="85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02</a:t>
              </a:r>
              <a:endParaRPr lang="ko-KR" altLang="en-US" sz="4000" b="1" spc="85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0" y="3161511"/>
              <a:ext cx="12192000" cy="694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000" b="1" spc="85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두 번째 지방 자치제의 기능</a:t>
              </a:r>
              <a:endParaRPr lang="ko-KR" altLang="en-US" sz="4000" b="1" spc="85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738549" y="2945478"/>
              <a:ext cx="764771" cy="8312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2" name="그룹 31"/>
          <p:cNvGrpSpPr/>
          <p:nvPr/>
        </p:nvGrpSpPr>
        <p:grpSpPr>
          <a:xfrm rot="0">
            <a:off x="0" y="3742489"/>
            <a:ext cx="12192000" cy="1510803"/>
            <a:chOff x="0" y="3742489"/>
            <a:chExt cx="12192000" cy="1510803"/>
          </a:xfrm>
        </p:grpSpPr>
        <p:sp>
          <p:nvSpPr>
            <p:cNvPr id="34" name="TextBox 33"/>
            <p:cNvSpPr txBox="1"/>
            <p:nvPr/>
          </p:nvSpPr>
          <p:spPr>
            <a:xfrm>
              <a:off x="0" y="3742489"/>
              <a:ext cx="12192000" cy="6942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4000" b="1" spc="85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03</a:t>
              </a:r>
              <a:endParaRPr lang="ko-KR" altLang="en-US" sz="4000" b="1" spc="85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4545406"/>
              <a:ext cx="1219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000" b="1" spc="85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세 번째 지방 공공단체의 종류</a:t>
              </a:r>
              <a:endParaRPr lang="ko-KR" altLang="en-US" sz="4000" b="1" spc="85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691444" y="4361413"/>
              <a:ext cx="764771" cy="8312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grpSp>
        <p:nvGrpSpPr>
          <p:cNvPr id="36" name="그룹 35"/>
          <p:cNvGrpSpPr/>
          <p:nvPr/>
        </p:nvGrpSpPr>
        <p:grpSpPr>
          <a:xfrm rot="0">
            <a:off x="0" y="5221956"/>
            <a:ext cx="12192000" cy="1514981"/>
            <a:chOff x="0" y="5221956"/>
            <a:chExt cx="12192000" cy="1514981"/>
          </a:xfrm>
        </p:grpSpPr>
        <p:sp>
          <p:nvSpPr>
            <p:cNvPr id="38" name="TextBox 37"/>
            <p:cNvSpPr txBox="1"/>
            <p:nvPr/>
          </p:nvSpPr>
          <p:spPr>
            <a:xfrm>
              <a:off x="0" y="5221956"/>
              <a:ext cx="1219200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4000" b="1" spc="85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04</a:t>
              </a:r>
              <a:endParaRPr lang="ko-KR" altLang="en-US" sz="4000" b="1" spc="85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6029051"/>
              <a:ext cx="12191999" cy="6936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000" b="1" spc="85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네 번째 지방의회</a:t>
              </a:r>
              <a:endParaRPr lang="ko-KR" altLang="en-US" sz="4000" b="1" spc="85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727465" y="5810598"/>
              <a:ext cx="764771" cy="8312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0" autoUpdateAnimBg="1"/>
    </p:bldLst>
  </p:timing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그룹 36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22" name="직사각형 21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01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87" name="그룹 86"/>
          <p:cNvGrpSpPr/>
          <p:nvPr/>
        </p:nvGrpSpPr>
        <p:grpSpPr>
          <a:xfrm rot="0">
            <a:off x="-266007" y="507495"/>
            <a:ext cx="12458007" cy="822541"/>
            <a:chOff x="-266007" y="507495"/>
            <a:chExt cx="12458007" cy="822541"/>
          </a:xfrm>
        </p:grpSpPr>
        <p:sp>
          <p:nvSpPr>
            <p:cNvPr id="25" name="TextBox 24"/>
            <p:cNvSpPr txBox="1"/>
            <p:nvPr/>
          </p:nvSpPr>
          <p:spPr>
            <a:xfrm>
              <a:off x="-266007" y="507495"/>
              <a:ext cx="12458007" cy="7574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 spc="93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첫 번째 지방자치 개요</a:t>
              </a:r>
              <a:endParaRPr lang="ko-KR" altLang="en-US" sz="4400" b="1" spc="93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cxnSp>
          <p:nvCxnSpPr>
            <p:cNvPr id="3" name="직선 연결선 2"/>
            <p:cNvCxnSpPr/>
            <p:nvPr/>
          </p:nvCxnSpPr>
          <p:spPr>
            <a:xfrm>
              <a:off x="3142211" y="1313411"/>
              <a:ext cx="5685905" cy="16625"/>
            </a:xfrm>
            <a:prstGeom prst="line">
              <a:avLst/>
            </a:prstGeom>
            <a:ln w="31750" cap="rnd">
              <a:solidFill>
                <a:srgbClr val="fc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 rot="0">
            <a:off x="432266" y="1571100"/>
            <a:ext cx="11371811" cy="4862945"/>
            <a:chOff x="432266" y="1571100"/>
            <a:chExt cx="11371811" cy="4862945"/>
          </a:xfrm>
        </p:grpSpPr>
        <p:grpSp>
          <p:nvGrpSpPr>
            <p:cNvPr id="88" name="그룹 87"/>
            <p:cNvGrpSpPr/>
            <p:nvPr/>
          </p:nvGrpSpPr>
          <p:grpSpPr>
            <a:xfrm rot="0">
              <a:off x="432266" y="1571100"/>
              <a:ext cx="11371811" cy="4862945"/>
              <a:chOff x="432266" y="1571100"/>
              <a:chExt cx="11371811" cy="4862945"/>
            </a:xfrm>
          </p:grpSpPr>
          <p:grpSp>
            <p:nvGrpSpPr>
              <p:cNvPr id="83" name="그룹 82"/>
              <p:cNvGrpSpPr/>
              <p:nvPr/>
            </p:nvGrpSpPr>
            <p:grpSpPr>
              <a:xfrm rot="0">
                <a:off x="432266" y="1571100"/>
                <a:ext cx="11371811" cy="4862945"/>
                <a:chOff x="6672992" y="4520955"/>
                <a:chExt cx="4567936" cy="1625605"/>
              </a:xfrm>
            </p:grpSpPr>
            <p:sp>
              <p:nvSpPr>
                <p:cNvPr id="46" name="직사각형 45"/>
                <p:cNvSpPr/>
                <p:nvPr/>
              </p:nvSpPr>
              <p:spPr>
                <a:xfrm>
                  <a:off x="6672992" y="4520955"/>
                  <a:ext cx="4567936" cy="1625605"/>
                </a:xfrm>
                <a:prstGeom prst="rect">
                  <a:avLst/>
                </a:prstGeom>
                <a:solidFill>
                  <a:srgbClr val="fcc3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pic>
              <p:nvPicPr>
                <p:cNvPr id="69" name="그림 68"/>
                <p:cNvPicPr>
                  <a:picLocks noChangeAspect="1"/>
                </p:cNvPicPr>
                <p:nvPr/>
              </p:nvPicPr>
              <p:blipFill rotWithShape="1">
                <a:blip r:embed="rId2"/>
                <a:stretch>
                  <a:fillRect/>
                </a:stretch>
              </p:blipFill>
              <p:spPr>
                <a:xfrm>
                  <a:off x="6973509" y="5027140"/>
                  <a:ext cx="613233" cy="613233"/>
                </a:xfrm>
                <a:prstGeom prst="rect">
                  <a:avLst/>
                </a:prstGeom>
              </p:spPr>
            </p:pic>
          </p:grpSp>
          <p:sp>
            <p:nvSpPr>
              <p:cNvPr id="41" name="TextBox 40"/>
              <p:cNvSpPr txBox="1"/>
              <p:nvPr/>
            </p:nvSpPr>
            <p:spPr>
              <a:xfrm>
                <a:off x="2959331" y="2212882"/>
                <a:ext cx="8661862" cy="3443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 lang="ko-KR" altLang="en-US"/>
                </a:pPr>
                <a:r>
                  <a:rPr lang="en-US" altLang="ko-KR" sz="4400" b="1" spc="93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한컴 윤고딕 240"/>
                    <a:ea typeface="한컴 윤고딕 240"/>
                  </a:rPr>
                  <a:t>-</a:t>
                </a:r>
                <a:r>
                  <a:rPr lang="ko-KR" altLang="en-US" sz="4400" b="1" spc="93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한컴 윤고딕 240"/>
                    <a:ea typeface="한컴 윤고딕 240"/>
                  </a:rPr>
                  <a:t>메이지 유신 이후 </a:t>
                </a:r>
                <a:endParaRPr lang="ko-KR" altLang="en-US" sz="4400" b="1" spc="93">
                  <a:solidFill>
                    <a:schemeClr val="tx1">
                      <a:lumMod val="95000"/>
                      <a:lumOff val="5000"/>
                    </a:schemeClr>
                  </a:solidFill>
                  <a:latin typeface="한컴 윤고딕 240"/>
                  <a:ea typeface="한컴 윤고딕 240"/>
                </a:endParaRPr>
              </a:p>
              <a:p>
                <a:pPr lvl="0">
                  <a:defRPr lang="ko-KR" altLang="en-US"/>
                </a:pPr>
                <a:r>
                  <a:rPr lang="ko-KR" altLang="en-US" sz="4400" b="1" spc="93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한컴 윤고딕 240"/>
                    <a:ea typeface="한컴 윤고딕 240"/>
                  </a:rPr>
                  <a:t>수 차례의 법률 정비</a:t>
                </a:r>
                <a:r>
                  <a:rPr lang="en-US" altLang="ko-KR" sz="4400" b="1" spc="93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한컴 윤고딕 240"/>
                    <a:ea typeface="한컴 윤고딕 240"/>
                  </a:rPr>
                  <a:t>&amp;</a:t>
                </a:r>
                <a:r>
                  <a:rPr lang="ko-KR" altLang="en-US" sz="4400" b="1" spc="93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한컴 윤고딕 240"/>
                    <a:ea typeface="한컴 윤고딕 240"/>
                  </a:rPr>
                  <a:t>제도 정비</a:t>
                </a:r>
                <a:endParaRPr lang="ko-KR" altLang="en-US" sz="4400" b="1" spc="93">
                  <a:solidFill>
                    <a:schemeClr val="tx1">
                      <a:lumMod val="95000"/>
                      <a:lumOff val="5000"/>
                    </a:schemeClr>
                  </a:solidFill>
                  <a:latin typeface="한컴 윤고딕 240"/>
                  <a:ea typeface="한컴 윤고딕 240"/>
                </a:endParaRPr>
              </a:p>
              <a:p>
                <a:pPr lvl="0">
                  <a:defRPr lang="ko-KR" altLang="en-US"/>
                </a:pPr>
                <a:r>
                  <a:rPr lang="ko-KR" altLang="en-US" sz="4400" b="1" spc="93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한컴 윤고딕 240"/>
                    <a:ea typeface="한컴 윤고딕 240"/>
                  </a:rPr>
                  <a:t>          지방자치 형성</a:t>
                </a:r>
                <a:endParaRPr lang="ko-KR" altLang="en-US" sz="4400" b="1" spc="93">
                  <a:solidFill>
                    <a:schemeClr val="tx1">
                      <a:lumMod val="95000"/>
                      <a:lumOff val="5000"/>
                    </a:schemeClr>
                  </a:solidFill>
                  <a:latin typeface="한컴 윤고딕 240"/>
                  <a:ea typeface="한컴 윤고딕 240"/>
                </a:endParaRPr>
              </a:p>
              <a:p>
                <a:pPr lvl="0">
                  <a:defRPr lang="ko-KR" altLang="en-US"/>
                </a:pPr>
                <a:r>
                  <a:rPr lang="ko-KR" altLang="en-US" sz="4400" b="1" spc="93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한컴 윤고딕 240"/>
                    <a:ea typeface="한컴 윤고딕 240"/>
                  </a:rPr>
                  <a:t>진정한 지방자치의 의미는 </a:t>
                </a:r>
                <a:endParaRPr lang="ko-KR" altLang="en-US" sz="4400" b="1" spc="93">
                  <a:solidFill>
                    <a:schemeClr val="tx1">
                      <a:lumMod val="95000"/>
                      <a:lumOff val="5000"/>
                    </a:schemeClr>
                  </a:solidFill>
                  <a:latin typeface="한컴 윤고딕 240"/>
                  <a:ea typeface="한컴 윤고딕 240"/>
                </a:endParaRPr>
              </a:p>
              <a:p>
                <a:pPr lvl="0">
                  <a:defRPr lang="ko-KR" altLang="en-US"/>
                </a:pPr>
                <a:r>
                  <a:rPr lang="ko-KR" altLang="en-US" sz="4400" b="1" spc="93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한컴 윤고딕 240"/>
                    <a:ea typeface="한컴 윤고딕 240"/>
                  </a:rPr>
                  <a:t>제</a:t>
                </a:r>
                <a:r>
                  <a:rPr lang="en-US" altLang="ko-KR" sz="4400" b="1" spc="93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한컴 윤고딕 240"/>
                    <a:ea typeface="한컴 윤고딕 240"/>
                  </a:rPr>
                  <a:t>2</a:t>
                </a:r>
                <a:r>
                  <a:rPr lang="ko-KR" altLang="en-US" sz="4400" b="1" spc="93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한컴 윤고딕 240"/>
                    <a:ea typeface="한컴 윤고딕 240"/>
                  </a:rPr>
                  <a:t>차 세계 대전 이후</a:t>
                </a:r>
                <a:endParaRPr lang="ko-KR" altLang="en-US" sz="4400" b="1" spc="93">
                  <a:solidFill>
                    <a:schemeClr val="tx1">
                      <a:lumMod val="95000"/>
                      <a:lumOff val="5000"/>
                    </a:schemeClr>
                  </a:solidFill>
                  <a:latin typeface="한컴 윤고딕 240"/>
                  <a:ea typeface="한컴 윤고딕 240"/>
                </a:endParaRPr>
              </a:p>
            </p:txBody>
          </p:sp>
        </p:grpSp>
        <p:sp>
          <p:nvSpPr>
            <p:cNvPr id="86" name="오른쪽 화살표 85"/>
            <p:cNvSpPr/>
            <p:nvPr/>
          </p:nvSpPr>
          <p:spPr>
            <a:xfrm>
              <a:off x="4123112" y="3674226"/>
              <a:ext cx="781396" cy="482138"/>
            </a:xfrm>
            <a:prstGeom prst="rightArrow">
              <a:avLst>
                <a:gd name="adj1" fmla="val 50000"/>
                <a:gd name="adj2" fmla="val 50000"/>
              </a:avLst>
            </a:prstGeom>
            <a:ln>
              <a:solidFill>
                <a:srgbClr val="525354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01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4" name="그룹 6"/>
          <p:cNvGrpSpPr/>
          <p:nvPr/>
        </p:nvGrpSpPr>
        <p:grpSpPr>
          <a:xfrm rot="0">
            <a:off x="432266" y="1064029"/>
            <a:ext cx="11371810" cy="5386642"/>
            <a:chOff x="6672991" y="4520954"/>
            <a:chExt cx="4567935" cy="1625605"/>
          </a:xfrm>
        </p:grpSpPr>
        <p:sp>
          <p:nvSpPr>
            <p:cNvPr id="8" name="직사각형 7"/>
            <p:cNvSpPr/>
            <p:nvPr/>
          </p:nvSpPr>
          <p:spPr>
            <a:xfrm>
              <a:off x="6672991" y="4520954"/>
              <a:ext cx="4567935" cy="1625605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973509" y="5027140"/>
              <a:ext cx="613233" cy="61323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826328" y="1346663"/>
            <a:ext cx="8695113" cy="4785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400" b="1"/>
              <a:t>-</a:t>
            </a:r>
            <a:r>
              <a:rPr lang="ko-KR" altLang="en-US" sz="4400" b="1"/>
              <a:t>지방자치 조직</a:t>
            </a:r>
            <a:r>
              <a:rPr lang="en-US" altLang="ko-KR" sz="4400" b="1"/>
              <a:t>: </a:t>
            </a:r>
            <a:r>
              <a:rPr lang="ko-KR" altLang="en-US" sz="4400" b="1"/>
              <a:t>단체장</a:t>
            </a:r>
            <a:r>
              <a:rPr lang="en-US" altLang="ko-KR" sz="4400" b="1"/>
              <a:t>, </a:t>
            </a:r>
            <a:r>
              <a:rPr lang="ko-KR" altLang="en-US" sz="4400" b="1"/>
              <a:t>지방의회</a:t>
            </a:r>
            <a:endParaRPr lang="ko-KR" altLang="en-US" sz="4400" b="1"/>
          </a:p>
          <a:p>
            <a:pPr lvl="0">
              <a:defRPr lang="ko-KR" altLang="en-US"/>
            </a:pPr>
            <a:r>
              <a:rPr lang="en-US" altLang="ko-KR" sz="4400" b="1"/>
              <a:t>                          </a:t>
            </a:r>
            <a:r>
              <a:rPr lang="ko-KR" altLang="en-US" sz="4400" b="1"/>
              <a:t>이원화</a:t>
            </a:r>
            <a:endParaRPr lang="ko-KR" altLang="en-US" sz="4400" b="1"/>
          </a:p>
          <a:p>
            <a:pPr lvl="0">
              <a:defRPr lang="ko-KR" altLang="en-US"/>
            </a:pPr>
            <a:r>
              <a:rPr lang="en-US" altLang="ko-KR" sz="4400" b="1"/>
              <a:t>-</a:t>
            </a:r>
            <a:r>
              <a:rPr lang="ko-KR" altLang="en-US" sz="4400" b="1"/>
              <a:t>선거법</a:t>
            </a:r>
            <a:r>
              <a:rPr lang="en-US" altLang="ko-KR" sz="4400" b="1"/>
              <a:t>: </a:t>
            </a:r>
            <a:r>
              <a:rPr lang="ko-KR" altLang="en-US" sz="4400" b="1"/>
              <a:t>지방 주민의 직접 선거</a:t>
            </a:r>
            <a:endParaRPr lang="ko-KR" altLang="en-US" sz="4400" b="1"/>
          </a:p>
          <a:p>
            <a:pPr lvl="0">
              <a:defRPr lang="ko-KR" altLang="en-US"/>
            </a:pPr>
            <a:r>
              <a:rPr lang="en-US" altLang="ko-KR" sz="4400" b="1"/>
              <a:t>            4</a:t>
            </a:r>
            <a:r>
              <a:rPr lang="ko-KR" altLang="en-US" sz="4400" b="1"/>
              <a:t>년에 </a:t>
            </a:r>
            <a:r>
              <a:rPr lang="en-US" altLang="ko-KR" sz="4400" b="1"/>
              <a:t>1</a:t>
            </a:r>
            <a:r>
              <a:rPr lang="ko-KR" altLang="en-US" sz="4400" b="1"/>
              <a:t>회</a:t>
            </a:r>
            <a:r>
              <a:rPr lang="en-US" altLang="ko-KR" sz="4400" b="1"/>
              <a:t>, 4</a:t>
            </a:r>
            <a:r>
              <a:rPr lang="ko-KR" altLang="en-US" sz="4400" b="1"/>
              <a:t>월에 실시</a:t>
            </a:r>
            <a:endParaRPr lang="ko-KR" altLang="en-US" sz="4400" b="1"/>
          </a:p>
          <a:p>
            <a:pPr lvl="0">
              <a:defRPr lang="ko-KR" altLang="en-US"/>
            </a:pPr>
            <a:r>
              <a:rPr lang="en-US" altLang="ko-KR" sz="4400" b="1"/>
              <a:t>             </a:t>
            </a:r>
            <a:r>
              <a:rPr lang="ko-KR" altLang="en-US" sz="4400" b="1">
                <a:solidFill>
                  <a:srgbClr val="ff0000"/>
                </a:solidFill>
              </a:rPr>
              <a:t>통일 선거법</a:t>
            </a:r>
            <a:r>
              <a:rPr lang="en-US" altLang="ko-KR" sz="4400" b="1">
                <a:solidFill>
                  <a:srgbClr val="ff0000"/>
                </a:solidFill>
              </a:rPr>
              <a:t>  </a:t>
            </a:r>
            <a:endParaRPr lang="en-US" altLang="ko-KR" sz="4400" b="1">
              <a:solidFill>
                <a:srgbClr val="ff0000"/>
              </a:solidFill>
            </a:endParaRPr>
          </a:p>
          <a:p>
            <a:pPr lvl="0">
              <a:defRPr lang="ko-KR" altLang="en-US"/>
            </a:pPr>
            <a:r>
              <a:rPr lang="en-US" altLang="ko-KR" sz="4400" b="1">
                <a:solidFill>
                  <a:srgbClr val="ff0000"/>
                </a:solidFill>
              </a:rPr>
              <a:t>But </a:t>
            </a:r>
            <a:r>
              <a:rPr lang="ko-KR" altLang="en-US" sz="4400" b="1"/>
              <a:t>제</a:t>
            </a:r>
            <a:r>
              <a:rPr lang="en-US" altLang="ko-KR" sz="4400" b="1"/>
              <a:t>17</a:t>
            </a:r>
            <a:r>
              <a:rPr lang="ko-KR" altLang="en-US" sz="4400" b="1"/>
              <a:t>회 선거는 </a:t>
            </a:r>
            <a:r>
              <a:rPr lang="en-US" altLang="ko-KR" sz="4400" b="1"/>
              <a:t>2010</a:t>
            </a:r>
            <a:r>
              <a:rPr lang="ko-KR" altLang="en-US" sz="4400" b="1"/>
              <a:t>년 </a:t>
            </a:r>
            <a:r>
              <a:rPr lang="en-US" altLang="ko-KR" sz="4400" b="1"/>
              <a:t>11</a:t>
            </a:r>
            <a:r>
              <a:rPr lang="ko-KR" altLang="en-US" sz="4400" b="1"/>
              <a:t>월</a:t>
            </a:r>
            <a:endParaRPr lang="ko-KR" altLang="en-US" sz="4400" b="1"/>
          </a:p>
          <a:p>
            <a:pPr lvl="0">
              <a:defRPr lang="ko-KR" altLang="en-US"/>
            </a:pPr>
            <a:r>
              <a:rPr lang="ko-KR" altLang="en-US" sz="4400" b="1"/>
              <a:t>     중의원에서 일정이 결정</a:t>
            </a:r>
            <a:r>
              <a:rPr lang="en-US" altLang="ko-KR" sz="4400" b="1">
                <a:solidFill>
                  <a:srgbClr val="ff0000"/>
                </a:solidFill>
              </a:rPr>
              <a:t> </a:t>
            </a:r>
            <a:endParaRPr lang="ko-KR" altLang="en-US" sz="4400" b="1">
              <a:solidFill>
                <a:srgbClr val="ff0000"/>
              </a:solidFill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7148945" y="2128058"/>
            <a:ext cx="781396" cy="48213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525354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en-US" altLang="ko-KR"/>
              <a:t> 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1"/>
    </p:bldLst>
  </p:timing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01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10242" name="AutoShape 2" descr="ëì¼ë³¸ ëì§ì§ì ëí ì´ë¯¸ì§ ê²ìê²°ê³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 rot="0">
            <a:off x="432266" y="1047404"/>
            <a:ext cx="11371811" cy="5386641"/>
            <a:chOff x="432266" y="1047404"/>
            <a:chExt cx="11371811" cy="5386641"/>
          </a:xfrm>
        </p:grpSpPr>
        <p:grpSp>
          <p:nvGrpSpPr>
            <p:cNvPr id="21" name="그룹 20"/>
            <p:cNvGrpSpPr/>
            <p:nvPr/>
          </p:nvGrpSpPr>
          <p:grpSpPr>
            <a:xfrm rot="0">
              <a:off x="432266" y="1047404"/>
              <a:ext cx="11371811" cy="5386641"/>
              <a:chOff x="432266" y="1047404"/>
              <a:chExt cx="11371811" cy="5386641"/>
            </a:xfrm>
          </p:grpSpPr>
          <p:grpSp>
            <p:nvGrpSpPr>
              <p:cNvPr id="7" name="그룹 6"/>
              <p:cNvGrpSpPr/>
              <p:nvPr/>
            </p:nvGrpSpPr>
            <p:grpSpPr>
              <a:xfrm rot="0">
                <a:off x="432266" y="1047404"/>
                <a:ext cx="11371811" cy="5386641"/>
                <a:chOff x="6672992" y="4520955"/>
                <a:chExt cx="4567936" cy="1625605"/>
              </a:xfrm>
            </p:grpSpPr>
            <p:sp>
              <p:nvSpPr>
                <p:cNvPr id="8" name="직사각형 7"/>
                <p:cNvSpPr/>
                <p:nvPr/>
              </p:nvSpPr>
              <p:spPr>
                <a:xfrm>
                  <a:off x="6672992" y="4520955"/>
                  <a:ext cx="4567936" cy="1625605"/>
                </a:xfrm>
                <a:prstGeom prst="rect">
                  <a:avLst/>
                </a:prstGeom>
                <a:solidFill>
                  <a:srgbClr val="fcc3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 lang="ko-KR" altLang="en-US"/>
                  </a:pPr>
                  <a:endParaRPr lang="ko-KR" altLang="en-US"/>
                </a:p>
              </p:txBody>
            </p:sp>
            <p:pic>
              <p:nvPicPr>
                <p:cNvPr id="9" name="그림 8"/>
                <p:cNvPicPr>
                  <a:picLocks noChangeAspect="1"/>
                </p:cNvPicPr>
                <p:nvPr/>
              </p:nvPicPr>
              <p:blipFill rotWithShape="1">
                <a:blip r:embed="rId2"/>
                <a:stretch>
                  <a:fillRect/>
                </a:stretch>
              </p:blipFill>
              <p:spPr>
                <a:xfrm>
                  <a:off x="6973509" y="5027140"/>
                  <a:ext cx="613233" cy="613233"/>
                </a:xfrm>
                <a:prstGeom prst="rect">
                  <a:avLst/>
                </a:prstGeom>
              </p:spPr>
            </p:pic>
          </p:grpSp>
          <p:pic>
            <p:nvPicPr>
              <p:cNvPr id="10244" name="Picture 4" descr="ëì¼ë³¸ ëì§ì§ì ëí ì´ë¯¸ì§ ê²ìê²°ê³¼"/>
              <p:cNvPicPr>
                <a:picLocks noChangeAspect="1" noChangeArrowheads="1"/>
              </p:cNvPicPr>
              <p:nvPr/>
            </p:nvPicPr>
            <p:blipFill rotWithShape="1">
              <a:blip r:embed="rId3"/>
              <a:srcRect/>
              <a:stretch>
                <a:fillRect/>
              </a:stretch>
            </p:blipFill>
            <p:spPr>
              <a:xfrm>
                <a:off x="667039" y="1261399"/>
                <a:ext cx="5168496" cy="4939896"/>
              </a:xfrm>
              <a:prstGeom prst="rect">
                <a:avLst/>
              </a:prstGeom>
              <a:noFill/>
            </p:spPr>
          </p:pic>
          <p:sp>
            <p:nvSpPr>
              <p:cNvPr id="15" name="오른쪽 화살표 14"/>
              <p:cNvSpPr/>
              <p:nvPr/>
            </p:nvSpPr>
            <p:spPr>
              <a:xfrm>
                <a:off x="6035042" y="4788115"/>
                <a:ext cx="648391" cy="482138"/>
              </a:xfrm>
              <a:prstGeom prst="rightArrow">
                <a:avLst>
                  <a:gd name="adj1" fmla="val 50000"/>
                  <a:gd name="adj2" fmla="val 50000"/>
                </a:avLst>
              </a:prstGeom>
              <a:ln>
                <a:solidFill>
                  <a:srgbClr val="525354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001789" y="1180408"/>
              <a:ext cx="5769033" cy="5085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3600" b="1"/>
                <a:t>2011</a:t>
              </a:r>
              <a:r>
                <a:rPr lang="ko-KR" altLang="en-US" sz="3600" b="1"/>
                <a:t>년 </a:t>
              </a:r>
              <a:r>
                <a:rPr lang="en-US" altLang="ko-KR" sz="3600" b="1"/>
                <a:t>3</a:t>
              </a:r>
              <a:r>
                <a:rPr lang="ko-KR" altLang="en-US" sz="3600" b="1"/>
                <a:t>월 </a:t>
              </a:r>
              <a:r>
                <a:rPr lang="en-US" altLang="ko-KR" sz="3600" b="1"/>
                <a:t>11</a:t>
              </a:r>
              <a:r>
                <a:rPr lang="ko-KR" altLang="en-US" sz="3600" b="1"/>
                <a:t>일에 일어난 </a:t>
              </a:r>
              <a:r>
                <a:rPr lang="ko-KR" altLang="en-US" sz="3600" b="1">
                  <a:solidFill>
                    <a:srgbClr val="ff0000"/>
                  </a:solidFill>
                </a:rPr>
                <a:t>동일본 대지진 </a:t>
              </a:r>
              <a:endParaRPr lang="ko-KR" altLang="en-US" sz="3600" b="1">
                <a:solidFill>
                  <a:srgbClr val="ff0000"/>
                </a:solidFill>
              </a:endParaRPr>
            </a:p>
            <a:p>
              <a:pPr lvl="0">
                <a:defRPr lang="ko-KR" altLang="en-US"/>
              </a:pPr>
              <a:endParaRPr lang="en-US" altLang="ko-KR" sz="3200" b="1"/>
            </a:p>
            <a:p>
              <a:pPr lvl="0">
                <a:defRPr lang="ko-KR" altLang="en-US"/>
              </a:pPr>
              <a:r>
                <a:rPr lang="en-US" altLang="ko-KR" sz="3200" b="1"/>
                <a:t>-</a:t>
              </a:r>
              <a:r>
                <a:rPr lang="ko-KR" altLang="en-US" sz="3200" b="1"/>
                <a:t>일부 지방공공단체의 </a:t>
              </a:r>
              <a:endParaRPr lang="ko-KR" altLang="en-US" sz="3200" b="1"/>
            </a:p>
            <a:p>
              <a:pPr lvl="0">
                <a:defRPr lang="ko-KR" altLang="en-US"/>
              </a:pPr>
              <a:r>
                <a:rPr lang="en-US" altLang="ko-KR" sz="3200" b="1"/>
                <a:t> </a:t>
              </a:r>
              <a:r>
                <a:rPr lang="ko-KR" altLang="en-US" sz="3200" b="1"/>
                <a:t>관공서가 파괴</a:t>
              </a:r>
              <a:r>
                <a:rPr lang="en-US" altLang="ko-KR" sz="3200" b="1"/>
                <a:t>. </a:t>
              </a:r>
              <a:endParaRPr lang="en-US" altLang="ko-KR" sz="3200" b="1"/>
            </a:p>
            <a:p>
              <a:pPr lvl="0">
                <a:defRPr lang="ko-KR" altLang="en-US"/>
              </a:pPr>
              <a:r>
                <a:rPr lang="en-US" altLang="ko-KR" sz="3200" b="1"/>
                <a:t>-</a:t>
              </a:r>
              <a:r>
                <a:rPr lang="ko-KR" altLang="en-US" sz="3200" b="1"/>
                <a:t>집단 피난으로 주민들이 </a:t>
              </a:r>
              <a:endParaRPr lang="ko-KR" altLang="en-US" sz="3200" b="1"/>
            </a:p>
            <a:p>
              <a:pPr lvl="0">
                <a:defRPr lang="ko-KR" altLang="en-US"/>
              </a:pPr>
              <a:r>
                <a:rPr lang="en-US" altLang="ko-KR" sz="3200" b="1"/>
                <a:t>  </a:t>
              </a:r>
              <a:r>
                <a:rPr lang="ko-KR" altLang="en-US" sz="3200" b="1"/>
                <a:t>주거지를 떠남</a:t>
              </a:r>
              <a:r>
                <a:rPr lang="en-US" altLang="ko-KR" sz="3200" b="1"/>
                <a:t>.</a:t>
              </a:r>
              <a:endParaRPr lang="en-US" altLang="ko-KR" sz="3200" b="1"/>
            </a:p>
            <a:p>
              <a:pPr lvl="0">
                <a:defRPr lang="ko-KR" altLang="en-US"/>
              </a:pPr>
              <a:r>
                <a:rPr lang="ko-KR" altLang="en-US" sz="3200" b="1"/>
                <a:t>     선거를 치르는 것 자체가</a:t>
              </a:r>
              <a:endParaRPr lang="ko-KR" altLang="en-US" sz="3200" b="1"/>
            </a:p>
            <a:p>
              <a:pPr lvl="0">
                <a:defRPr lang="ko-KR" altLang="en-US"/>
              </a:pPr>
              <a:r>
                <a:rPr lang="ko-KR" altLang="en-US" sz="3200" b="1"/>
                <a:t>     어려워진 지방공공단체가</a:t>
              </a:r>
              <a:endParaRPr lang="ko-KR" altLang="en-US" sz="3200" b="1"/>
            </a:p>
            <a:p>
              <a:pPr lvl="0">
                <a:defRPr lang="ko-KR" altLang="en-US"/>
              </a:pPr>
              <a:r>
                <a:rPr lang="ko-KR" altLang="en-US" sz="3200" b="1"/>
                <a:t>     많았다</a:t>
              </a:r>
              <a:r>
                <a:rPr lang="en-US" altLang="ko-KR" sz="3200" b="1"/>
                <a:t>.</a:t>
              </a:r>
              <a:endParaRPr lang="ko-KR" altLang="en-US" sz="3200" b="1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01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4" name="그룹 6"/>
          <p:cNvGrpSpPr/>
          <p:nvPr/>
        </p:nvGrpSpPr>
        <p:grpSpPr>
          <a:xfrm rot="0">
            <a:off x="432266" y="698270"/>
            <a:ext cx="11371811" cy="5935286"/>
            <a:chOff x="6672992" y="4520955"/>
            <a:chExt cx="4567936" cy="1625605"/>
          </a:xfrm>
        </p:grpSpPr>
        <p:sp>
          <p:nvSpPr>
            <p:cNvPr id="8" name="직사각형 7"/>
            <p:cNvSpPr/>
            <p:nvPr/>
          </p:nvSpPr>
          <p:spPr>
            <a:xfrm>
              <a:off x="6672992" y="4520955"/>
              <a:ext cx="4567936" cy="1625605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pic>
          <p:nvPicPr>
            <p:cNvPr id="9" name="그림 8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973509" y="5027140"/>
              <a:ext cx="613233" cy="613233"/>
            </a:xfrm>
            <a:prstGeom prst="rect">
              <a:avLst/>
            </a:prstGeom>
          </p:spPr>
        </p:pic>
      </p:grpSp>
      <p:pic>
        <p:nvPicPr>
          <p:cNvPr id="13" name="Picture 8" descr="ê´ë ¨ ì´ë¯¸ì§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50411" y="947651"/>
            <a:ext cx="10887653" cy="5453149"/>
          </a:xfrm>
          <a:prstGeom prst="rect">
            <a:avLst/>
          </a:prstGeom>
          <a:noFill/>
        </p:spPr>
      </p:pic>
      <p:sp>
        <p:nvSpPr>
          <p:cNvPr id="14" name="도넛 13"/>
          <p:cNvSpPr/>
          <p:nvPr/>
        </p:nvSpPr>
        <p:spPr>
          <a:xfrm>
            <a:off x="6999316" y="3009207"/>
            <a:ext cx="1629295" cy="980902"/>
          </a:xfrm>
          <a:prstGeom prst="donut">
            <a:avLst>
              <a:gd name="adj" fmla="val 935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도넛 14"/>
          <p:cNvSpPr/>
          <p:nvPr/>
        </p:nvSpPr>
        <p:spPr>
          <a:xfrm>
            <a:off x="6301047" y="3890356"/>
            <a:ext cx="1629295" cy="980902"/>
          </a:xfrm>
          <a:prstGeom prst="donut">
            <a:avLst>
              <a:gd name="adj" fmla="val 935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6" name="도넛 15"/>
          <p:cNvSpPr/>
          <p:nvPr/>
        </p:nvSpPr>
        <p:spPr>
          <a:xfrm>
            <a:off x="5203767" y="5336771"/>
            <a:ext cx="2111433" cy="1014153"/>
          </a:xfrm>
          <a:prstGeom prst="donut">
            <a:avLst>
              <a:gd name="adj" fmla="val 9352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53687" y="1177282"/>
            <a:ext cx="4882343" cy="277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400" b="1"/>
              <a:t>많은 자치체에서는 최대 </a:t>
            </a:r>
            <a:r>
              <a:rPr lang="en-US" altLang="ko-KR" sz="4400" b="1"/>
              <a:t>6</a:t>
            </a:r>
            <a:r>
              <a:rPr lang="ko-KR" altLang="en-US" sz="4400" b="1"/>
              <a:t>개월 동안 선거연기가 </a:t>
            </a:r>
            <a:endParaRPr lang="ko-KR" altLang="en-US" sz="4400" b="1"/>
          </a:p>
          <a:p>
            <a:pPr lvl="0">
              <a:defRPr lang="ko-KR" altLang="en-US"/>
            </a:pPr>
            <a:r>
              <a:rPr lang="ko-KR" altLang="en-US" sz="4400" b="1"/>
              <a:t>가능</a:t>
            </a:r>
            <a:r>
              <a:rPr lang="en-US" altLang="ko-KR" sz="4400" b="1"/>
              <a:t> </a:t>
            </a:r>
            <a:r>
              <a:rPr lang="ko-KR" altLang="en-US" sz="4400" b="1"/>
              <a:t>하도록 함</a:t>
            </a:r>
            <a:r>
              <a:rPr lang="en-US" altLang="ko-KR" sz="4400" b="1"/>
              <a:t>.</a:t>
            </a:r>
            <a:endParaRPr lang="ko-KR" altLang="en-US" sz="4400" b="1"/>
          </a:p>
        </p:txBody>
      </p:sp>
      <p:sp>
        <p:nvSpPr>
          <p:cNvPr id="22" name="위쪽 화살표 21"/>
          <p:cNvSpPr/>
          <p:nvPr/>
        </p:nvSpPr>
        <p:spPr>
          <a:xfrm rot="20288087">
            <a:off x="5091003" y="3443021"/>
            <a:ext cx="288330" cy="2087819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위쪽 화살표 23"/>
          <p:cNvSpPr/>
          <p:nvPr/>
        </p:nvSpPr>
        <p:spPr>
          <a:xfrm rot="18525031">
            <a:off x="5863677" y="2811621"/>
            <a:ext cx="242611" cy="1473336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위쪽 화살표 24"/>
          <p:cNvSpPr/>
          <p:nvPr/>
        </p:nvSpPr>
        <p:spPr>
          <a:xfrm rot="17467056">
            <a:off x="6390972" y="2118139"/>
            <a:ext cx="183743" cy="149443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1"/>
      <p:bldP spid="15" grpId="1" animBg="1" autoUpdateAnimBg="1"/>
      <p:bldP spid="16" grpId="2" animBg="1" autoUpdateAnimBg="1"/>
      <p:bldP spid="25" grpId="3" animBg="1" autoUpdateAnimBg="1"/>
      <p:bldP spid="24" grpId="4" animBg="1" autoUpdateAnimBg="1"/>
      <p:bldP spid="22" grpId="5" animBg="1" autoUpdateAnimBg="1"/>
      <p:bldP spid="18" grpId="6" animBg="0" autoUpdateAnimBg="1"/>
    </p:bldLst>
  </p:timing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02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0" y="673758"/>
            <a:ext cx="12192000" cy="769441"/>
            <a:chOff x="0" y="673758"/>
            <a:chExt cx="12192000" cy="769441"/>
          </a:xfrm>
        </p:grpSpPr>
        <p:sp>
          <p:nvSpPr>
            <p:cNvPr id="7" name="TextBox 6"/>
            <p:cNvSpPr txBox="1"/>
            <p:nvPr/>
          </p:nvSpPr>
          <p:spPr>
            <a:xfrm>
              <a:off x="0" y="673758"/>
              <a:ext cx="12192000" cy="753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 spc="93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두 번째 지방 자치제의 기능</a:t>
              </a:r>
              <a:endParaRPr lang="ko-KR" altLang="en-US" sz="4400" b="1" spc="93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2584343" y="1413164"/>
              <a:ext cx="7058421" cy="7506"/>
            </a:xfrm>
            <a:prstGeom prst="line">
              <a:avLst/>
            </a:prstGeom>
            <a:ln w="31750" cap="rnd">
              <a:solidFill>
                <a:srgbClr val="fc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그룹 15"/>
          <p:cNvGrpSpPr/>
          <p:nvPr/>
        </p:nvGrpSpPr>
        <p:grpSpPr>
          <a:xfrm rot="0">
            <a:off x="0" y="1911926"/>
            <a:ext cx="12192000" cy="4438998"/>
            <a:chOff x="0" y="1911926"/>
            <a:chExt cx="12192000" cy="4438998"/>
          </a:xfrm>
        </p:grpSpPr>
        <p:grpSp>
          <p:nvGrpSpPr>
            <p:cNvPr id="11" name="그룹 7"/>
            <p:cNvGrpSpPr/>
            <p:nvPr/>
          </p:nvGrpSpPr>
          <p:grpSpPr>
            <a:xfrm rot="0">
              <a:off x="432266" y="1911926"/>
              <a:ext cx="11371811" cy="4438998"/>
              <a:chOff x="6672992" y="4721648"/>
              <a:chExt cx="4567936" cy="1359690"/>
            </a:xfrm>
          </p:grpSpPr>
          <p:sp>
            <p:nvSpPr>
              <p:cNvPr id="14" name="직사각형 13"/>
              <p:cNvSpPr/>
              <p:nvPr/>
            </p:nvSpPr>
            <p:spPr>
              <a:xfrm>
                <a:off x="6672992" y="4721648"/>
                <a:ext cx="4567936" cy="1359690"/>
              </a:xfrm>
              <a:prstGeom prst="rect">
                <a:avLst/>
              </a:prstGeom>
              <a:solidFill>
                <a:srgbClr val="fcc3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pic>
            <p:nvPicPr>
              <p:cNvPr id="15" name="그림 14"/>
              <p:cNvPicPr>
                <a:picLocks noChangeAspect="1"/>
              </p:cNvPicPr>
              <p:nvPr/>
            </p:nvPicPr>
            <p:blipFill rotWithShape="1">
              <a:blip r:embed="rId2"/>
              <a:stretch>
                <a:fillRect/>
              </a:stretch>
            </p:blipFill>
            <p:spPr>
              <a:xfrm>
                <a:off x="6973509" y="5027140"/>
                <a:ext cx="613233" cy="613233"/>
              </a:xfrm>
              <a:prstGeom prst="rect">
                <a:avLst/>
              </a:prstGeom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0" y="2942673"/>
              <a:ext cx="12192000" cy="2589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>
                  <a:latin typeface="배달"/>
                </a:rPr>
                <a:t>전후 일본 지방자치</a:t>
              </a:r>
              <a:r>
                <a:rPr lang="en-US" altLang="ko-KR" sz="4400" b="1">
                  <a:latin typeface="배달"/>
                </a:rPr>
                <a:t> </a:t>
              </a:r>
              <a:endParaRPr lang="en-US" altLang="ko-KR" sz="4400" b="1">
                <a:latin typeface="배달"/>
              </a:endParaRPr>
            </a:p>
            <a:p>
              <a:pPr algn="ctr">
                <a:defRPr lang="ko-KR" altLang="en-US"/>
              </a:pPr>
              <a:endParaRPr lang="en-US" altLang="ko-KR" sz="4000" b="1">
                <a:latin typeface="배달"/>
              </a:endParaRPr>
            </a:p>
            <a:p>
              <a:pPr algn="ctr">
                <a:defRPr lang="ko-KR" altLang="en-US"/>
              </a:pPr>
              <a:r>
                <a:rPr lang="ko-KR" altLang="en-US" sz="4000" b="1">
                  <a:latin typeface="배달"/>
                </a:rPr>
                <a:t>지역 주민의 정치사회화와 </a:t>
              </a:r>
              <a:endParaRPr lang="ko-KR" altLang="en-US" sz="4000" b="1">
                <a:latin typeface="배달"/>
              </a:endParaRPr>
            </a:p>
            <a:p>
              <a:pPr algn="ctr">
                <a:defRPr lang="ko-KR" altLang="en-US"/>
              </a:pPr>
              <a:r>
                <a:rPr lang="ko-KR" altLang="en-US" sz="4000" b="1">
                  <a:latin typeface="배달"/>
                </a:rPr>
                <a:t>시민민주주의 발달에 중요한 기능 수행</a:t>
              </a:r>
              <a:r>
                <a:rPr lang="en-US" altLang="ko-KR" sz="4000" b="1">
                  <a:latin typeface="배달"/>
                </a:rPr>
                <a:t>.</a:t>
              </a:r>
              <a:endParaRPr lang="en-US" altLang="ko-KR" sz="4000" b="1">
                <a:latin typeface="배달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02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3" name="그룹 12"/>
          <p:cNvGrpSpPr/>
          <p:nvPr/>
        </p:nvGrpSpPr>
        <p:grpSpPr>
          <a:xfrm rot="0">
            <a:off x="0" y="673758"/>
            <a:ext cx="12192000" cy="769441"/>
            <a:chOff x="0" y="673758"/>
            <a:chExt cx="12192000" cy="769441"/>
          </a:xfrm>
        </p:grpSpPr>
        <p:sp>
          <p:nvSpPr>
            <p:cNvPr id="7" name="TextBox 6"/>
            <p:cNvSpPr txBox="1"/>
            <p:nvPr/>
          </p:nvSpPr>
          <p:spPr>
            <a:xfrm>
              <a:off x="0" y="673758"/>
              <a:ext cx="12192000" cy="753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 spc="93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두 번째 지방 자치제의 기능</a:t>
              </a:r>
              <a:endParaRPr lang="ko-KR" altLang="en-US" sz="4400" b="1" spc="93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2584343" y="1413164"/>
              <a:ext cx="7058421" cy="7506"/>
            </a:xfrm>
            <a:prstGeom prst="line">
              <a:avLst/>
            </a:prstGeom>
            <a:ln w="31750" cap="rnd">
              <a:solidFill>
                <a:srgbClr val="fc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2061548"/>
            <a:ext cx="12192000" cy="3746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>
                <a:latin typeface="배달"/>
              </a:rPr>
              <a:t>-1960</a:t>
            </a:r>
            <a:r>
              <a:rPr lang="ko-KR" altLang="en-US" sz="4000" b="1">
                <a:latin typeface="배달"/>
              </a:rPr>
              <a:t>년대</a:t>
            </a:r>
            <a:r>
              <a:rPr lang="en-US" altLang="ko-KR" sz="4000" b="1">
                <a:latin typeface="배달"/>
              </a:rPr>
              <a:t>: </a:t>
            </a:r>
            <a:r>
              <a:rPr lang="ko-KR" altLang="en-US" sz="4000" b="1"/>
              <a:t>지역 주민이 주체가 되는 시민운동을 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en-US" altLang="ko-KR" sz="4000" b="1"/>
              <a:t> </a:t>
            </a:r>
            <a:r>
              <a:rPr lang="ko-KR" altLang="en-US" sz="4000" b="1"/>
              <a:t>주도하여 정부의 성장위주</a:t>
            </a:r>
            <a:r>
              <a:rPr lang="en-US" altLang="ko-KR" sz="4000" b="1"/>
              <a:t>·</a:t>
            </a:r>
            <a:r>
              <a:rPr lang="ko-KR" altLang="en-US" sz="4000" b="1"/>
              <a:t>개발위주의 정책에 제동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ko-KR" altLang="en-US" sz="4000" b="1">
                <a:latin typeface="배달"/>
              </a:rPr>
              <a:t>          시민들이</a:t>
            </a:r>
            <a:r>
              <a:rPr lang="en-US" altLang="ko-KR" sz="4000" b="1">
                <a:latin typeface="배달"/>
              </a:rPr>
              <a:t> </a:t>
            </a:r>
            <a:r>
              <a:rPr lang="ko-KR" altLang="en-US" sz="4000" b="1">
                <a:latin typeface="배달"/>
              </a:rPr>
              <a:t>삶의 질이 우선되는 복지정책 요구</a:t>
            </a:r>
            <a:r>
              <a:rPr lang="en-US" altLang="ko-KR" sz="4000" b="1">
                <a:latin typeface="배달"/>
              </a:rPr>
              <a:t>.</a:t>
            </a:r>
            <a:r>
              <a:rPr lang="ko-KR" altLang="en-US" sz="4000" b="1">
                <a:latin typeface="배달"/>
              </a:rPr>
              <a:t> </a:t>
            </a:r>
            <a:endParaRPr lang="ko-KR" altLang="en-US" sz="4000" b="1">
              <a:latin typeface="배달"/>
            </a:endParaRPr>
          </a:p>
          <a:p>
            <a:pPr lvl="0">
              <a:defRPr lang="ko-KR" altLang="en-US"/>
            </a:pPr>
            <a:endParaRPr lang="en-US" altLang="ko-KR" sz="4000" b="1">
              <a:latin typeface="배달"/>
            </a:endParaRPr>
          </a:p>
          <a:p>
            <a:pPr lvl="0">
              <a:defRPr lang="ko-KR" altLang="en-US"/>
            </a:pPr>
            <a:r>
              <a:rPr lang="en-US" altLang="ko-KR" sz="4000" b="1">
                <a:latin typeface="배달"/>
              </a:rPr>
              <a:t>           But </a:t>
            </a:r>
            <a:r>
              <a:rPr lang="ko-KR" altLang="en-US" sz="4000" b="1">
                <a:latin typeface="배달"/>
              </a:rPr>
              <a:t>성장제일주의 국가전략 근본적인 정책</a:t>
            </a:r>
            <a:endParaRPr lang="ko-KR" altLang="en-US" sz="4000" b="1">
              <a:latin typeface="배달"/>
            </a:endParaRPr>
          </a:p>
          <a:p>
            <a:pPr lvl="0">
              <a:defRPr lang="ko-KR" altLang="en-US"/>
            </a:pPr>
            <a:r>
              <a:rPr lang="en-US" altLang="ko-KR" sz="4000" b="1">
                <a:latin typeface="배달"/>
              </a:rPr>
              <a:t>           </a:t>
            </a:r>
            <a:r>
              <a:rPr lang="ko-KR" altLang="en-US" sz="4000" b="1">
                <a:latin typeface="배달"/>
              </a:rPr>
              <a:t>수정은 아님</a:t>
            </a:r>
            <a:r>
              <a:rPr lang="en-US" altLang="ko-KR" sz="4000" b="1">
                <a:latin typeface="배달"/>
              </a:rPr>
              <a:t>.</a:t>
            </a:r>
            <a:endParaRPr lang="en-US" altLang="ko-KR" sz="4000" b="1">
              <a:latin typeface="배달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1030778" y="3374960"/>
            <a:ext cx="781396" cy="4821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c3c0"/>
          </a:solidFill>
          <a:ln>
            <a:solidFill>
              <a:srgbClr val="525354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 autoUpdateAnimBg="1"/>
    </p:bld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414010" y="823232"/>
            <a:ext cx="1316355" cy="6988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000" b="1" spc="125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목</a:t>
            </a:r>
            <a:r>
              <a:rPr lang="en-US" altLang="ko-KR" sz="4000" b="1" spc="125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 </a:t>
            </a:r>
            <a:r>
              <a:rPr lang="ko-KR" altLang="en-US" sz="4000" b="1" spc="125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차</a:t>
            </a:r>
            <a:endParaRPr lang="ko-KR" altLang="en-US" sz="4000" b="1" spc="125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345148" y="2913207"/>
            <a:ext cx="683959" cy="1110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3000">
              <a:latin typeface="한컴 윤고딕 240"/>
              <a:ea typeface="한컴 윤고딕 24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66135" y="2412728"/>
            <a:ext cx="687705" cy="5476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3000" spc="18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01</a:t>
            </a:r>
            <a:endParaRPr lang="ko-KR" altLang="en-US" sz="3000" spc="184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57700" y="2415734"/>
            <a:ext cx="2868930" cy="5446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000" spc="18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일본의 지방자치</a:t>
            </a:r>
            <a:endParaRPr lang="ko-KR" altLang="en-US" sz="3000" spc="184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438650" y="3759279"/>
            <a:ext cx="4107180" cy="5441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000" spc="18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일본 자치단체장의 역할</a:t>
            </a:r>
            <a:endParaRPr lang="ko-KR" altLang="en-US" sz="3000" spc="184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85310" y="5074250"/>
            <a:ext cx="3373755" cy="5435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000" spc="18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일본 자치단체 성격</a:t>
            </a:r>
            <a:endParaRPr lang="ko-KR" altLang="en-US" sz="3000" spc="184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40" name="직사각형 39"/>
          <p:cNvSpPr/>
          <p:nvPr/>
        </p:nvSpPr>
        <p:spPr>
          <a:xfrm rot="16200000">
            <a:off x="2676434" y="1229994"/>
            <a:ext cx="541020" cy="156373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1422425" y="2424674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0" y="5227595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46" name="직사각형 17"/>
          <p:cNvSpPr/>
          <p:nvPr/>
        </p:nvSpPr>
        <p:spPr>
          <a:xfrm>
            <a:off x="3326098" y="4237182"/>
            <a:ext cx="683959" cy="1110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3000">
              <a:latin typeface="한컴 윤고딕 240"/>
              <a:ea typeface="한컴 윤고딕 240"/>
            </a:endParaRPr>
          </a:p>
        </p:txBody>
      </p:sp>
      <p:sp>
        <p:nvSpPr>
          <p:cNvPr id="47" name="TextBox 23"/>
          <p:cNvSpPr txBox="1"/>
          <p:nvPr/>
        </p:nvSpPr>
        <p:spPr>
          <a:xfrm>
            <a:off x="3318510" y="3736703"/>
            <a:ext cx="735330" cy="5476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3000" spc="18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0</a:t>
            </a:r>
            <a:r>
              <a:rPr lang="ko-KR" altLang="en-US" sz="3000" spc="18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2</a:t>
            </a:r>
            <a:endParaRPr lang="ko-KR" altLang="en-US" sz="3000" spc="184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48" name="직사각형 17"/>
          <p:cNvSpPr/>
          <p:nvPr/>
        </p:nvSpPr>
        <p:spPr>
          <a:xfrm>
            <a:off x="3373723" y="5561157"/>
            <a:ext cx="683959" cy="1110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3000">
              <a:latin typeface="한컴 윤고딕 240"/>
              <a:ea typeface="한컴 윤고딕 24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3366135" y="5060678"/>
            <a:ext cx="744855" cy="54764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3000" spc="18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0</a:t>
            </a:r>
            <a:r>
              <a:rPr lang="ko-KR" altLang="en-US" sz="3000" spc="18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3</a:t>
            </a:r>
            <a:endParaRPr lang="ko-KR" altLang="en-US" sz="3000" spc="184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02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3" name="그룹 12"/>
          <p:cNvGrpSpPr/>
          <p:nvPr/>
        </p:nvGrpSpPr>
        <p:grpSpPr>
          <a:xfrm rot="0">
            <a:off x="0" y="673758"/>
            <a:ext cx="12192000" cy="769441"/>
            <a:chOff x="0" y="673758"/>
            <a:chExt cx="12192000" cy="769441"/>
          </a:xfrm>
        </p:grpSpPr>
        <p:sp>
          <p:nvSpPr>
            <p:cNvPr id="7" name="TextBox 6"/>
            <p:cNvSpPr txBox="1"/>
            <p:nvPr/>
          </p:nvSpPr>
          <p:spPr>
            <a:xfrm>
              <a:off x="0" y="673758"/>
              <a:ext cx="12192000" cy="7530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 spc="93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두 번째 지방 자치제의 기능</a:t>
              </a:r>
              <a:endParaRPr lang="ko-KR" altLang="en-US" sz="4400" b="1" spc="93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 flipV="1">
              <a:off x="2584343" y="1413164"/>
              <a:ext cx="7058421" cy="7506"/>
            </a:xfrm>
            <a:prstGeom prst="line">
              <a:avLst/>
            </a:prstGeom>
            <a:ln w="31750" cap="rnd">
              <a:solidFill>
                <a:srgbClr val="fc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0" y="1945171"/>
            <a:ext cx="12192000" cy="435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4000" b="1">
                <a:latin typeface="배달"/>
              </a:rPr>
              <a:t>-1980</a:t>
            </a:r>
            <a:r>
              <a:rPr lang="ko-KR" altLang="en-US" sz="4000" b="1">
                <a:latin typeface="배달"/>
              </a:rPr>
              <a:t>년대 이후</a:t>
            </a:r>
            <a:r>
              <a:rPr lang="en-US" altLang="ko-KR" sz="4000" b="1">
                <a:latin typeface="배달"/>
              </a:rPr>
              <a:t>: </a:t>
            </a:r>
            <a:r>
              <a:rPr lang="ko-KR" altLang="en-US" sz="4000" b="1"/>
              <a:t>국토의 균형발전과 국제화라는 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en-US" altLang="ko-KR" sz="4000" b="1"/>
              <a:t>                      </a:t>
            </a:r>
            <a:r>
              <a:rPr lang="ko-KR" altLang="en-US" sz="4000" b="1"/>
              <a:t>국가적 과제를 담당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en-US" altLang="ko-KR" sz="4000" b="1">
                <a:latin typeface="배달"/>
              </a:rPr>
              <a:t>-</a:t>
            </a:r>
            <a:r>
              <a:rPr lang="ko-KR" altLang="en-US" sz="4000" b="1"/>
              <a:t>지역 균형발전의 주역은 지방정부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en-US" altLang="ko-KR" sz="4000" b="1"/>
              <a:t>               </a:t>
            </a:r>
            <a:r>
              <a:rPr lang="ko-KR" altLang="en-US" sz="4000" b="1"/>
              <a:t>지방자치 단체장들을 중심으로 새로운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en-US" altLang="ko-KR" sz="4000" b="1"/>
              <a:t>               </a:t>
            </a:r>
            <a:r>
              <a:rPr lang="ko-KR" altLang="en-US" sz="4000" b="1"/>
              <a:t>자치체 운영방식의 도입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en-US" altLang="ko-KR" sz="4000" b="1">
                <a:latin typeface="배달"/>
              </a:rPr>
              <a:t>                 </a:t>
            </a:r>
            <a:r>
              <a:rPr lang="ko-KR" altLang="en-US" sz="4000" b="1">
                <a:latin typeface="배달"/>
              </a:rPr>
              <a:t>국가정책 선도</a:t>
            </a:r>
            <a:r>
              <a:rPr lang="en-US" altLang="ko-KR" sz="4000" b="1">
                <a:latin typeface="배달"/>
              </a:rPr>
              <a:t>, </a:t>
            </a:r>
            <a:r>
              <a:rPr lang="ko-KR" altLang="en-US" sz="4000" b="1">
                <a:latin typeface="배달"/>
              </a:rPr>
              <a:t>보완</a:t>
            </a:r>
            <a:r>
              <a:rPr lang="en-US" altLang="ko-KR" sz="4000" b="1">
                <a:latin typeface="배달"/>
              </a:rPr>
              <a:t>, </a:t>
            </a:r>
            <a:r>
              <a:rPr lang="ko-KR" altLang="en-US" sz="4000" b="1">
                <a:latin typeface="배달"/>
              </a:rPr>
              <a:t>지역 특성을 살린</a:t>
            </a:r>
            <a:endParaRPr lang="ko-KR" altLang="en-US" sz="4000" b="1">
              <a:latin typeface="배달"/>
            </a:endParaRPr>
          </a:p>
          <a:p>
            <a:pPr lvl="0">
              <a:defRPr lang="ko-KR" altLang="en-US"/>
            </a:pPr>
            <a:r>
              <a:rPr lang="ko-KR" altLang="en-US" sz="4000" b="1">
                <a:latin typeface="배달"/>
              </a:rPr>
              <a:t>                 정책 및 사업 전개</a:t>
            </a:r>
            <a:r>
              <a:rPr lang="en-US" altLang="ko-KR" sz="4000" b="1">
                <a:latin typeface="배달"/>
              </a:rPr>
              <a:t>.</a:t>
            </a:r>
            <a:endParaRPr lang="ko-KR" altLang="en-US" sz="4000" b="1">
              <a:latin typeface="배달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2211192" y="5436524"/>
            <a:ext cx="781396" cy="4821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c3c0"/>
          </a:solidFill>
          <a:ln>
            <a:solidFill>
              <a:srgbClr val="525354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1848203" y="4258887"/>
            <a:ext cx="781396" cy="4821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c3c0"/>
          </a:solidFill>
          <a:ln>
            <a:solidFill>
              <a:srgbClr val="525354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1"/>
      <p:bldP spid="11" grpId="1" animBg="1" autoUpdateAnimBg="1"/>
    </p:bldLst>
  </p:timing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8" name="직사각형 7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02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30" name="그룹 29"/>
          <p:cNvGrpSpPr/>
          <p:nvPr/>
        </p:nvGrpSpPr>
        <p:grpSpPr>
          <a:xfrm rot="0">
            <a:off x="465513" y="1113905"/>
            <a:ext cx="5400001" cy="5519305"/>
            <a:chOff x="465513" y="1113905"/>
            <a:chExt cx="5400001" cy="5519305"/>
          </a:xfrm>
        </p:grpSpPr>
        <p:sp>
          <p:nvSpPr>
            <p:cNvPr id="4" name="직사각형 3"/>
            <p:cNvSpPr/>
            <p:nvPr/>
          </p:nvSpPr>
          <p:spPr>
            <a:xfrm>
              <a:off x="465514" y="1953210"/>
              <a:ext cx="5400000" cy="4680000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5513" y="1113905"/>
              <a:ext cx="5370022" cy="751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/>
                <a:t>과거</a:t>
              </a:r>
              <a:endParaRPr lang="ko-KR" altLang="en-US" sz="4400" b="1"/>
            </a:p>
          </p:txBody>
        </p:sp>
      </p:grpSp>
      <p:grpSp>
        <p:nvGrpSpPr>
          <p:cNvPr id="31" name="그룹 30"/>
          <p:cNvGrpSpPr/>
          <p:nvPr/>
        </p:nvGrpSpPr>
        <p:grpSpPr>
          <a:xfrm rot="0">
            <a:off x="6356438" y="1113905"/>
            <a:ext cx="5400000" cy="5519306"/>
            <a:chOff x="6356438" y="1113905"/>
            <a:chExt cx="5400000" cy="5519306"/>
          </a:xfrm>
        </p:grpSpPr>
        <p:sp>
          <p:nvSpPr>
            <p:cNvPr id="5" name="직사각형 4"/>
            <p:cNvSpPr/>
            <p:nvPr/>
          </p:nvSpPr>
          <p:spPr>
            <a:xfrm>
              <a:off x="6356438" y="1953211"/>
              <a:ext cx="5400000" cy="468000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67548" y="1113905"/>
              <a:ext cx="5386648" cy="75109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/>
                <a:t>현재</a:t>
              </a:r>
              <a:endParaRPr lang="ko-KR" altLang="en-US" sz="4400" b="1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424844" y="0"/>
            <a:ext cx="8944495" cy="636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>
                <a:solidFill>
                  <a:srgbClr val="00b0f0"/>
                </a:solidFill>
              </a:rPr>
              <a:t>지방</a:t>
            </a:r>
            <a:r>
              <a:rPr lang="ko-KR" altLang="en-US" sz="3600" b="1"/>
              <a:t>을 거점으로 </a:t>
            </a:r>
            <a:r>
              <a:rPr lang="ko-KR" altLang="en-US" sz="3600" b="1">
                <a:solidFill>
                  <a:srgbClr val="00b0f0"/>
                </a:solidFill>
              </a:rPr>
              <a:t>국제화 교류 </a:t>
            </a:r>
            <a:r>
              <a:rPr lang="ko-KR" altLang="en-US" sz="3600" b="1"/>
              <a:t>활발히 진행</a:t>
            </a:r>
            <a:endParaRPr lang="ko-KR" altLang="en-US" sz="3600" b="1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978429" y="2294313"/>
            <a:ext cx="2327564" cy="1143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오른쪽 화살표 17"/>
          <p:cNvSpPr/>
          <p:nvPr/>
        </p:nvSpPr>
        <p:spPr>
          <a:xfrm rot="18689641">
            <a:off x="1446415" y="3873733"/>
            <a:ext cx="1363287" cy="6483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0d1d6"/>
          </a:solidFill>
          <a:ln>
            <a:solidFill>
              <a:srgbClr val="5253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3228972">
            <a:off x="3507969" y="3823851"/>
            <a:ext cx="1363287" cy="64839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d0d1d6"/>
          </a:solidFill>
          <a:ln>
            <a:solidFill>
              <a:srgbClr val="5253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2" name="그룹 21"/>
          <p:cNvGrpSpPr/>
          <p:nvPr/>
        </p:nvGrpSpPr>
        <p:grpSpPr>
          <a:xfrm rot="0">
            <a:off x="615142" y="4788128"/>
            <a:ext cx="2427316" cy="1662548"/>
            <a:chOff x="615142" y="4788128"/>
            <a:chExt cx="2427316" cy="1662548"/>
          </a:xfrm>
        </p:grpSpPr>
        <p:sp>
          <p:nvSpPr>
            <p:cNvPr id="16" name="타원 15"/>
            <p:cNvSpPr/>
            <p:nvPr/>
          </p:nvSpPr>
          <p:spPr>
            <a:xfrm>
              <a:off x="615142" y="4788128"/>
              <a:ext cx="2427316" cy="1662548"/>
            </a:xfrm>
            <a:prstGeom prst="ellipse">
              <a:avLst/>
            </a:prstGeom>
            <a:solidFill>
              <a:srgbClr val="fcc3c0"/>
            </a:solidFill>
            <a:ln>
              <a:solidFill>
                <a:srgbClr val="525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14149" y="4854634"/>
              <a:ext cx="1645920" cy="14299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/>
                <a:t>지방정부</a:t>
              </a:r>
              <a:endParaRPr lang="ko-KR" altLang="en-US" sz="4400" b="1"/>
            </a:p>
          </p:txBody>
        </p:sp>
      </p:grpSp>
      <p:grpSp>
        <p:nvGrpSpPr>
          <p:cNvPr id="23" name="그룹 22"/>
          <p:cNvGrpSpPr/>
          <p:nvPr/>
        </p:nvGrpSpPr>
        <p:grpSpPr>
          <a:xfrm rot="0">
            <a:off x="3225338" y="4788129"/>
            <a:ext cx="2510444" cy="1612671"/>
            <a:chOff x="3225338" y="4788129"/>
            <a:chExt cx="2510444" cy="1612671"/>
          </a:xfrm>
        </p:grpSpPr>
        <p:sp>
          <p:nvSpPr>
            <p:cNvPr id="17" name="타원 16"/>
            <p:cNvSpPr/>
            <p:nvPr/>
          </p:nvSpPr>
          <p:spPr>
            <a:xfrm>
              <a:off x="3325088" y="4788129"/>
              <a:ext cx="2344191" cy="1612671"/>
            </a:xfrm>
            <a:prstGeom prst="ellipse">
              <a:avLst/>
            </a:prstGeom>
            <a:solidFill>
              <a:srgbClr val="fcc3c0"/>
            </a:solidFill>
            <a:ln>
              <a:solidFill>
                <a:srgbClr val="525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25338" y="4904507"/>
              <a:ext cx="2510444" cy="13038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000" b="1"/>
                <a:t>외국 </a:t>
              </a:r>
              <a:endParaRPr lang="ko-KR" altLang="en-US" sz="4000" b="1"/>
            </a:p>
            <a:p>
              <a:pPr algn="ctr">
                <a:defRPr lang="ko-KR" altLang="en-US"/>
              </a:pPr>
              <a:r>
                <a:rPr lang="ko-KR" altLang="en-US" sz="4000" b="1"/>
                <a:t>지방정부</a:t>
              </a:r>
              <a:endParaRPr lang="ko-KR" altLang="en-US" sz="4000" b="1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367548" y="2044938"/>
            <a:ext cx="5336772" cy="1553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800" b="1"/>
              <a:t>외국 지방정부와 직접 교류</a:t>
            </a:r>
            <a:endParaRPr lang="ko-KR" altLang="en-US" sz="4800" b="1"/>
          </a:p>
        </p:txBody>
      </p:sp>
      <p:grpSp>
        <p:nvGrpSpPr>
          <p:cNvPr id="32" name="그룹 31"/>
          <p:cNvGrpSpPr/>
          <p:nvPr/>
        </p:nvGrpSpPr>
        <p:grpSpPr>
          <a:xfrm rot="0">
            <a:off x="6583680" y="3690851"/>
            <a:ext cx="2094807" cy="2576945"/>
            <a:chOff x="6583680" y="3690851"/>
            <a:chExt cx="2094807" cy="2576945"/>
          </a:xfrm>
        </p:grpSpPr>
        <p:sp>
          <p:nvSpPr>
            <p:cNvPr id="24" name="직사각형 23"/>
            <p:cNvSpPr/>
            <p:nvPr/>
          </p:nvSpPr>
          <p:spPr>
            <a:xfrm>
              <a:off x="6583680" y="3690851"/>
              <a:ext cx="2094807" cy="2576945"/>
            </a:xfrm>
            <a:prstGeom prst="rect">
              <a:avLst/>
            </a:prstGeom>
            <a:solidFill>
              <a:srgbClr val="d9dade"/>
            </a:solidFill>
            <a:ln>
              <a:solidFill>
                <a:srgbClr val="525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785953" y="4292141"/>
              <a:ext cx="1645920" cy="143047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/>
                <a:t>지방정부</a:t>
              </a:r>
              <a:endParaRPr lang="ko-KR" altLang="en-US" sz="4400" b="1"/>
            </a:p>
          </p:txBody>
        </p:sp>
      </p:grpSp>
      <p:grpSp>
        <p:nvGrpSpPr>
          <p:cNvPr id="33" name="그룹 32"/>
          <p:cNvGrpSpPr/>
          <p:nvPr/>
        </p:nvGrpSpPr>
        <p:grpSpPr>
          <a:xfrm rot="0">
            <a:off x="9246524" y="3674225"/>
            <a:ext cx="2510444" cy="2576945"/>
            <a:chOff x="9246524" y="3674225"/>
            <a:chExt cx="2510444" cy="2576945"/>
          </a:xfrm>
        </p:grpSpPr>
        <p:sp>
          <p:nvSpPr>
            <p:cNvPr id="25" name="직사각형 24"/>
            <p:cNvSpPr/>
            <p:nvPr/>
          </p:nvSpPr>
          <p:spPr>
            <a:xfrm>
              <a:off x="9443258" y="3674225"/>
              <a:ext cx="2094807" cy="2576945"/>
            </a:xfrm>
            <a:prstGeom prst="rect">
              <a:avLst/>
            </a:prstGeom>
            <a:solidFill>
              <a:srgbClr val="d9dade"/>
            </a:solidFill>
            <a:ln>
              <a:solidFill>
                <a:srgbClr val="5253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246524" y="4275511"/>
              <a:ext cx="2510444" cy="13042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000" b="1"/>
                <a:t>외국 </a:t>
              </a:r>
              <a:endParaRPr lang="ko-KR" altLang="en-US" sz="4000" b="1"/>
            </a:p>
            <a:p>
              <a:pPr algn="ctr">
                <a:defRPr lang="ko-KR" altLang="en-US"/>
              </a:pPr>
              <a:r>
                <a:rPr lang="ko-KR" altLang="en-US" sz="4000" b="1"/>
                <a:t>지방정부</a:t>
              </a:r>
              <a:endParaRPr lang="ko-KR" altLang="en-US" sz="4000" b="1"/>
            </a:p>
          </p:txBody>
        </p:sp>
      </p:grpSp>
      <p:sp>
        <p:nvSpPr>
          <p:cNvPr id="26" name="오른쪽 화살표 25"/>
          <p:cNvSpPr/>
          <p:nvPr/>
        </p:nvSpPr>
        <p:spPr>
          <a:xfrm>
            <a:off x="8462357" y="4006741"/>
            <a:ext cx="1313411" cy="947651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c3c0"/>
          </a:solidFill>
          <a:ln>
            <a:solidFill>
              <a:srgbClr val="5253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0" autoUpdateAnimBg="1"/>
      <p:bldP spid="18" grpId="1" animBg="1" autoUpdateAnimBg="1"/>
      <p:bldP spid="19" grpId="2" animBg="1" autoUpdateAnimBg="1"/>
      <p:bldP spid="27" grpId="3" animBg="0" autoUpdateAnimBg="1"/>
      <p:bldP spid="26" grpId="4" animBg="1" autoUpdateAnimBg="1"/>
    </p:bldLst>
  </p:timing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02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pic>
        <p:nvPicPr>
          <p:cNvPr id="21506" name="Picture 2" descr="일본 지진 규수 남부서 7.0 규모...목포서도 감지 &amp;quot;아파트 거실의 등이 흔들렸다&amp;quot; 문의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66008" y="781397"/>
            <a:ext cx="7115694" cy="5785657"/>
          </a:xfrm>
          <a:prstGeom prst="rect">
            <a:avLst/>
          </a:prstGeom>
          <a:noFill/>
        </p:spPr>
      </p:pic>
      <p:grpSp>
        <p:nvGrpSpPr>
          <p:cNvPr id="46" name="그룹 45"/>
          <p:cNvGrpSpPr/>
          <p:nvPr/>
        </p:nvGrpSpPr>
        <p:grpSpPr>
          <a:xfrm rot="0">
            <a:off x="7393989" y="770600"/>
            <a:ext cx="4684121" cy="5967262"/>
            <a:chOff x="7393989" y="770600"/>
            <a:chExt cx="4684121" cy="5967262"/>
          </a:xfrm>
        </p:grpSpPr>
        <p:grpSp>
          <p:nvGrpSpPr>
            <p:cNvPr id="20" name="그룹 19"/>
            <p:cNvGrpSpPr/>
            <p:nvPr/>
          </p:nvGrpSpPr>
          <p:grpSpPr>
            <a:xfrm rot="0">
              <a:off x="7393989" y="770600"/>
              <a:ext cx="2380576" cy="1349480"/>
              <a:chOff x="940830" y="4964523"/>
              <a:chExt cx="2727669" cy="1546237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940830" y="5009620"/>
                <a:ext cx="216000" cy="1501140"/>
              </a:xfrm>
              <a:prstGeom prst="rect">
                <a:avLst/>
              </a:prstGeom>
              <a:solidFill>
                <a:srgbClr val="fcc3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 rot="16200000">
                <a:off x="2196665" y="3708688"/>
                <a:ext cx="216000" cy="2727669"/>
              </a:xfrm>
              <a:prstGeom prst="rect">
                <a:avLst/>
              </a:prstGeom>
              <a:solidFill>
                <a:srgbClr val="fcc3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grpSp>
          <p:nvGrpSpPr>
            <p:cNvPr id="23" name="그룹 22"/>
            <p:cNvGrpSpPr/>
            <p:nvPr/>
          </p:nvGrpSpPr>
          <p:grpSpPr>
            <a:xfrm rot="10800000">
              <a:off x="9697534" y="5388382"/>
              <a:ext cx="2380576" cy="1349480"/>
              <a:chOff x="3462992" y="4307730"/>
              <a:chExt cx="2380576" cy="1349480"/>
            </a:xfrm>
          </p:grpSpPr>
          <p:sp>
            <p:nvSpPr>
              <p:cNvPr id="24" name="직사각형 23"/>
              <p:cNvSpPr/>
              <p:nvPr/>
            </p:nvSpPr>
            <p:spPr>
              <a:xfrm>
                <a:off x="3462992" y="4347088"/>
                <a:ext cx="188514" cy="1310122"/>
              </a:xfrm>
              <a:prstGeom prst="rect">
                <a:avLst/>
              </a:prstGeom>
              <a:solidFill>
                <a:srgbClr val="8c8e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  <p:sp>
            <p:nvSpPr>
              <p:cNvPr id="25" name="직사각형 24"/>
              <p:cNvSpPr/>
              <p:nvPr/>
            </p:nvSpPr>
            <p:spPr>
              <a:xfrm rot="16200000">
                <a:off x="4559023" y="3211699"/>
                <a:ext cx="188514" cy="2380576"/>
              </a:xfrm>
              <a:prstGeom prst="rect">
                <a:avLst/>
              </a:prstGeom>
              <a:solidFill>
                <a:srgbClr val="8c8e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 lang="ko-KR" altLang="en-US"/>
                </a:pPr>
                <a:endParaRPr lang="ko-KR" alt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0960" y="1363287"/>
              <a:ext cx="4239492" cy="49689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800" b="1">
                  <a:solidFill>
                    <a:srgbClr val="00b0f0"/>
                  </a:solidFill>
                </a:rPr>
                <a:t>훗카이도</a:t>
              </a:r>
              <a:endParaRPr lang="ko-KR" altLang="en-US" sz="4800" b="1">
                <a:solidFill>
                  <a:srgbClr val="00b0f0"/>
                </a:solidFill>
              </a:endParaRPr>
            </a:p>
            <a:p>
              <a:pPr algn="ctr">
                <a:defRPr lang="ko-KR" altLang="en-US"/>
              </a:pPr>
              <a:r>
                <a:rPr lang="ko-KR" altLang="en-US" sz="4800" b="1">
                  <a:solidFill>
                    <a:srgbClr val="92d050"/>
                  </a:solidFill>
                </a:rPr>
                <a:t>니가타</a:t>
              </a:r>
              <a:endParaRPr lang="ko-KR" altLang="en-US" sz="4800" b="1">
                <a:solidFill>
                  <a:srgbClr val="92d050"/>
                </a:solidFill>
              </a:endParaRPr>
            </a:p>
            <a:p>
              <a:pPr algn="ctr">
                <a:defRPr lang="ko-KR" altLang="en-US"/>
              </a:pPr>
              <a:r>
                <a:rPr lang="ko-KR" altLang="en-US" sz="4800" b="1">
                  <a:solidFill>
                    <a:srgbClr val="f90f47"/>
                  </a:solidFill>
                </a:rPr>
                <a:t>규슈</a:t>
              </a:r>
              <a:endParaRPr lang="ko-KR" altLang="en-US" sz="4800" b="1">
                <a:solidFill>
                  <a:srgbClr val="f90f47"/>
                </a:solidFill>
              </a:endParaRPr>
            </a:p>
            <a:p>
              <a:pPr lvl="0">
                <a:defRPr lang="ko-KR" altLang="en-US"/>
              </a:pPr>
              <a:r>
                <a:rPr lang="en-US" altLang="ko-KR" sz="4400" b="1"/>
                <a:t>-</a:t>
              </a:r>
              <a:r>
                <a:rPr lang="ko-KR" altLang="en-US" sz="4400" b="1"/>
                <a:t>주체적으로 </a:t>
              </a:r>
              <a:endParaRPr lang="ko-KR" altLang="en-US" sz="4400" b="1"/>
            </a:p>
            <a:p>
              <a:pPr lvl="0">
                <a:defRPr lang="ko-KR" altLang="en-US"/>
              </a:pPr>
              <a:r>
                <a:rPr lang="en-US" altLang="ko-KR" sz="4400" b="1"/>
                <a:t> </a:t>
              </a:r>
              <a:r>
                <a:rPr lang="ko-KR" altLang="en-US" sz="4400" b="1"/>
                <a:t>외국과의 </a:t>
              </a:r>
              <a:endParaRPr lang="ko-KR" altLang="en-US" sz="4400" b="1"/>
            </a:p>
            <a:p>
              <a:pPr lvl="0">
                <a:defRPr lang="ko-KR" altLang="en-US"/>
              </a:pPr>
              <a:r>
                <a:rPr lang="ko-KR" altLang="en-US" sz="4400" b="1"/>
                <a:t> 활발한 교류를</a:t>
              </a:r>
              <a:endParaRPr lang="ko-KR" altLang="en-US" sz="4400" b="1"/>
            </a:p>
            <a:p>
              <a:pPr lvl="0">
                <a:defRPr lang="ko-KR" altLang="en-US"/>
              </a:pPr>
              <a:r>
                <a:rPr lang="ko-KR" altLang="en-US" sz="4400" b="1"/>
                <a:t> 실천하는 도시</a:t>
              </a:r>
              <a:endParaRPr lang="en-US" altLang="ko-KR" sz="4400" b="1"/>
            </a:p>
          </p:txBody>
        </p:sp>
      </p:grpSp>
      <p:sp>
        <p:nvSpPr>
          <p:cNvPr id="26" name="도넛 25"/>
          <p:cNvSpPr/>
          <p:nvPr/>
        </p:nvSpPr>
        <p:spPr>
          <a:xfrm>
            <a:off x="116380" y="3142212"/>
            <a:ext cx="1762299" cy="764771"/>
          </a:xfrm>
          <a:prstGeom prst="donut">
            <a:avLst>
              <a:gd name="adj" fmla="val 9352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도넛 26"/>
          <p:cNvSpPr/>
          <p:nvPr/>
        </p:nvSpPr>
        <p:spPr>
          <a:xfrm>
            <a:off x="2161311" y="5968538"/>
            <a:ext cx="1762299" cy="598518"/>
          </a:xfrm>
          <a:prstGeom prst="donut">
            <a:avLst>
              <a:gd name="adj" fmla="val 9352"/>
            </a:avLst>
          </a:prstGeom>
          <a:solidFill>
            <a:srgbClr val="f90f4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8" name="도넛 27"/>
          <p:cNvSpPr/>
          <p:nvPr/>
        </p:nvSpPr>
        <p:spPr>
          <a:xfrm>
            <a:off x="5336765" y="3208714"/>
            <a:ext cx="1313409" cy="764771"/>
          </a:xfrm>
          <a:prstGeom prst="donut">
            <a:avLst>
              <a:gd name="adj" fmla="val 9352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 autoUpdateAnimBg="1"/>
      <p:bldP spid="28" grpId="1" animBg="1" autoUpdateAnimBg="1"/>
      <p:bldP spid="27" grpId="2" animBg="1" autoUpdateAnimBg="1"/>
    </p:bldLst>
  </p:timing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03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 rot="0">
            <a:off x="0" y="517760"/>
            <a:ext cx="12192000" cy="845530"/>
            <a:chOff x="0" y="517760"/>
            <a:chExt cx="12192000" cy="845530"/>
          </a:xfrm>
        </p:grpSpPr>
        <p:cxnSp>
          <p:nvCxnSpPr>
            <p:cNvPr id="7" name="직선 연결선 6"/>
            <p:cNvCxnSpPr/>
            <p:nvPr/>
          </p:nvCxnSpPr>
          <p:spPr>
            <a:xfrm flipV="1">
              <a:off x="2344189" y="1313414"/>
              <a:ext cx="7481455" cy="49876"/>
            </a:xfrm>
            <a:prstGeom prst="line">
              <a:avLst/>
            </a:prstGeom>
            <a:ln w="31750" cap="rnd">
              <a:solidFill>
                <a:srgbClr val="fc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/>
            <p:cNvSpPr/>
            <p:nvPr/>
          </p:nvSpPr>
          <p:spPr>
            <a:xfrm>
              <a:off x="0" y="517760"/>
              <a:ext cx="12192000" cy="756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 spc="93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세 번째 지방 공공단체의 종류</a:t>
              </a:r>
              <a:endParaRPr lang="ko-KR" altLang="en-US" sz="4400" b="1" spc="93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</p:grpSp>
      <p:pic>
        <p:nvPicPr>
          <p:cNvPr id="25602" name="Picture 2" descr="C:\Users\samsung\Desktop\일본의 지방자치_files\jpn_i6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74716" y="1619913"/>
            <a:ext cx="11112732" cy="3400975"/>
          </a:xfrm>
          <a:prstGeom prst="rect">
            <a:avLst/>
          </a:prstGeom>
          <a:noFill/>
        </p:spPr>
      </p:pic>
      <p:sp>
        <p:nvSpPr>
          <p:cNvPr id="12" name="직사각형 11"/>
          <p:cNvSpPr/>
          <p:nvPr/>
        </p:nvSpPr>
        <p:spPr>
          <a:xfrm>
            <a:off x="0" y="5200637"/>
            <a:ext cx="12192000" cy="1426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400" b="1"/>
              <a:t>일본의 지방공공단체에는 </a:t>
            </a:r>
            <a:endParaRPr lang="ko-KR" altLang="en-US" sz="4400" b="1"/>
          </a:p>
          <a:p>
            <a:pPr algn="ctr">
              <a:defRPr lang="ko-KR" altLang="en-US"/>
            </a:pPr>
            <a:r>
              <a:rPr lang="ko-KR" altLang="en-US" sz="4400" b="1">
                <a:solidFill>
                  <a:srgbClr val="ff0000"/>
                </a:solidFill>
              </a:rPr>
              <a:t>보통지방공공단체</a:t>
            </a:r>
            <a:r>
              <a:rPr lang="ko-KR" altLang="en-US" sz="4400" b="1"/>
              <a:t>와 </a:t>
            </a:r>
            <a:r>
              <a:rPr lang="ko-KR" altLang="en-US" sz="4400" b="1">
                <a:solidFill>
                  <a:srgbClr val="ff0000"/>
                </a:solidFill>
              </a:rPr>
              <a:t>특별지방공공단체</a:t>
            </a:r>
            <a:r>
              <a:rPr lang="ko-KR" altLang="en-US" sz="4400" b="1"/>
              <a:t>가 있다</a:t>
            </a:r>
            <a:r>
              <a:rPr lang="en-US" altLang="ko-KR" sz="4400" b="1"/>
              <a:t>.</a:t>
            </a:r>
            <a:endParaRPr lang="ko-KR" altLang="en-US" sz="4400" b="1"/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180399" y="2724710"/>
            <a:ext cx="1526635" cy="203202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0" autoUpdateAnimBg="1"/>
    </p:bldLst>
  </p:timing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03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3" name="그룹 16"/>
          <p:cNvGrpSpPr/>
          <p:nvPr/>
        </p:nvGrpSpPr>
        <p:grpSpPr>
          <a:xfrm rot="0">
            <a:off x="0" y="517760"/>
            <a:ext cx="12192000" cy="845530"/>
            <a:chOff x="0" y="517760"/>
            <a:chExt cx="12192000" cy="845530"/>
          </a:xfrm>
        </p:grpSpPr>
        <p:cxnSp>
          <p:nvCxnSpPr>
            <p:cNvPr id="7" name="직선 연결선 6"/>
            <p:cNvCxnSpPr/>
            <p:nvPr/>
          </p:nvCxnSpPr>
          <p:spPr>
            <a:xfrm flipV="1">
              <a:off x="2344189" y="1313414"/>
              <a:ext cx="7481455" cy="49876"/>
            </a:xfrm>
            <a:prstGeom prst="line">
              <a:avLst/>
            </a:prstGeom>
            <a:ln w="31750" cap="rnd">
              <a:solidFill>
                <a:srgbClr val="fc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/>
            <p:cNvSpPr/>
            <p:nvPr/>
          </p:nvSpPr>
          <p:spPr>
            <a:xfrm>
              <a:off x="0" y="517760"/>
              <a:ext cx="12192000" cy="756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 spc="93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세 번째 지방 공공단체의 종류</a:t>
              </a:r>
              <a:endParaRPr lang="ko-KR" altLang="en-US" sz="4400" b="1" spc="93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4" name="그룹 15"/>
          <p:cNvGrpSpPr/>
          <p:nvPr/>
        </p:nvGrpSpPr>
        <p:grpSpPr>
          <a:xfrm rot="0">
            <a:off x="332509" y="1645875"/>
            <a:ext cx="11571316" cy="5363419"/>
            <a:chOff x="249382" y="1562793"/>
            <a:chExt cx="11637818" cy="5363419"/>
          </a:xfrm>
        </p:grpSpPr>
        <p:sp>
          <p:nvSpPr>
            <p:cNvPr id="13" name="직사각형 12"/>
            <p:cNvSpPr/>
            <p:nvPr/>
          </p:nvSpPr>
          <p:spPr>
            <a:xfrm>
              <a:off x="249382" y="1562793"/>
              <a:ext cx="11637818" cy="497101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9759" y="1878675"/>
              <a:ext cx="11587942" cy="49991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5400" b="1">
                  <a:solidFill>
                    <a:srgbClr val="ff0000"/>
                  </a:solidFill>
                </a:rPr>
                <a:t>특별지방공공단체 </a:t>
              </a:r>
              <a:endParaRPr lang="ko-KR" altLang="en-US" sz="5400" b="1">
                <a:solidFill>
                  <a:srgbClr val="ff0000"/>
                </a:solidFill>
              </a:endParaRPr>
            </a:p>
            <a:p>
              <a:pPr algn="ctr">
                <a:defRPr lang="ko-KR" altLang="en-US"/>
              </a:pPr>
              <a:endParaRPr lang="en-US" altLang="ko-KR" sz="4400" b="1"/>
            </a:p>
            <a:p>
              <a:pPr algn="ctr">
                <a:defRPr lang="ko-KR" altLang="en-US"/>
              </a:pPr>
              <a:r>
                <a:rPr lang="ko-KR" altLang="en-US" sz="4400" b="1"/>
                <a:t>도쿄도내의 </a:t>
              </a:r>
              <a:r>
                <a:rPr lang="en-US" altLang="ko-KR" sz="4400" b="1"/>
                <a:t>23</a:t>
              </a:r>
              <a:r>
                <a:rPr lang="ko-KR" altLang="en-US" sz="4400" b="1"/>
                <a:t>개 특별구</a:t>
              </a:r>
              <a:r>
                <a:rPr lang="en-US" altLang="ko-KR" sz="4400" b="1"/>
                <a:t>, </a:t>
              </a:r>
              <a:endParaRPr lang="en-US" altLang="ko-KR" sz="4400" b="1"/>
            </a:p>
            <a:p>
              <a:pPr algn="ctr">
                <a:defRPr lang="ko-KR" altLang="en-US"/>
              </a:pPr>
              <a:r>
                <a:rPr lang="en-US" altLang="ko-KR" sz="4400" b="1"/>
                <a:t> </a:t>
              </a:r>
              <a:r>
                <a:rPr lang="ko-KR" altLang="en-US" sz="4400" b="1"/>
                <a:t>지방공공단체조합</a:t>
              </a:r>
              <a:r>
                <a:rPr lang="en-US" altLang="ko-KR" sz="4400" b="1"/>
                <a:t>, </a:t>
              </a:r>
              <a:r>
                <a:rPr lang="ko-KR" altLang="en-US" sz="4400" b="1"/>
                <a:t>재산구</a:t>
              </a:r>
              <a:r>
                <a:rPr lang="en-US" altLang="ko-KR" sz="4400" b="1"/>
                <a:t>, </a:t>
              </a:r>
              <a:r>
                <a:rPr lang="ko-KR" altLang="en-US" sz="4400" b="1"/>
                <a:t>지방개발사업단 등으로</a:t>
              </a:r>
              <a:r>
                <a:rPr lang="en-US" altLang="ko-KR" sz="4400" b="1"/>
                <a:t> </a:t>
              </a:r>
              <a:r>
                <a:rPr lang="ko-KR" altLang="en-US" sz="4400" b="1"/>
                <a:t>구성</a:t>
              </a:r>
              <a:r>
                <a:rPr lang="en-US" altLang="ko-KR" sz="4400" b="1"/>
                <a:t>.</a:t>
              </a:r>
              <a:endParaRPr lang="en-US" altLang="ko-KR" sz="4400" b="1"/>
            </a:p>
            <a:p>
              <a:pPr algn="ctr">
                <a:defRPr lang="ko-KR" altLang="en-US"/>
              </a:pPr>
              <a:endParaRPr lang="en-US" altLang="ko-KR" sz="5400" b="1"/>
            </a:p>
            <a:p>
              <a:pPr algn="ctr">
                <a:defRPr lang="ko-KR" altLang="en-US"/>
              </a:pPr>
              <a:endParaRPr lang="en-US" altLang="ko-KR" sz="3800" b="1"/>
            </a:p>
          </p:txBody>
        </p:sp>
      </p:grpSp>
      <p:sp>
        <p:nvSpPr>
          <p:cNvPr id="26626" name="AutoShape 2" descr="ëëë¶íì ëí ì´ë¯¸ì§ ê²ìê²°ê³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6628" name="AutoShape 4" descr="data:image/jpeg;base64,/9j/4AAQSkZJRgABAQAAAQABAAD/2wCEAAkGBxMTEhMTExITFhUWGSAYGBgXGBcaGRweGyAeGR8bHRkaHSggGh4nGx8eITEiJSkrLi4uGSAzODMsNyotLisBCgoKDg0OGxAQGy4lICY1NTAvLy44LjgwKysyNTItMS0vLjYtNy0tMi0tLS0rLS4tLTYrLSstLS0rLS8tLy0tLf/AABEIAQUAwQMBIgACEQEDEQH/xAAbAAEAAgMBAQAAAAAAAAAAAAAABAUCAwYBB//EAEMQAAIBAwMCBAQEAgcGBQUAAAECEQADIQQSMQVBEyJRYQYUMnEjQoGRUqEVM2KSsdHwFlNUgpPBJDRD4fFjZHOisv/EABoBAQADAQEBAAAAAAAAAAAAAAADBAUBAgb/xAAsEQACAgEEAQMCBQUAAAAAAAAAAQIDEQQSITFBBRNRYYEiI3GxwRQy0eHw/9oADAMBAAIRAxEAPwD6t1Xr/g3Cnh7oAM7o5/SvF+IR4D3zb+gxtDDPHcxHP8qnarS2maWtIx9SATUbXrbt2G/BBQkBlXAgkAs0D6QMnBwKqwvi7XDP2LU3T7SSj+L5It74qRbKXTbeHVjAgxsDMZPHC/zFbD8T297IEuMRu4Ak7PEmBzO62wA+1RdfrbSJaX5betxWXE4UkAqu4AmZkKOwxgVIXU231XheAsySXBE8MoZgBOfMoJ96tFUtdBrRdBIjGMEH+YqVXM2es27RuJasDys0hWGQpWXiOJZjPco1WnROqHUK7G2ybWC5IMyqt2+8fpQFlXPfEnxN8q6p4W/cu6d0d49DXQ1zvxJfsq6+Jp0unbgtGBPHFeoXU0vfcsxPcKp2vbDsz6B8SfMi6fDCeGAcvIMz3gRxWyx8SIfrR0O9EhoH1gsDngQJ9eKj9Gu2Gt39unS2u2GA/MCDgwP9TXvTtajWmc2kHmCEXLu8ebyAbyG5MKR64pO2q176ViL6OTrlW9s+zK38VWz4cI/n2RxguVx+gaZ4xUrV9cVLrWtjFhs4K53kgQJkkRn7r6iqz520Pl1+UXzrbgEgOoDKY4khMMc1J6h1G2L/AIZsqzKyMpkAlmMYxyIWc8MnrXk8kno/XRqHZRauJChpcRz2x3n/AANW9c58M6u29xgmmNqEXJacSfLHYAlsDGDXR0ApSlAKUpQClKUApSlAKUpQClKUBU9Q6kUcqFU4HNadRrd9h2Nq2xDBVRuGYwAM8EkxJ9al63UbXI2ofuM1G1+pPy1xhbtsR+VlJTGZYDMDmRPFQRomp72+Pgz67W9Q47898YKt+oAeGG0doAs6gmIBRyoCjbOVBbtwaserdVFi7i2pLIJeSOG8qYWMguwz+U1Av9TuIlqNLbJdSFhG275JUDE7Sst64NT+t9Ua2wUW1ZNoJLKxAYsAqmMZXcc8bR6ipzQI+j6l418Wbmmtgbbik7lb6SFZYjIOJia6DT6ZEBCKFkyY7niT6mAB+lc90nqbvqths2F/rNzr9RKMAYPfJE+9dNQCuc+JupJauIGsJcJWZYxGeODXR1T9auoGXdaRzHLAGM8cV7r9vd+ZHK+CSqahLLIvQeqoyXnFlbYQAnaZnn25/wA61Dqdtrfm09uFKeRisK9ySwO4DIuY+9WHTL67bhS0iQJ8o557CJqtPWdyO/h2286qrNbcDKK8so3NMHH3HFJ7N35awvg5ZJSk2jNerMG0wGlUFlUgZlAxHiBSFg7RBPFdFcsKYlQYO4Y7jv8AeqQ9VJUNbtW/JbDMSYClyDtUkCTsliME+T+LGu51674SOiI27eZHARQWDGGlcRgzkgSCa8Hgu9NordskoiqSIwIwMgfbJx71Irnr3xA4FsbBua4yQZA2i29wPPYEqM5xPNbPhzrVzUPcV0ChVRhgg+YuMgnH0jifv2AF7SlKAUpWnW6pLSNccwqiSf8A2HJ7RQG6lcb0H4oublGq2hbkQwG3w2P5Wz9J4B7Hnma7KuKSfRJZVKt7ZIUpSukYpSlAKUpQHhUelNo9K9pQYPNoxjjihE817SgMQgmYEnvGaypSgFYPZVuVB+4BrOlAYJaUcKBPoBXuweg/1j/CsqUBitsCYAE5OP0r3aPSvaUB5tGMccUjvXtKAUpSgFROraAX7L2mJAYYI5BBkH9GAP6VLpQJ4PmLIZdLgG5WKOORI/7EQfsauvh/4g8GLV9vwuEuH8norn+H0Y/Y+tUvibmusPzXbhzz9bc/pXtUlLZJ4PpZULUUx3947+p9MBr2vnnTOqXtPAtsGtj/ANJ+APRWAlftkewq9t/GVv8ANYvr+iMP/wBXn+VWY2RZi26K6t4xn9DpWMCTgCsbV1WUMpDKwkEGQQeCD3rh/ibrvzKLZshlRnVWZxE7mCgbeSoJDGYnbGZNdpodKtq2ltfpRQon0AgV7TT6IJ1yglu4yb6UpXSM8Yxk1X3euadbSXjdHhv9LAEg88QOMEz7VPukBSSYEZMxA9Z7VxyajQNpbITxTZ3uU8zMZR9pJZyWjeQYnvxEigOkudYsKxQ3AGAkiDMftWVnq1lyAr7p4gMfTOBxkZ96okvaO7dA2OXIJ9JgRzIiNjAREEH1k6ze0aWrd0JdCC55QBkEoDMem3se49YoDrqVo0OqW7bS4s7XUMJ5giRW+gI2o19tHt23cBrhhAZyRmtK9ZsGQLqkiBiTkkKAMZkkRHM1B61c0w1Wj8UXDdJfwSGcIDAB3AMFJIMCQTkx3qs8bQfi7VceQ74mSvlOJMjG2IiMcGgOjXq1kkAXASYjB/NIGYwSVIg+hrD+m7Gx38QbU+ow2JJWIiZ3AiPaqi3qdK7Ji5KxaEwAN5KAH9v0n3NNC2le7d0yLcDFYM5EWjAKkzwx/lQHQaLWJdXfbYMskSOJBg/zrfUfQaJLKbEECSeAMkycAADPtW9jgzxQFenXNOUFwXV2FigOfqHI4xFY/wC0Gm/3y8bu/G3fPH8Of1qg0Gq6c2lttbRzZe4zLJctuPLElpgyMH1GKaX5C69tQl1mKgLuLeYC0wAy0AhJGIzQHQHrunCNc8UbVfwyYbDenFTdLqFuIrodysJBHcVyVnU6IWrqqLu0s2oaYMHarE+acEMMZmTVvZ6tYs3bejUMDAVYA28boke3t3oC7rRrtUtq29xp2opYwJMKJMD1qF13rK6YJKM7OSFCwOBJkkwMVU6v4uttadVt3vEZSApXAJEfX9Me81xyS7ZJGmySzGLZzVtidzERvZniZjexeJ7xPNZVhYTaqr6AD9hFYX7RLWyD9LSckSNpHHfJHNUHyz6qK2xSXg3UpXmSyoqlnYwqryf+wA7k4FEsnZSUVl9Hl63uBEkehHIPII9wc11nSviu24tW7gb5hjsKKjEEjlgYgJHmknHHIrnbfSNW1wILPh4JLXIKTiBuRj7ng8RiZrr+i9At6fzSz3SINxuY5IVeEE9h6CZqzVGS7Mb1C6ixLa8tfBbUpSpzJPG4OJrlL3VLY0tu6dGkPcYBBtIyx84IXlzkYBJYVcde6lcsi2bdo3Nz7WAVyQIOfKpjMZMCq1Os3jprb3LIS4zEBSh24PlJDEFR3z6GO1Ae3dXaW46/Kg7LZaQMmRCrEZ3QVE+hqPq+vWRIFgkG5MqxHmg+YQJ7QfuPWp+k6lfOo2NZCqQfPBzt3RmYI4OP46fDutvXjcF61bUAAjb3JLSCJMEQvP3oDO31crqRpRYbYCFDj6R5C+cY4gfrV3WvwV3btq7vWBP71soCh611K0mr0dp7AuPcLbLkA+HAGQSJE+0VAfrtlS7fK8TMbQTBB44mY+xFSdL1682oW21ghfGdC3h3oChZR9xQLBbykzH6ZrLUdV1AZtumyASJU5G6F4MmREjseeKAi2eq2C1qNMJLjP5lYuQORLfmbE9+K3WOrLtv3l05DqAY3Hzb2KbuMAhA0xkVinVr8CdMv1AKNh53MDngRHPqayTqd9rWoZrCBlVY3KQGBZgZBMkBRMe9AXHRteb9vxDba2dzLtbkbSRn9qmsarvh++72Q1y2tttzDakFYBIBBGDIzXnXuoPZRGS2Xm4qsArsQpMMwCKeBJz6fpQFL0vq9i5pUuLpFtp4pXaQoCtB842qZkwsqOT+tbxqbAvLaGnQQIDmAI8JicxkBRtM8bqy0vVb9zTi41jzeIQVNtxCD8+x4IMdsz6cgedO6vfuXbKPpwqMAd0HE2y2J4zjvzQGq9r7bWXufJ7j4ioU/N5kRvSRjaoHqBVz04JeW3qDbKuygwSZHMAjiRJ/eoHQtZdvPdS/ZthRmRBkyRBBJyIGTzzVr1JG8C6LQhvDYIBjMGI/WgOY+K+sW7wFi1D7XDNc/KpQzCnux+kxgAtOcVSA1q0LWgbO9SbKNFxdpMAKQAyRJh9srHbiuit9I0eqvBrDqLageNZRCof+EkY2jBBgeYADtVZxdnJtxtjo1sw2nzn6nPLfBEqHYfxKjsv95VIrNHBAIIIPBGRX01RGBxXO9Z+Fw7G5YK23OWUj8N/cgfS39ofqDXZUccHmr1TMsWLj6HJ3bgVSx4Ak/pXZ/C/R/BTfcH41wAt/ZHa2PYd/UyfSOU13RtUsK2nJDMo3W2DrlhzwwEd9sV9HrtMMcsi9R1KsxGDyhSlKnMsUpSgKzrd2+vhGwpbzjxANn0ZnLsIzHE1X6V9d4Fs3AfF3tuAFuShYhCSJUELBMcwan9d02ocW/l3ClXBaWKgrBEQFO71jHFV+j6Zq009pHveJdRjube4DKT3OGJAyOBIoCZYu6g6kggiyAeQuTAiIM8zzW/o73iGF4NIxJ2gH1IAGAfQzVZf6XqzcLDUQpJMbmHeY9sQuP4Z7143S9SbAQ338RbobcrZKhY7nPmzBoDpaVF6baZLVtHbc6qAxPJIGSfvUqgOasXeoG+oKILIvvvLbAxtbfJtCluH5JIJxjmJO7Vi8YE2pkA7d22VBE4EnzEZ4jvWrS9K1PjB7l47FvPcAW65lGWFtsu1VgN5u8fvK30zVhm/8RzkEljHmUxHuARjgMYoDzxNaRaMEZPiAhDgviPsnOYyPc1hp213hX95IuQvhmEJ5O6IkE7Y/1zl/RmqJtt4xG0ncocwZct/JMD7+1YafpWqFq+j32ZmC7CLjSCCSwDGCJED/AFgC26Gb3hDxyDc3NkAgRJ24IBGIrHrty+qodOpZvETcBs+ifPlmEeWfXP71l0PTXLdoLddnbcx3NzBJIBgkYGKx67p77og07BWFxWMsVBVTLKYUkyMRjn9KAgdKfXC0pvLLh33R4cldp2kAYHm7STH7DXdbXxbKcm2NwYJ9fhsWPGBv2jPee1abHRdaNILT6kteFzcXDPJU4jdg4y0ewFTb/S77OSuoYfhwMmNxBXInjhp9TQGOpbWG1c2kq4ugKSoJ2bVmQAcb54zE1a9K8TwbfjEG5t88CM/btVM/S9SbLob77/FDBlcztCqIkns0mDzGeTVz0qy6Wba3GLOFhmPJPqaA474xu2xqSVWClsm8w4PBT7sFDZ9GH6YWfh3WyjoyW2YDzq7BkBzDLEXI9OCfTmuk690Gxem7cLptXzlTAZFyQwg4iciDnmoXUurrc8O0F1FtfreFuBikEIB4fmG5vsfIQeRME8Rbk/t8lz+paqjXH75OnQQBJn39a9rmugat/mGR2vfSRtulCQV2N+QAA7LgnvzkxXS1LCW5ZKYpSlegKUpQClKUBTfEukW4LO6+lnbdBBf8xgjaPOuSCfWqjRfDtoaW1bXVh1QuVeQVJY7oHmMRtI5ON3rVn8WWbDLZ+Yu3Lai6pXaAQWnyhpRhtmOYExUDp2l0Z0lrZeuNbLObdw4cuwdmbCiTt38jIJ5oDCx0G0H3DVrIWWysgfUGOcj3MYArfqOnIQzHVoC7Pt+nad5WRE8+UccQfU1ss2NMX8PxGLvbGCg8ybcSSvmEAwO0GtOh0mk1SbEuO5tiSSIaWJ87HaJYw2fRie4oDcenWvn/ABfFXxAQdm7zf1bLBXviWHpmukqrbodv5kan84MjHfabfPuP8KtKA4rRdAsjWC787bL+M7eGu0GYEoB4h8wA8xiSCZip7dPtkMp1Nsp4ZtmdsgF5JmY3dgexPFQNLpdB84v/AIm618X3uBGAHn2xH9WDsCmBmPc1J1PTNHbLh2uLIAghu7BBtO3PAX/U0BK6dphaZNupSDIKzO7zttAM4gsVxz34rzpXTrS6u5cW6jOS8oGk+YqTK+o4n0IFabuk0llbVxrjrHnUwTKo3i7SAPU/erXR9Etpfa+v1Nu7fxkMR9pE8dzQFpVJ8V6Bb1u2r3ksgXVYFxMkHCjzLBPqM+nrV3VJ8WWLD2kGouXLaC4plBMnsG8reWeePvQEXTdOtrphZfU2mXxWIbC53l9gJdshpBzMY96w6R02zbv2n+YRn8JUVQVliqCSO8bQGj7nvWnTaDQjThUa8LYvPAPibt+WdYdd0CCf0OaaXpWjt37F5breJbEDuGm13xjyAtj1oCX8L9OtWrlxrd1HJEEK0xDHMdj2PqQa6Oua6L8pZ33rb4Yi2TtI586g/wDKwAMDtXQaXULcRXQyrCQciQfvQFd8Q6hfCuWBm7dRlVRk+YFdx/hUTkn09artdabx7aq7LvQJcKnzFUJYRBlMyC39sAZyJ3XbW1rd1GKuWW00R5lZvfuslge3m9awPS0Lh2LFgI3EJujONwUMBk8HuaydbbKNi8ccfckiuCOdN8u63pe4FLeKWMvDBRuwM7QiiOYk5PPRI4IBBBByCMgj1qk0VtmRdzELyApO4g5Et7D0rLp5GnuCzxauH8L0VuTb9gY3L/zD0FetFqefbkxKPku6UpWoRilKUApSlAUXxXe06LZbUW3cC6Nm0kbW7NAYbo9M98VVaXX6E6NLiWH8JmcBTO4NksZLEg+U957e1W3xTrUtCyXsJe3XVUBhldxjcJU5HPbANVzdVstpbFz5a0UZiuzykIZIwIAM8k4wSaAtLSWVvoottvCkhpBxtAyJkYECR2NRvhXV2Ha4LVu4hCrO8diX2gHv3P614nU0W7diwisgEERLAwBMcDJHtBrBOrG3Z8S3pl3G6LZRXGIG4weDmQO2aA6alRunag3LVu4V2l1DFT2kTFSaA4jT6rp41iqNPdF433AuGWXxIBJneRnGO0cCprvowHIt3Cbyl2AZizeYiB5sHdJAFR9H1y382LS6S0rG+6eIMH6ZLj8MZ/KRIM+tSdZ1dFLEaUE+bkQSFbyn6chuR7kUB51PqumSxZdrNxkBYrAkr4ZgznIJ7ensDXUIcCuRbrduNOh0oAe8LYHAUOXBYY9oj3q20HWbj6h7Js7VXdDzI8pAgjsTM/aO8gAXVUnxZe06WkbUIzItxSNrEENOGwwJA57/AGq7qm+KNctm2jNZW7+IoCnkEn6l8p8w57UBWL1XSPpVYWrvhG5G0YO4/iyYbMyDzy0eopd6lpN6MbVzcVDhhyd9tolpknaGEnj1rLT9XRtMLnytpQLrJtxt7+dZQE7jAwPzZ4NZanqgR1QaQFQBBEEAm2xK4BBhRBOcEUBGudY0Qt3U8F9jZYAARFtYjOPJAEelXLdbtpfXTC24mArBfJkbv0x/rBqjv9dXa86IRmZHP4aMY8voQO2AKtNR1AjWLb+Wmdo8WciQxkj05A/XjuBp+LNJqWIuWiAtsK4M5G1t1zykQzNb8gM43N+u1Ubx/H3Hwjb7tiIkEL2PqT2q063eCae8x4Ftv8DioWjZGtrbLAnYFI4PEHBzWV6ikmmvOf4JIHg3Lp1jcGCL9IkjA7QZ/Y/Y1G1pY6ItcxcW2HOOHQbwYH9ocVM0WpB3IWUuh2mCJPcGPsc+4Na+ojxCunXl4Zz2W2CJJ92jaB7k9jVCqMpWKK7ye30XVsyASIMcVlSlfSEApSlAKUpQFT8Q6zUW1tHT2vEJuKGWJ8pPmM7gFx3OKrv6S1p06O2lC3d7hkgNChiFIhjysGZz7SBVh8Rpqitv5QgP4i7iSu3b3BkExHpmoWjt68ae14pm8GPibTbgqTAMwAIGYHMRNAZ29fqSWAtDFuVG1gCxUQNxgABpkekVH1XU9XnbpwV3QQyZ95ho5jOefapt6xqzcuFHhSnkmIDNiYifJG733RUPU2+oHKkDzcSpx7eWSJiOODQEv5zUjWC2ETwJiYIYDYTIPB88D2/XF7VGbWq+cDeIfAnKwIjYRg8jzwTPOPTN5QHK2uq686lUOn/A8ZlL7CDsABDZYgQZz3jHpXtzqeulo06yAY8pPpj6s5kT7TW3SabXnUTcukWReYhZtGbezyqYSf6zIzMc1vuWdXvuw5Csp8OdnkMqASYyPqaM4IFAeaXWX28Hdb2kliw2SoCMR6yGIIIH3rTb1uq8O+WtKt1VQjyTyW3cE7oUAwDXlq3r99slvIGG8eTI3mff6IqT0+1qhqXNy4TZ80KQB3XbBHbbIg95PfAEzod+69oNeVVfcwheIBIBH6RVhSlAeEUgV7SgPNozjnmvCgmYE+vetes1K27b3G+lFLH7ATWjo+v8e2LmwpllgmfpJU5HORQ5lZwR+vNuCWB/6plvZEILfvhf+ae1QTq1u37mnZBCgwxyZAQkgdhDjPt+2rq7htUxEnwrarI5V3JMA9jG2fus1YO5RAzBfEICluwPuf4QayfUYtSi356+n1O02qUpRS6IOm1dtmt6fYJ8PfjERt+nv+aZHFZdI1lr5t0S4HL2h+bcQbTNI+3nERiQ1edTe2LKoHUjdbRsiShdFYfYjn2ro0QAAAAACABwB6V3QVZfuZ64wSTfgypSlapGKUpQClKUBT/EnTr15bYs3vCK3FYtLiQDxCkbp4g+tUr/AA/qho0tHXHxF3/iF38276QWmTHH6mBIFW3xZ0y1ft2hevtZC3UZSGVZYMNq+YZJ4HfNVen6Hpm0lu0mpDIrM4cbIIB84AGBAJGOCZ5oDaei3y3/AJrsJAdpG0AHgzB4n9fasdP0O+NMLb6lmcXjc8QXCCy8DJ7zmOJFSb+i07Xbha8pJtfSfyiDuYwQYKhfSNv3qPrOlacoi3NQu5WMN9MvyxjdExuwI59qA6DpqeHbt2mfc6KqkkySQOT3zBNTK5s6DT/Pi54q+MCDsk7pNtljmD5ZbjEH1M9JQHJ2Ph7UjVC8dY3hi8zm0HuFSpUALtYxzmOBOKnajp11mu/irbDRt2u5gAgyQYyTIxGDVbpukae3rA66wG4b7v4bbGYs1sKyA4I8sGOePSpN/p9hTcD6iFZWDhwB9bbmIJjkgwcxOKAx6n0i69m0vzBRwbkstwidxJBE/VAxB4BP3rp0GBXJa3pGmvWrVk30O3fGTxcZoiGxkED12kcTXRJ1KyLZueIvhqBLdvbNATaVq02pS4u5GDLJEjIkYP8AOttAKVC6r1AWVB2lmY7UUYkwTz2AAJJ9vsKqOk63UXdRJceGoPiIsG2uIVQ5UMzzk8ADEZE9weHZFSUfJa9d0bXbFxFjeRKSYG5fMs843AdjVMbT6e2tlXAu33Z2K8WxALbAeMwJj6nLR2roNdrUtLvuMFHHuT2AAyxPoM1yXUGv3LhvLKFgVCQpIUK5UmT9RcyQD6CcV2KyV9VYq45T/F0iU1lUtlVHPEklmY9ySZLE9+asb9nahLO7gCSpKCY9cD/Gq3oF+DtukeIQYLRugEjI/LIho9/apGt6kDKqqukQ0nDeoHt71jeo2OVuzHR50ft0VOycv7iegW7bBZIDrlWAkAjgxI4rb0G6WsgMSWQtbJPJ2ErJ9yAD+tQ/6Xs7Q5eBnsSRt5kDiKldAQ+FuIg3Ga5HoHO4A++2J95rvpu7dL4NCUovpllSlK1jwKUpQClKUBRfFdvSFbPzZj8ZPCIZlIubhtI29p5JwBzUDSDRDSp4dy6bZN1VcFt5nd4hJjPBMnJ96nfFuv01pLPzNoXA95EQFQwDFhDS2BBj/wB6qtN1rSHTWmTTlbbuzC2sLtcOJJCkCd7A4nvQEjVNod8OXJVdhEGCsbNvH04YQO5aea81SaJLZZy8eIU3HLKxAJM+yDkzia1v1bSsxJ05LbSxOJMA45y0qY7yQe9bT1TThABZcqbjN5WMBgAS26YjIGDyRQFnpOnWLtxNYoJLAOpIA5TbPEiVOc9h6VcVSWusKmoXSCy4AhFePJhC/wCmBHv+hq7oCks/CumS6Lyq4bxDeje23eV2ltpPpPHqakX+h2n37tx3kH6jiBthfQHJj1Y1Z0oCpsdAtIUILeSY+nuS2fLmCTHpJ9TWVvoVpbT2Ru2tH8OIMiPLAjEekCrSlARem6BLCeHbELJMQB9Rk4GBk06qbgs3Ta/rApKY3ZAxic1h1LqaWADcDbTywEgff/ISeTwCaz6drlvWxcSdpnmOxjsSKA57q5fdudm8t634SsFGCAtwggAlfxIgzlJqtsdcNhLllZUs4dXEMttLhkjaTO/yuQACJMnGKsNXq/mLyuDFu0ZtSPrnytcB9IJUfqeCKhf0b4qjd5REAjJIBaDnA8rH9/apFHjkydRqVG5uPxg32rD+Izb97LgPdlmEiSABAURGQBPfia91Q2kQQbpzuiAAPX+zGI/+a8N02luthtrAZO0fSoA4Jn2EkmtI1XjB/wAMq6CRBk/UykED3U4zNcs3bHs7M+TlJ7nyQ31dt1wdzH8QHaYJBLRkYMKYHMCs7z3fGt7f6oiW4gYbMxzO3v689ot+yF/EtTCkCd2DJIJGDwGI9+PesrW6XBBZVubNpYRkKwbCjkmNpxmvnny8/uMLwbXdCBbkee4oI7lHugHHMFSf3r6KK+b39DvuG4oYNEZ8u0jiDBmCAfSe9dl8N9X+ZtFiu10Y23/hLAAkqeCuf0MjtV/Qyjhx89mp6dKOHHz2W1KUq+aQpSlAKUpQFP8AEvVX06W2TTvf3XEUhQTtBYDcYB47dvUiq/S9Zd9Gl75UKxLA2mVhAEyeMCJM9+O9WfX7+pUWvlrauTdQXJI8tssA5AJEnbJ57cGogv6wadCwBulm3AJwpJCSASMDaW9cxQBupw3ksqzLb3BQIYMVG1AeDJEGOABNQ9T1xhO3SBlLQ3lYc5O4EYMgTJH1Cp17UawXDtVTb/KNucCWJJIgdhPcGo+s1utklLXlDtyonaCAO/fPExE+wA3HXv8APeH8um0kA3JG8Dwy0kcxMKP19q6CqJr2q+cCwvgTnymY2E4aIPngHPp6mp+u6mtp0Qo5Lzt2gGSAW288kA+3rFATqVDtdStmz45O1ACxLdgJB4kHjtM9prmn+M2Fzd4B8DPp4vGDtLAAE4iSf8KjnbCGNzxkkhVOedqzg6HX9VFpwrI5lWYFYMlQWKgTMwP9ZiZprwdFccMAwn3E1wvUfiYlt40toNgKXuebbMGVCETtLDBP1GDVR1jql90U/MMoUgKlktaUDiPKdxI9z24Fea9RVOyNafLeCV6S1RcmsY5O8+Im0y7GvsoeGW2rXCockZXaDDTxx3jvWXUdAF0t1LTbJBYlmOcywZyZG4Ss9gfavkWtvXGaXuu7ADa1xi8FSCBLHickVbN8Q3vCC3ma8VMpv27ZPBcQN5BOJMDB7TWxP0y6PXPyUZWccItbWgLNagFkALbCcqr7yoO7g7WUc4294FWR6m67lKqxTYGKt3YgGcYMGYE9uJrk/h34g26mbhYC6CGZpgnJBBH2/Y11l3VAL4yqpVjyFyRMAlp7njBORg1FdS6pYZh3VyhLElklWrKsGS4oYzLbgCD6EA9sR+n61F19uCwteVgFJCyCfNBwpE+XuZivE6gx3v4eV/D2bvMWHmgYg4I+2ZrX88m2W8RW8zFwBgrIYCCZAAjuOMzUJCoyyQbI3F1IG4N5B+UxgkqQMREHn3NR7+psh18S4ptAnf4bEuCoJAktKywUdvuKu9Zp2ZWsungkW96EMCQDuTzQIB+xPPNSx0a1rNKZtIrEBrcCAha2jAY5EkYPpVG3T7rN/GP3/U0NNp3Kb3cNY4KS9pmCDMb7iDYWZlCu6rs3NLEQefc9sV2n9K2balSCnhqCyKhO0GYwoIiFJx2FVnw10osFv3wN4jYkyqQIJI4L7pz2EAQZq26h0hLxJYuCQoO0xIQlgCIgiWMg84rmmrlCL3dvku6SqUItz7fJPVpAI4Ne14BXtWC0KUpQClKUApSlAKUpQCoHVOnWLgLXh5QpBJdlAEGSYIGATntJrPX9Us2RN26id4ZgD+g5P6V8/wCqfEzak7WZFsnzoi/U0EwLhkz2O0AZxmKhuvjUssmpolbLCMtf1FrsJJGmt5tgky0HDPuJOPyj7E5gCFf3kBgAIzBkn9vXvWHiIRkjxCJjG4H0UNxGce1a+l3L9y6LYRnO0iFjmRBc/kx6x++Kw5uy6e7z/wB0b0FXRDb0vn/Jld1PhsFG07hO4tmcmTjgxj/tUHW3N5tvty6SAASZ78CfTNdDqej3LNrfeezaklUtspuO39kbWE98DgRMZiN03qdlHtkJetkyHvXH2hxtPkPhsdikwVjGBJmtb0zT3UXK/b1/Kx9ilq7421OMMv8Ag46xbIZSWURMrvnntBz6fzmt5IYFZ3KTt7HtP6jtXX2nuC8b14XLml01repyyXtwAB3OYfczFpJ8oRRjvzOs1D3L73GCAu07VEAeXaAPsoUTGT6TX1+l1ErXjbx5efnwYUlgiwoghVVuFEZnsCfuR+4rttPo9O1lb2jIurbUeIoN3xhcUsN3hplmJZhBgCMYrkLWlN64qISWZgoWQAWP8RIkRz/oV9A+E/gd9LdS698Epu8qAwd04Z2MsomQIGQD2qv6k48LdhrpfJzYprDXB507p18qT8oV3oAwa7tMkQ0ZZgI2jtEVI0Xw23iWy1kW0WN34zuWVZKpt4jfBz2EV19KxtzPMdJXF5RVdT6It64jsxgCHT8rgZAb2DZjvwaidNv6kXravaOxg5uOFABZTtXG6UGxR2zu5xXQUryWEkjnupdRuWTfCKgC7HSQx3l95ZeQAxK4j17kgV0IpSh0UpSgFKUoBSlKAUpSgKjX9dW3eFgKWfw2uRIH05CieSc/aPepp16LZF5yEUqGM9pHHue2OarfiPq9m0sEh7oYRbQobkfUcEiFKqZmua6lrb19Rvi2FJNtPDYbJ8o3MCQSFJyMAseYFAReqXTc1V65btu6uFKsEYPAUIQLbLuIDASf/qDESaxt/CGqQC8UUkSxRWHiZnHG08ztDc8Gmh019bineVdFH4gbdkhRG1ucBgZ53A8xV9oOpXBqbQuajDzIfYqHgBUH8e4iBJJG72qtLSVyk5PyWo6y2MVFeDL4P6el2xfNxJW7cgqwIxbhZIMEHcCfaBVO3xDctXWOn2DT2yUS1AVGAwWLQW3FpM+nYzNXXxdrdWqPst+HZH13VuA3NuMqoHlHq0yBwO44pSuIwiCccY7foM/tWt6dpIOPPKSx/skpj70pTn58EnqvUb+pdXubYUEAINmGgnkkzgZkYHFUurtvuJTcuADLSTxAXzTzjHPvMDs+kfC/iC1dvswF5fKtskFJG9Sx7tE4iB781N6H8LXLeq33tjpaBNtu7McBiseUqJ9pII9rP9TRCLjDx19T179UYtR8G/ovRrz9OfTXibZdWVAfMUUjygiexnE4BAxXzfU6drdx7bkLcViPYidsrPIMD7cetfX+ttd/CFrxJLiSgUgDuWBEkdoHc1B1HS1uacjV7WHi7h420bV3iAGAEEqP3Y1W02slTJvGU/BnTW55OU+AunptvatgC9lyqlmi3GxSxJIgGSfNkgCB3B7PpfXTdu+E1pkOzcJJPGwn8ogecRmcGQKnWLFkobKrbKL5Sg2lR/ZK9vtWyxpLaGUtopgCVUDA4GO1V7rXZNyfkJYRvpSlRHRSlKAVheuqilmYKqiSSQAAO5J4FZ1zp/8AG3f/ALSy36Xrqn+dpD/eYei5Anf7R6P/AIvTf9W3/nT/AGj0f/F6b/q2/wDOp3yqfwJ/dFPlLf8AAn90UBB/2i0f/F6b/q2/86sbVxWAZSGUiQQZBB7gjmsPlLf+7T+6P8q2qIwMCgPaUpQClKUB89+K3Gn1RIUbHHilmIG1oKnbI8wIXIJGSAOQKj/NBtz+KNyP/Vx5fDCBvEGASykliJ+kNjFdF8UPZvEoXug6chrhtqPpuBgV3HiVBmDM7YzFaet/D9izY1FxCV3IRbTAUMVFuFETLgBcyfMYiTQHOJryxaGwX2HO08KFaAOJYYPt61g6XHB33Bta4GK+cHbABA9AACccnNWvUrUpjaDIyRPPl/y/aKidM6ZcN6xauNKuNlyGJkKu4gSJAJWCSTO/3oC86kmp1PTraLh7u0M7D8gMhioIMuAoI7bzPEVQdC6Fde7bt3LFwWkci7MKuJIWWgupMAlQZB7V1XXtLqS/4HiBdoBhhEblPlXcPNAYflkH6u1XmgDi1bFz69o3ZnzRnPfNTV3yhFxXkkhbKKaXkqevaG87J4JZQFIJFwqDhht2yMzGf5iBVj0ezcSyi3TLgGck9yQJJMwIHJ4qZSoSMVD6tozetNbBA3YkgnHB4IIMdwamUoCq6L0fwCx37pAUeWMBnfMHJlznGAMVa0pQClKUApSvHODQFH1fUNfuHR2SRgHUXFMG2h4RT/vHHEfSsnnbNxpdOttFtooVEAVVAgADAAFVPwXbA0dh+WuqLtxjyzv5mYn7/sIAwBV3QCqK58Qg6q3p7IS4Dm4wadozxGMQJn+JR3qBrl1aJeu3GA8N3uLFxtmwWwVQqAJBccEHg5zWz4D0my3dbaAC5VTgNCeUgqMJD7iAPXtQHUUpSgFKUoBSlKArdR0LTuxc2wHYglkJRiVkgkqQTBJOf+1ct8Zay58yqbGZbe0qBu/PIL4Mz+UHgQ3rXd1yXxhfHjWlJW2QjEXGgSWldgnBgwxE/wANAUnTbxZQ1wnn1O0EZzJzzgnuD7Vf/D6g6pieVs49tzZ/faP2rl9Bct20vG2qEt5jB3FrhJTYW/PJWQeSrDA79n8PdGuWXdrjo3lFtSoIkAk7iD9JzESeOc4AvqUpQClKUApSlAKUpQClKUArG5wftWVeOMGgKf4N/wDIaT/8Kf8A8irmqv4X0z29Jp7brtdLaqwxggQRirSgMLtsMpVgCpEEHIIPIIrDSaVLSBLahVHAHvk/rPet1KAUpSgFKUoBSlKAVi6giCAR70pQEKx0awlw3VtKHOZzgxEgcKSAASAJqfSlAKUpQClKUApSlAKUpQClKUApSlAKUpQClKUApSlAKUpQH//Z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6630" name="AutoShape 6" descr="data:image/jpeg;base64,/9j/4AAQSkZJRgABAQAAAQABAAD/2wCEAAkGBxMTEhMTExITFhUWGSAYGBgXGBcaGRweGyAeGR8bHRkaHSggGh4nGx8eITEiJSkrLi4uGSAzODMsNyotLisBCgoKDg0OGxAQGy4lICY1NTAvLy44LjgwKysyNTItMS0vLjYtNy0tMi0tLS0rLS4tLTYrLSstLS0rLS8tLy0tLf/AABEIAQUAwQMBIgACEQEDEQH/xAAbAAEAAgMBAQAAAAAAAAAAAAAABAUCAwYBB//EAEMQAAIBAwMCBAQEAgcGBQUAAAECEQADIQQSMQVBEyJRYQYUMnEjQoGRUqEVM2KSsdHwFlNUgpPBJDRD4fFjZHOisv/EABoBAQADAQEBAAAAAAAAAAAAAAADBAUBAgb/xAAsEQACAgEEAQMCBQUAAAAAAAAAAQIDEQQSITFBBRNRYYEiI3GxwRQy0eHw/9oADAMBAAIRAxEAPwD6t1Xr/g3Cnh7oAM7o5/SvF+IR4D3zb+gxtDDPHcxHP8qnarS2maWtIx9SATUbXrbt2G/BBQkBlXAgkAs0D6QMnBwKqwvi7XDP2LU3T7SSj+L5It74qRbKXTbeHVjAgxsDMZPHC/zFbD8T297IEuMRu4Ak7PEmBzO62wA+1RdfrbSJaX5betxWXE4UkAqu4AmZkKOwxgVIXU231XheAsySXBE8MoZgBOfMoJ96tFUtdBrRdBIjGMEH+YqVXM2es27RuJasDys0hWGQpWXiOJZjPco1WnROqHUK7G2ybWC5IMyqt2+8fpQFlXPfEnxN8q6p4W/cu6d0d49DXQ1zvxJfsq6+Jp0unbgtGBPHFeoXU0vfcsxPcKp2vbDsz6B8SfMi6fDCeGAcvIMz3gRxWyx8SIfrR0O9EhoH1gsDngQJ9eKj9Gu2Gt39unS2u2GA/MCDgwP9TXvTtajWmc2kHmCEXLu8ebyAbyG5MKR64pO2q176ViL6OTrlW9s+zK38VWz4cI/n2RxguVx+gaZ4xUrV9cVLrWtjFhs4K53kgQJkkRn7r6iqz520Pl1+UXzrbgEgOoDKY4khMMc1J6h1G2L/AIZsqzKyMpkAlmMYxyIWc8MnrXk8kno/XRqHZRauJChpcRz2x3n/AANW9c58M6u29xgmmNqEXJacSfLHYAlsDGDXR0ApSlAKUpQClKUApSlAKUpQClKUBU9Q6kUcqFU4HNadRrd9h2Nq2xDBVRuGYwAM8EkxJ9al63UbXI2ofuM1G1+pPy1xhbtsR+VlJTGZYDMDmRPFQRomp72+Pgz67W9Q47898YKt+oAeGG0doAs6gmIBRyoCjbOVBbtwaserdVFi7i2pLIJeSOG8qYWMguwz+U1Av9TuIlqNLbJdSFhG275JUDE7Sst64NT+t9Ua2wUW1ZNoJLKxAYsAqmMZXcc8bR6ipzQI+j6l418Wbmmtgbbik7lb6SFZYjIOJia6DT6ZEBCKFkyY7niT6mAB+lc90nqbvqths2F/rNzr9RKMAYPfJE+9dNQCuc+JupJauIGsJcJWZYxGeODXR1T9auoGXdaRzHLAGM8cV7r9vd+ZHK+CSqahLLIvQeqoyXnFlbYQAnaZnn25/wA61Dqdtrfm09uFKeRisK9ySwO4DIuY+9WHTL67bhS0iQJ8o557CJqtPWdyO/h2286qrNbcDKK8so3NMHH3HFJ7N35awvg5ZJSk2jNerMG0wGlUFlUgZlAxHiBSFg7RBPFdFcsKYlQYO4Y7jv8AeqQ9VJUNbtW/JbDMSYClyDtUkCTsliME+T+LGu51674SOiI27eZHARQWDGGlcRgzkgSCa8Hgu9NordskoiqSIwIwMgfbJx71Irnr3xA4FsbBua4yQZA2i29wPPYEqM5xPNbPhzrVzUPcV0ChVRhgg+YuMgnH0jifv2AF7SlKAUpWnW6pLSNccwqiSf8A2HJ7RQG6lcb0H4oublGq2hbkQwG3w2P5Wz9J4B7Hnma7KuKSfRJZVKt7ZIUpSukYpSlAKUpQHhUelNo9K9pQYPNoxjjihE817SgMQgmYEnvGaypSgFYPZVuVB+4BrOlAYJaUcKBPoBXuweg/1j/CsqUBitsCYAE5OP0r3aPSvaUB5tGMccUjvXtKAUpSgFROraAX7L2mJAYYI5BBkH9GAP6VLpQJ4PmLIZdLgG5WKOORI/7EQfsauvh/4g8GLV9vwuEuH8norn+H0Y/Y+tUvibmusPzXbhzz9bc/pXtUlLZJ4PpZULUUx3947+p9MBr2vnnTOqXtPAtsGtj/ANJ+APRWAlftkewq9t/GVv8ANYvr+iMP/wBXn+VWY2RZi26K6t4xn9DpWMCTgCsbV1WUMpDKwkEGQQeCD3rh/ibrvzKLZshlRnVWZxE7mCgbeSoJDGYnbGZNdpodKtq2ltfpRQon0AgV7TT6IJ1yglu4yb6UpXSM8Yxk1X3euadbSXjdHhv9LAEg88QOMEz7VPukBSSYEZMxA9Z7VxyajQNpbITxTZ3uU8zMZR9pJZyWjeQYnvxEigOkudYsKxQ3AGAkiDMftWVnq1lyAr7p4gMfTOBxkZ96okvaO7dA2OXIJ9JgRzIiNjAREEH1k6ze0aWrd0JdCC55QBkEoDMem3se49YoDrqVo0OqW7bS4s7XUMJ5giRW+gI2o19tHt23cBrhhAZyRmtK9ZsGQLqkiBiTkkKAMZkkRHM1B61c0w1Wj8UXDdJfwSGcIDAB3AMFJIMCQTkx3qs8bQfi7VceQ74mSvlOJMjG2IiMcGgOjXq1kkAXASYjB/NIGYwSVIg+hrD+m7Gx38QbU+ow2JJWIiZ3AiPaqi3qdK7Ji5KxaEwAN5KAH9v0n3NNC2le7d0yLcDFYM5EWjAKkzwx/lQHQaLWJdXfbYMskSOJBg/zrfUfQaJLKbEECSeAMkycAADPtW9jgzxQFenXNOUFwXV2FigOfqHI4xFY/wC0Gm/3y8bu/G3fPH8Of1qg0Gq6c2lttbRzZe4zLJctuPLElpgyMH1GKaX5C69tQl1mKgLuLeYC0wAy0AhJGIzQHQHrunCNc8UbVfwyYbDenFTdLqFuIrodysJBHcVyVnU6IWrqqLu0s2oaYMHarE+acEMMZmTVvZ6tYs3bejUMDAVYA28boke3t3oC7rRrtUtq29xp2opYwJMKJMD1qF13rK6YJKM7OSFCwOBJkkwMVU6v4uttadVt3vEZSApXAJEfX9Me81xyS7ZJGmySzGLZzVtidzERvZniZjexeJ7xPNZVhYTaqr6AD9hFYX7RLWyD9LSckSNpHHfJHNUHyz6qK2xSXg3UpXmSyoqlnYwqryf+wA7k4FEsnZSUVl9Hl63uBEkehHIPII9wc11nSviu24tW7gb5hjsKKjEEjlgYgJHmknHHIrnbfSNW1wILPh4JLXIKTiBuRj7ng8RiZrr+i9At6fzSz3SINxuY5IVeEE9h6CZqzVGS7Mb1C6ixLa8tfBbUpSpzJPG4OJrlL3VLY0tu6dGkPcYBBtIyx84IXlzkYBJYVcde6lcsi2bdo3Nz7WAVyQIOfKpjMZMCq1Os3jprb3LIS4zEBSh24PlJDEFR3z6GO1Ae3dXaW46/Kg7LZaQMmRCrEZ3QVE+hqPq+vWRIFgkG5MqxHmg+YQJ7QfuPWp+k6lfOo2NZCqQfPBzt3RmYI4OP46fDutvXjcF61bUAAjb3JLSCJMEQvP3oDO31crqRpRYbYCFDj6R5C+cY4gfrV3WvwV3btq7vWBP71soCh611K0mr0dp7AuPcLbLkA+HAGQSJE+0VAfrtlS7fK8TMbQTBB44mY+xFSdL1682oW21ghfGdC3h3oChZR9xQLBbykzH6ZrLUdV1AZtumyASJU5G6F4MmREjseeKAi2eq2C1qNMJLjP5lYuQORLfmbE9+K3WOrLtv3l05DqAY3Hzb2KbuMAhA0xkVinVr8CdMv1AKNh53MDngRHPqayTqd9rWoZrCBlVY3KQGBZgZBMkBRMe9AXHRteb9vxDba2dzLtbkbSRn9qmsarvh++72Q1y2tttzDakFYBIBBGDIzXnXuoPZRGS2Xm4qsArsQpMMwCKeBJz6fpQFL0vq9i5pUuLpFtp4pXaQoCtB842qZkwsqOT+tbxqbAvLaGnQQIDmAI8JicxkBRtM8bqy0vVb9zTi41jzeIQVNtxCD8+x4IMdsz6cgedO6vfuXbKPpwqMAd0HE2y2J4zjvzQGq9r7bWXufJ7j4ioU/N5kRvSRjaoHqBVz04JeW3qDbKuygwSZHMAjiRJ/eoHQtZdvPdS/ZthRmRBkyRBBJyIGTzzVr1JG8C6LQhvDYIBjMGI/WgOY+K+sW7wFi1D7XDNc/KpQzCnux+kxgAtOcVSA1q0LWgbO9SbKNFxdpMAKQAyRJh9srHbiuit9I0eqvBrDqLageNZRCof+EkY2jBBgeYADtVZxdnJtxtjo1sw2nzn6nPLfBEqHYfxKjsv95VIrNHBAIIIPBGRX01RGBxXO9Z+Fw7G5YK23OWUj8N/cgfS39ofqDXZUccHmr1TMsWLj6HJ3bgVSx4Ak/pXZ/C/R/BTfcH41wAt/ZHa2PYd/UyfSOU13RtUsK2nJDMo3W2DrlhzwwEd9sV9HrtMMcsi9R1KsxGDyhSlKnMsUpSgKzrd2+vhGwpbzjxANn0ZnLsIzHE1X6V9d4Fs3AfF3tuAFuShYhCSJUELBMcwan9d02ocW/l3ClXBaWKgrBEQFO71jHFV+j6Zq009pHveJdRjube4DKT3OGJAyOBIoCZYu6g6kggiyAeQuTAiIM8zzW/o73iGF4NIxJ2gH1IAGAfQzVZf6XqzcLDUQpJMbmHeY9sQuP4Z7143S9SbAQ338RbobcrZKhY7nPmzBoDpaVF6baZLVtHbc6qAxPJIGSfvUqgOasXeoG+oKILIvvvLbAxtbfJtCluH5JIJxjmJO7Vi8YE2pkA7d22VBE4EnzEZ4jvWrS9K1PjB7l47FvPcAW65lGWFtsu1VgN5u8fvK30zVhm/8RzkEljHmUxHuARjgMYoDzxNaRaMEZPiAhDgviPsnOYyPc1hp213hX95IuQvhmEJ5O6IkE7Y/1zl/RmqJtt4xG0ncocwZct/JMD7+1YafpWqFq+j32ZmC7CLjSCCSwDGCJED/AFgC26Gb3hDxyDc3NkAgRJ24IBGIrHrty+qodOpZvETcBs+ifPlmEeWfXP71l0PTXLdoLddnbcx3NzBJIBgkYGKx67p77og07BWFxWMsVBVTLKYUkyMRjn9KAgdKfXC0pvLLh33R4cldp2kAYHm7STH7DXdbXxbKcm2NwYJ9fhsWPGBv2jPee1abHRdaNILT6kteFzcXDPJU4jdg4y0ewFTb/S77OSuoYfhwMmNxBXInjhp9TQGOpbWG1c2kq4ugKSoJ2bVmQAcb54zE1a9K8TwbfjEG5t88CM/btVM/S9SbLob77/FDBlcztCqIkns0mDzGeTVz0qy6Wba3GLOFhmPJPqaA474xu2xqSVWClsm8w4PBT7sFDZ9GH6YWfh3WyjoyW2YDzq7BkBzDLEXI9OCfTmuk690Gxem7cLptXzlTAZFyQwg4iciDnmoXUurrc8O0F1FtfreFuBikEIB4fmG5vsfIQeRME8Rbk/t8lz+paqjXH75OnQQBJn39a9rmugat/mGR2vfSRtulCQV2N+QAA7LgnvzkxXS1LCW5ZKYpSlegKUpQClKUBTfEukW4LO6+lnbdBBf8xgjaPOuSCfWqjRfDtoaW1bXVh1QuVeQVJY7oHmMRtI5ON3rVn8WWbDLZ+Yu3Lai6pXaAQWnyhpRhtmOYExUDp2l0Z0lrZeuNbLObdw4cuwdmbCiTt38jIJ5oDCx0G0H3DVrIWWysgfUGOcj3MYArfqOnIQzHVoC7Pt+nad5WRE8+UccQfU1ss2NMX8PxGLvbGCg8ybcSSvmEAwO0GtOh0mk1SbEuO5tiSSIaWJ87HaJYw2fRie4oDcenWvn/ABfFXxAQdm7zf1bLBXviWHpmukqrbodv5kan84MjHfabfPuP8KtKA4rRdAsjWC787bL+M7eGu0GYEoB4h8wA8xiSCZip7dPtkMp1Nsp4ZtmdsgF5JmY3dgexPFQNLpdB84v/AIm618X3uBGAHn2xH9WDsCmBmPc1J1PTNHbLh2uLIAghu7BBtO3PAX/U0BK6dphaZNupSDIKzO7zttAM4gsVxz34rzpXTrS6u5cW6jOS8oGk+YqTK+o4n0IFabuk0llbVxrjrHnUwTKo3i7SAPU/erXR9Etpfa+v1Nu7fxkMR9pE8dzQFpVJ8V6Bb1u2r3ksgXVYFxMkHCjzLBPqM+nrV3VJ8WWLD2kGouXLaC4plBMnsG8reWeePvQEXTdOtrphZfU2mXxWIbC53l9gJdshpBzMY96w6R02zbv2n+YRn8JUVQVliqCSO8bQGj7nvWnTaDQjThUa8LYvPAPibt+WdYdd0CCf0OaaXpWjt37F5breJbEDuGm13xjyAtj1oCX8L9OtWrlxrd1HJEEK0xDHMdj2PqQa6Oua6L8pZ33rb4Yi2TtI586g/wDKwAMDtXQaXULcRXQyrCQciQfvQFd8Q6hfCuWBm7dRlVRk+YFdx/hUTkn09artdabx7aq7LvQJcKnzFUJYRBlMyC39sAZyJ3XbW1rd1GKuWW00R5lZvfuslge3m9awPS0Lh2LFgI3EJujONwUMBk8HuaydbbKNi8ccfckiuCOdN8u63pe4FLeKWMvDBRuwM7QiiOYk5PPRI4IBBBByCMgj1qk0VtmRdzELyApO4g5Et7D0rLp5GnuCzxauH8L0VuTb9gY3L/zD0FetFqefbkxKPku6UpWoRilKUApSlAUXxXe06LZbUW3cC6Nm0kbW7NAYbo9M98VVaXX6E6NLiWH8JmcBTO4NksZLEg+U957e1W3xTrUtCyXsJe3XVUBhldxjcJU5HPbANVzdVstpbFz5a0UZiuzykIZIwIAM8k4wSaAtLSWVvoottvCkhpBxtAyJkYECR2NRvhXV2Ha4LVu4hCrO8diX2gHv3P614nU0W7diwisgEERLAwBMcDJHtBrBOrG3Z8S3pl3G6LZRXGIG4weDmQO2aA6alRunag3LVu4V2l1DFT2kTFSaA4jT6rp41iqNPdF433AuGWXxIBJneRnGO0cCprvowHIt3Cbyl2AZizeYiB5sHdJAFR9H1y382LS6S0rG+6eIMH6ZLj8MZ/KRIM+tSdZ1dFLEaUE+bkQSFbyn6chuR7kUB51PqumSxZdrNxkBYrAkr4ZgznIJ7ensDXUIcCuRbrduNOh0oAe8LYHAUOXBYY9oj3q20HWbj6h7Js7VXdDzI8pAgjsTM/aO8gAXVUnxZe06WkbUIzItxSNrEENOGwwJA57/AGq7qm+KNctm2jNZW7+IoCnkEn6l8p8w57UBWL1XSPpVYWrvhG5G0YO4/iyYbMyDzy0eopd6lpN6MbVzcVDhhyd9tolpknaGEnj1rLT9XRtMLnytpQLrJtxt7+dZQE7jAwPzZ4NZanqgR1QaQFQBBEEAm2xK4BBhRBOcEUBGudY0Qt3U8F9jZYAARFtYjOPJAEelXLdbtpfXTC24mArBfJkbv0x/rBqjv9dXa86IRmZHP4aMY8voQO2AKtNR1AjWLb+Wmdo8WciQxkj05A/XjuBp+LNJqWIuWiAtsK4M5G1t1zykQzNb8gM43N+u1Ubx/H3Hwjb7tiIkEL2PqT2q063eCae8x4Ftv8DioWjZGtrbLAnYFI4PEHBzWV6ikmmvOf4JIHg3Lp1jcGCL9IkjA7QZ/Y/Y1G1pY6ItcxcW2HOOHQbwYH9ocVM0WpB3IWUuh2mCJPcGPsc+4Na+ojxCunXl4Zz2W2CJJ92jaB7k9jVCqMpWKK7ye30XVsyASIMcVlSlfSEApSlAKUpQFT8Q6zUW1tHT2vEJuKGWJ8pPmM7gFx3OKrv6S1p06O2lC3d7hkgNChiFIhjysGZz7SBVh8Rpqitv5QgP4i7iSu3b3BkExHpmoWjt68ae14pm8GPibTbgqTAMwAIGYHMRNAZ29fqSWAtDFuVG1gCxUQNxgABpkekVH1XU9XnbpwV3QQyZ95ho5jOefapt6xqzcuFHhSnkmIDNiYifJG733RUPU2+oHKkDzcSpx7eWSJiOODQEv5zUjWC2ETwJiYIYDYTIPB88D2/XF7VGbWq+cDeIfAnKwIjYRg8jzwTPOPTN5QHK2uq686lUOn/A8ZlL7CDsABDZYgQZz3jHpXtzqeulo06yAY8pPpj6s5kT7TW3SabXnUTcukWReYhZtGbezyqYSf6zIzMc1vuWdXvuw5Csp8OdnkMqASYyPqaM4IFAeaXWX28Hdb2kliw2SoCMR6yGIIIH3rTb1uq8O+WtKt1VQjyTyW3cE7oUAwDXlq3r99slvIGG8eTI3mff6IqT0+1qhqXNy4TZ80KQB3XbBHbbIg95PfAEzod+69oNeVVfcwheIBIBH6RVhSlAeEUgV7SgPNozjnmvCgmYE+vetes1K27b3G+lFLH7ATWjo+v8e2LmwpllgmfpJU5HORQ5lZwR+vNuCWB/6plvZEILfvhf+ae1QTq1u37mnZBCgwxyZAQkgdhDjPt+2rq7htUxEnwrarI5V3JMA9jG2fus1YO5RAzBfEICluwPuf4QayfUYtSi356+n1O02qUpRS6IOm1dtmt6fYJ8PfjERt+nv+aZHFZdI1lr5t0S4HL2h+bcQbTNI+3nERiQ1edTe2LKoHUjdbRsiShdFYfYjn2ro0QAAAAACABwB6V3QVZfuZ64wSTfgypSlapGKUpQClKUBT/EnTr15bYs3vCK3FYtLiQDxCkbp4g+tUr/AA/qho0tHXHxF3/iF38276QWmTHH6mBIFW3xZ0y1ft2hevtZC3UZSGVZYMNq+YZJ4HfNVen6Hpm0lu0mpDIrM4cbIIB84AGBAJGOCZ5oDaei3y3/AJrsJAdpG0AHgzB4n9fasdP0O+NMLb6lmcXjc8QXCCy8DJ7zmOJFSb+i07Xbha8pJtfSfyiDuYwQYKhfSNv3qPrOlacoi3NQu5WMN9MvyxjdExuwI59qA6DpqeHbt2mfc6KqkkySQOT3zBNTK5s6DT/Pi54q+MCDsk7pNtljmD5ZbjEH1M9JQHJ2Ph7UjVC8dY3hi8zm0HuFSpUALtYxzmOBOKnajp11mu/irbDRt2u5gAgyQYyTIxGDVbpukae3rA66wG4b7v4bbGYs1sKyA4I8sGOePSpN/p9hTcD6iFZWDhwB9bbmIJjkgwcxOKAx6n0i69m0vzBRwbkstwidxJBE/VAxB4BP3rp0GBXJa3pGmvWrVk30O3fGTxcZoiGxkED12kcTXRJ1KyLZueIvhqBLdvbNATaVq02pS4u5GDLJEjIkYP8AOttAKVC6r1AWVB2lmY7UUYkwTz2AAJJ9vsKqOk63UXdRJceGoPiIsG2uIVQ5UMzzk8ADEZE9weHZFSUfJa9d0bXbFxFjeRKSYG5fMs843AdjVMbT6e2tlXAu33Z2K8WxALbAeMwJj6nLR2roNdrUtLvuMFHHuT2AAyxPoM1yXUGv3LhvLKFgVCQpIUK5UmT9RcyQD6CcV2KyV9VYq45T/F0iU1lUtlVHPEklmY9ySZLE9+asb9nahLO7gCSpKCY9cD/Gq3oF+DtukeIQYLRugEjI/LIho9/apGt6kDKqqukQ0nDeoHt71jeo2OVuzHR50ft0VOycv7iegW7bBZIDrlWAkAjgxI4rb0G6WsgMSWQtbJPJ2ErJ9yAD+tQ/6Xs7Q5eBnsSRt5kDiKldAQ+FuIg3Ga5HoHO4A++2J95rvpu7dL4NCUovpllSlK1jwKUpQClKUBRfFdvSFbPzZj8ZPCIZlIubhtI29p5JwBzUDSDRDSp4dy6bZN1VcFt5nd4hJjPBMnJ96nfFuv01pLPzNoXA95EQFQwDFhDS2BBj/wB6qtN1rSHTWmTTlbbuzC2sLtcOJJCkCd7A4nvQEjVNod8OXJVdhEGCsbNvH04YQO5aea81SaJLZZy8eIU3HLKxAJM+yDkzia1v1bSsxJ05LbSxOJMA45y0qY7yQe9bT1TThABZcqbjN5WMBgAS26YjIGDyRQFnpOnWLtxNYoJLAOpIA5TbPEiVOc9h6VcVSWusKmoXSCy4AhFePJhC/wCmBHv+hq7oCks/CumS6Lyq4bxDeje23eV2ltpPpPHqakX+h2n37tx3kH6jiBthfQHJj1Y1Z0oCpsdAtIUILeSY+nuS2fLmCTHpJ9TWVvoVpbT2Ru2tH8OIMiPLAjEekCrSlARem6BLCeHbELJMQB9Rk4GBk06qbgs3Ta/rApKY3ZAxic1h1LqaWADcDbTywEgff/ISeTwCaz6drlvWxcSdpnmOxjsSKA57q5fdudm8t634SsFGCAtwggAlfxIgzlJqtsdcNhLllZUs4dXEMttLhkjaTO/yuQACJMnGKsNXq/mLyuDFu0ZtSPrnytcB9IJUfqeCKhf0b4qjd5REAjJIBaDnA8rH9/apFHjkydRqVG5uPxg32rD+Izb97LgPdlmEiSABAURGQBPfia91Q2kQQbpzuiAAPX+zGI/+a8N02luthtrAZO0fSoA4Jn2EkmtI1XjB/wAMq6CRBk/UykED3U4zNcs3bHs7M+TlJ7nyQ31dt1wdzH8QHaYJBLRkYMKYHMCs7z3fGt7f6oiW4gYbMxzO3v689ot+yF/EtTCkCd2DJIJGDwGI9+PesrW6XBBZVubNpYRkKwbCjkmNpxmvnny8/uMLwbXdCBbkee4oI7lHugHHMFSf3r6KK+b39DvuG4oYNEZ8u0jiDBmCAfSe9dl8N9X+ZtFiu10Y23/hLAAkqeCuf0MjtV/Qyjhx89mp6dKOHHz2W1KUq+aQpSlAKUpQFP8AEvVX06W2TTvf3XEUhQTtBYDcYB47dvUiq/S9Zd9Gl75UKxLA2mVhAEyeMCJM9+O9WfX7+pUWvlrauTdQXJI8tssA5AJEnbJ57cGogv6wadCwBulm3AJwpJCSASMDaW9cxQBupw3ksqzLb3BQIYMVG1AeDJEGOABNQ9T1xhO3SBlLQ3lYc5O4EYMgTJH1Cp17UawXDtVTb/KNucCWJJIgdhPcGo+s1utklLXlDtyonaCAO/fPExE+wA3HXv8APeH8um0kA3JG8Dwy0kcxMKP19q6CqJr2q+cCwvgTnymY2E4aIPngHPp6mp+u6mtp0Qo5Lzt2gGSAW288kA+3rFATqVDtdStmz45O1ACxLdgJB4kHjtM9prmn+M2Fzd4B8DPp4vGDtLAAE4iSf8KjnbCGNzxkkhVOedqzg6HX9VFpwrI5lWYFYMlQWKgTMwP9ZiZprwdFccMAwn3E1wvUfiYlt40toNgKXuebbMGVCETtLDBP1GDVR1jql90U/MMoUgKlktaUDiPKdxI9z24Fea9RVOyNafLeCV6S1RcmsY5O8+Im0y7GvsoeGW2rXCockZXaDDTxx3jvWXUdAF0t1LTbJBYlmOcywZyZG4Ss9gfavkWtvXGaXuu7ADa1xi8FSCBLHickVbN8Q3vCC3ma8VMpv27ZPBcQN5BOJMDB7TWxP0y6PXPyUZWccItbWgLNagFkALbCcqr7yoO7g7WUc4294FWR6m67lKqxTYGKt3YgGcYMGYE9uJrk/h34g26mbhYC6CGZpgnJBBH2/Y11l3VAL4yqpVjyFyRMAlp7njBORg1FdS6pYZh3VyhLElklWrKsGS4oYzLbgCD6EA9sR+n61F19uCwteVgFJCyCfNBwpE+XuZivE6gx3v4eV/D2bvMWHmgYg4I+2ZrX88m2W8RW8zFwBgrIYCCZAAjuOMzUJCoyyQbI3F1IG4N5B+UxgkqQMREHn3NR7+psh18S4ptAnf4bEuCoJAktKywUdvuKu9Zp2ZWsungkW96EMCQDuTzQIB+xPPNSx0a1rNKZtIrEBrcCAha2jAY5EkYPpVG3T7rN/GP3/U0NNp3Kb3cNY4KS9pmCDMb7iDYWZlCu6rs3NLEQefc9sV2n9K2balSCnhqCyKhO0GYwoIiFJx2FVnw10osFv3wN4jYkyqQIJI4L7pz2EAQZq26h0hLxJYuCQoO0xIQlgCIgiWMg84rmmrlCL3dvku6SqUItz7fJPVpAI4Ne14BXtWC0KUpQClKUApSlAKUpQCoHVOnWLgLXh5QpBJdlAEGSYIGATntJrPX9Us2RN26id4ZgD+g5P6V8/wCqfEzak7WZFsnzoi/U0EwLhkz2O0AZxmKhuvjUssmpolbLCMtf1FrsJJGmt5tgky0HDPuJOPyj7E5gCFf3kBgAIzBkn9vXvWHiIRkjxCJjG4H0UNxGce1a+l3L9y6LYRnO0iFjmRBc/kx6x++Kw5uy6e7z/wB0b0FXRDb0vn/Jld1PhsFG07hO4tmcmTjgxj/tUHW3N5tvty6SAASZ78CfTNdDqej3LNrfeezaklUtspuO39kbWE98DgRMZiN03qdlHtkJetkyHvXH2hxtPkPhsdikwVjGBJmtb0zT3UXK/b1/Kx9ilq7421OMMv8Ag46xbIZSWURMrvnntBz6fzmt5IYFZ3KTt7HtP6jtXX2nuC8b14XLml01repyyXtwAB3OYfczFpJ8oRRjvzOs1D3L73GCAu07VEAeXaAPsoUTGT6TX1+l1ErXjbx5efnwYUlgiwoghVVuFEZnsCfuR+4rttPo9O1lb2jIurbUeIoN3xhcUsN3hplmJZhBgCMYrkLWlN64qISWZgoWQAWP8RIkRz/oV9A+E/gd9LdS698Epu8qAwd04Z2MsomQIGQD2qv6k48LdhrpfJzYprDXB507p18qT8oV3oAwa7tMkQ0ZZgI2jtEVI0Xw23iWy1kW0WN34zuWVZKpt4jfBz2EV19KxtzPMdJXF5RVdT6It64jsxgCHT8rgZAb2DZjvwaidNv6kXravaOxg5uOFABZTtXG6UGxR2zu5xXQUryWEkjnupdRuWTfCKgC7HSQx3l95ZeQAxK4j17kgV0IpSh0UpSgFKUoBSlKAUpSgKjX9dW3eFgKWfw2uRIH05CieSc/aPepp16LZF5yEUqGM9pHHue2OarfiPq9m0sEh7oYRbQobkfUcEiFKqZmua6lrb19Rvi2FJNtPDYbJ8o3MCQSFJyMAseYFAReqXTc1V65btu6uFKsEYPAUIQLbLuIDASf/qDESaxt/CGqQC8UUkSxRWHiZnHG08ztDc8Gmh019bineVdFH4gbdkhRG1ucBgZ53A8xV9oOpXBqbQuajDzIfYqHgBUH8e4iBJJG72qtLSVyk5PyWo6y2MVFeDL4P6el2xfNxJW7cgqwIxbhZIMEHcCfaBVO3xDctXWOn2DT2yUS1AVGAwWLQW3FpM+nYzNXXxdrdWqPst+HZH13VuA3NuMqoHlHq0yBwO44pSuIwiCccY7foM/tWt6dpIOPPKSx/skpj70pTn58EnqvUb+pdXubYUEAINmGgnkkzgZkYHFUurtvuJTcuADLSTxAXzTzjHPvMDs+kfC/iC1dvswF5fKtskFJG9Sx7tE4iB781N6H8LXLeq33tjpaBNtu7McBiseUqJ9pII9rP9TRCLjDx19T179UYtR8G/ovRrz9OfTXibZdWVAfMUUjygiexnE4BAxXzfU6drdx7bkLcViPYidsrPIMD7cetfX+ttd/CFrxJLiSgUgDuWBEkdoHc1B1HS1uacjV7WHi7h420bV3iAGAEEqP3Y1W02slTJvGU/BnTW55OU+AunptvatgC9lyqlmi3GxSxJIgGSfNkgCB3B7PpfXTdu+E1pkOzcJJPGwn8ogecRmcGQKnWLFkobKrbKL5Sg2lR/ZK9vtWyxpLaGUtopgCVUDA4GO1V7rXZNyfkJYRvpSlRHRSlKAVheuqilmYKqiSSQAAO5J4FZ1zp/8AG3f/ALSy36Xrqn+dpD/eYei5Anf7R6P/AIvTf9W3/nT/AGj0f/F6b/q2/wDOp3yqfwJ/dFPlLf8AAn90UBB/2i0f/F6b/q2/86sbVxWAZSGUiQQZBB7gjmsPlLf+7T+6P8q2qIwMCgPaUpQClKUB89+K3Gn1RIUbHHilmIG1oKnbI8wIXIJGSAOQKj/NBtz+KNyP/Vx5fDCBvEGASykliJ+kNjFdF8UPZvEoXug6chrhtqPpuBgV3HiVBmDM7YzFaet/D9izY1FxCV3IRbTAUMVFuFETLgBcyfMYiTQHOJryxaGwX2HO08KFaAOJYYPt61g6XHB33Bta4GK+cHbABA9AACccnNWvUrUpjaDIyRPPl/y/aKidM6ZcN6xauNKuNlyGJkKu4gSJAJWCSTO/3oC86kmp1PTraLh7u0M7D8gMhioIMuAoI7bzPEVQdC6Fde7bt3LFwWkci7MKuJIWWgupMAlQZB7V1XXtLqS/4HiBdoBhhEblPlXcPNAYflkH6u1XmgDi1bFz69o3ZnzRnPfNTV3yhFxXkkhbKKaXkqevaG87J4JZQFIJFwqDhht2yMzGf5iBVj0ezcSyi3TLgGck9yQJJMwIHJ4qZSoSMVD6tozetNbBA3YkgnHB4IIMdwamUoCq6L0fwCx37pAUeWMBnfMHJlznGAMVa0pQClKUApSvHODQFH1fUNfuHR2SRgHUXFMG2h4RT/vHHEfSsnnbNxpdOttFtooVEAVVAgADAAFVPwXbA0dh+WuqLtxjyzv5mYn7/sIAwBV3QCqK58Qg6q3p7IS4Dm4wadozxGMQJn+JR3qBrl1aJeu3GA8N3uLFxtmwWwVQqAJBccEHg5zWz4D0my3dbaAC5VTgNCeUgqMJD7iAPXtQHUUpSgFKUoBSlKArdR0LTuxc2wHYglkJRiVkgkqQTBJOf+1ct8Zay58yqbGZbe0qBu/PIL4Mz+UHgQ3rXd1yXxhfHjWlJW2QjEXGgSWldgnBgwxE/wANAUnTbxZQ1wnn1O0EZzJzzgnuD7Vf/D6g6pieVs49tzZ/faP2rl9Bct20vG2qEt5jB3FrhJTYW/PJWQeSrDA79n8PdGuWXdrjo3lFtSoIkAk7iD9JzESeOc4AvqUpQClKUApSlAKUpQClKUArG5wftWVeOMGgKf4N/wDIaT/8Kf8A8irmqv4X0z29Jp7brtdLaqwxggQRirSgMLtsMpVgCpEEHIIPIIrDSaVLSBLahVHAHvk/rPet1KAUpSgFKUoBSlKAVi6giCAR70pQEKx0awlw3VtKHOZzgxEgcKSAASAJqfSlAKUpQClKUApSlAKUpQClKUApSlAKUpQClKUApSlAKUpQH//Z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03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3" name="그룹 16"/>
          <p:cNvGrpSpPr/>
          <p:nvPr/>
        </p:nvGrpSpPr>
        <p:grpSpPr>
          <a:xfrm rot="0">
            <a:off x="0" y="517760"/>
            <a:ext cx="12192000" cy="845530"/>
            <a:chOff x="0" y="517760"/>
            <a:chExt cx="12192000" cy="845530"/>
          </a:xfrm>
        </p:grpSpPr>
        <p:cxnSp>
          <p:nvCxnSpPr>
            <p:cNvPr id="7" name="직선 연결선 6"/>
            <p:cNvCxnSpPr/>
            <p:nvPr/>
          </p:nvCxnSpPr>
          <p:spPr>
            <a:xfrm flipV="1">
              <a:off x="2344189" y="1313414"/>
              <a:ext cx="7481455" cy="49876"/>
            </a:xfrm>
            <a:prstGeom prst="line">
              <a:avLst/>
            </a:prstGeom>
            <a:ln w="31750" cap="rnd">
              <a:solidFill>
                <a:srgbClr val="fc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/>
            <p:cNvSpPr/>
            <p:nvPr/>
          </p:nvSpPr>
          <p:spPr>
            <a:xfrm>
              <a:off x="0" y="517760"/>
              <a:ext cx="12192000" cy="756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 spc="93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세 번째 지방 공공단체의 종류</a:t>
              </a:r>
              <a:endParaRPr lang="ko-KR" altLang="en-US" sz="4400" b="1" spc="93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4" name="그룹 15"/>
          <p:cNvGrpSpPr/>
          <p:nvPr/>
        </p:nvGrpSpPr>
        <p:grpSpPr>
          <a:xfrm rot="0">
            <a:off x="338058" y="1674303"/>
            <a:ext cx="11587942" cy="5117197"/>
            <a:chOff x="249382" y="1562793"/>
            <a:chExt cx="11637818" cy="5117197"/>
          </a:xfrm>
        </p:grpSpPr>
        <p:sp>
          <p:nvSpPr>
            <p:cNvPr id="13" name="직사각형 12"/>
            <p:cNvSpPr/>
            <p:nvPr/>
          </p:nvSpPr>
          <p:spPr>
            <a:xfrm>
              <a:off x="249382" y="1562793"/>
              <a:ext cx="11637818" cy="497101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9758" y="1878676"/>
              <a:ext cx="11587943" cy="47516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5400" b="1">
                  <a:solidFill>
                    <a:srgbClr val="ff0000"/>
                  </a:solidFill>
                </a:rPr>
                <a:t>보통지방공공단체</a:t>
              </a:r>
              <a:endParaRPr lang="ko-KR" altLang="en-US" sz="5400" b="1">
                <a:solidFill>
                  <a:srgbClr val="ff0000"/>
                </a:solidFill>
              </a:endParaRPr>
            </a:p>
            <a:p>
              <a:pPr algn="ctr">
                <a:defRPr lang="ko-KR" altLang="en-US"/>
              </a:pPr>
              <a:endParaRPr lang="en-US" altLang="ko-KR" sz="3800" b="1"/>
            </a:p>
            <a:p>
              <a:pPr algn="ctr">
                <a:defRPr lang="ko-KR" altLang="en-US"/>
              </a:pPr>
              <a:r>
                <a:rPr lang="ko-KR" altLang="en-US" sz="4400" b="1"/>
                <a:t>한국의 광역시도에 해당하는 </a:t>
              </a:r>
              <a:endParaRPr lang="ko-KR" altLang="en-US" sz="4400" b="1"/>
            </a:p>
            <a:p>
              <a:pPr algn="ctr">
                <a:defRPr lang="ko-KR" altLang="en-US"/>
              </a:pPr>
              <a:r>
                <a:rPr lang="en-US" altLang="ko-KR" sz="4400" b="1">
                  <a:solidFill>
                    <a:srgbClr val="0070c0"/>
                  </a:solidFill>
                </a:rPr>
                <a:t>47</a:t>
              </a:r>
              <a:r>
                <a:rPr lang="ko-KR" altLang="en-US" sz="4400" b="1">
                  <a:solidFill>
                    <a:srgbClr val="0070c0"/>
                  </a:solidFill>
                </a:rPr>
                <a:t>개 도도부현</a:t>
              </a:r>
              <a:r>
                <a:rPr lang="ko-KR" altLang="en-US" sz="4400" b="1"/>
                <a:t>과 </a:t>
              </a:r>
              <a:endParaRPr lang="ko-KR" altLang="en-US" sz="4400" b="1"/>
            </a:p>
            <a:p>
              <a:pPr algn="ctr">
                <a:defRPr lang="ko-KR" altLang="en-US"/>
              </a:pPr>
              <a:r>
                <a:rPr lang="ko-KR" altLang="en-US" sz="4400" b="1"/>
                <a:t>한국의 시군구 기초단체에 해당하는 </a:t>
              </a:r>
              <a:endParaRPr lang="ko-KR" altLang="en-US" sz="4400" b="1"/>
            </a:p>
            <a:p>
              <a:pPr algn="ctr">
                <a:defRPr lang="ko-KR" altLang="en-US"/>
              </a:pPr>
              <a:r>
                <a:rPr lang="en-US" altLang="ko-KR" sz="4400" b="1"/>
                <a:t>1,727</a:t>
              </a:r>
              <a:r>
                <a:rPr lang="ko-KR" altLang="en-US" sz="4400" b="1"/>
                <a:t>개의 </a:t>
              </a:r>
              <a:r>
                <a:rPr lang="ko-KR" altLang="en-US" sz="4400" b="1">
                  <a:solidFill>
                    <a:srgbClr val="0070c0"/>
                  </a:solidFill>
                </a:rPr>
                <a:t>시정촌</a:t>
              </a:r>
              <a:r>
                <a:rPr lang="ko-KR" altLang="en-US" sz="4400" b="1"/>
                <a:t>으로 구성</a:t>
              </a:r>
              <a:r>
                <a:rPr lang="en-US" altLang="ko-KR" sz="4400" b="1"/>
                <a:t>.</a:t>
              </a:r>
              <a:endParaRPr lang="en-US" altLang="ko-KR" sz="4400" b="1"/>
            </a:p>
            <a:p>
              <a:pPr algn="ctr">
                <a:defRPr lang="ko-KR" altLang="en-US"/>
              </a:pPr>
              <a:endParaRPr lang="en-US" altLang="ko-KR" sz="3800" b="1"/>
            </a:p>
          </p:txBody>
        </p:sp>
      </p:grpSp>
      <p:sp>
        <p:nvSpPr>
          <p:cNvPr id="26626" name="AutoShape 2" descr="ëëë¶íì ëí ì´ë¯¸ì§ ê²ìê²°ê³¼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6628" name="AutoShape 4" descr="data:image/jpeg;base64,/9j/4AAQSkZJRgABAQAAAQABAAD/2wCEAAkGBxMTEhMTExITFhUWGSAYGBgXGBcaGRweGyAeGR8bHRkaHSggGh4nGx8eITEiJSkrLi4uGSAzODMsNyotLisBCgoKDg0OGxAQGy4lICY1NTAvLy44LjgwKysyNTItMS0vLjYtNy0tMi0tLS0rLS4tLTYrLSstLS0rLS8tLy0tLf/AABEIAQUAwQMBIgACEQEDEQH/xAAbAAEAAgMBAQAAAAAAAAAAAAAABAUCAwYBB//EAEMQAAIBAwMCBAQEAgcGBQUAAAECEQADIQQSMQVBEyJRYQYUMnEjQoGRUqEVM2KSsdHwFlNUgpPBJDRD4fFjZHOisv/EABoBAQADAQEBAAAAAAAAAAAAAAADBAUBAgb/xAAsEQACAgEEAQMCBQUAAAAAAAAAAQIDEQQSITFBBRNRYYEiI3GxwRQy0eHw/9oADAMBAAIRAxEAPwD6t1Xr/g3Cnh7oAM7o5/SvF+IR4D3zb+gxtDDPHcxHP8qnarS2maWtIx9SATUbXrbt2G/BBQkBlXAgkAs0D6QMnBwKqwvi7XDP2LU3T7SSj+L5It74qRbKXTbeHVjAgxsDMZPHC/zFbD8T297IEuMRu4Ak7PEmBzO62wA+1RdfrbSJaX5betxWXE4UkAqu4AmZkKOwxgVIXU231XheAsySXBE8MoZgBOfMoJ96tFUtdBrRdBIjGMEH+YqVXM2es27RuJasDys0hWGQpWXiOJZjPco1WnROqHUK7G2ybWC5IMyqt2+8fpQFlXPfEnxN8q6p4W/cu6d0d49DXQ1zvxJfsq6+Jp0unbgtGBPHFeoXU0vfcsxPcKp2vbDsz6B8SfMi6fDCeGAcvIMz3gRxWyx8SIfrR0O9EhoH1gsDngQJ9eKj9Gu2Gt39unS2u2GA/MCDgwP9TXvTtajWmc2kHmCEXLu8ebyAbyG5MKR64pO2q176ViL6OTrlW9s+zK38VWz4cI/n2RxguVx+gaZ4xUrV9cVLrWtjFhs4K53kgQJkkRn7r6iqz520Pl1+UXzrbgEgOoDKY4khMMc1J6h1G2L/AIZsqzKyMpkAlmMYxyIWc8MnrXk8kno/XRqHZRauJChpcRz2x3n/AANW9c58M6u29xgmmNqEXJacSfLHYAlsDGDXR0ApSlAKUpQClKUApSlAKUpQClKUBU9Q6kUcqFU4HNadRrd9h2Nq2xDBVRuGYwAM8EkxJ9al63UbXI2ofuM1G1+pPy1xhbtsR+VlJTGZYDMDmRPFQRomp72+Pgz67W9Q47898YKt+oAeGG0doAs6gmIBRyoCjbOVBbtwaserdVFi7i2pLIJeSOG8qYWMguwz+U1Av9TuIlqNLbJdSFhG275JUDE7Sst64NT+t9Ua2wUW1ZNoJLKxAYsAqmMZXcc8bR6ipzQI+j6l418Wbmmtgbbik7lb6SFZYjIOJia6DT6ZEBCKFkyY7niT6mAB+lc90nqbvqths2F/rNzr9RKMAYPfJE+9dNQCuc+JupJauIGsJcJWZYxGeODXR1T9auoGXdaRzHLAGM8cV7r9vd+ZHK+CSqahLLIvQeqoyXnFlbYQAnaZnn25/wA61Dqdtrfm09uFKeRisK9ySwO4DIuY+9WHTL67bhS0iQJ8o557CJqtPWdyO/h2286qrNbcDKK8so3NMHH3HFJ7N35awvg5ZJSk2jNerMG0wGlUFlUgZlAxHiBSFg7RBPFdFcsKYlQYO4Y7jv8AeqQ9VJUNbtW/JbDMSYClyDtUkCTsliME+T+LGu51674SOiI27eZHARQWDGGlcRgzkgSCa8Hgu9NordskoiqSIwIwMgfbJx71Irnr3xA4FsbBua4yQZA2i29wPPYEqM5xPNbPhzrVzUPcV0ChVRhgg+YuMgnH0jifv2AF7SlKAUpWnW6pLSNccwqiSf8A2HJ7RQG6lcb0H4oublGq2hbkQwG3w2P5Wz9J4B7Hnma7KuKSfRJZVKt7ZIUpSukYpSlAKUpQHhUelNo9K9pQYPNoxjjihE817SgMQgmYEnvGaypSgFYPZVuVB+4BrOlAYJaUcKBPoBXuweg/1j/CsqUBitsCYAE5OP0r3aPSvaUB5tGMccUjvXtKAUpSgFROraAX7L2mJAYYI5BBkH9GAP6VLpQJ4PmLIZdLgG5WKOORI/7EQfsauvh/4g8GLV9vwuEuH8norn+H0Y/Y+tUvibmusPzXbhzz9bc/pXtUlLZJ4PpZULUUx3947+p9MBr2vnnTOqXtPAtsGtj/ANJ+APRWAlftkewq9t/GVv8ANYvr+iMP/wBXn+VWY2RZi26K6t4xn9DpWMCTgCsbV1WUMpDKwkEGQQeCD3rh/ibrvzKLZshlRnVWZxE7mCgbeSoJDGYnbGZNdpodKtq2ltfpRQon0AgV7TT6IJ1yglu4yb6UpXSM8Yxk1X3euadbSXjdHhv9LAEg88QOMEz7VPukBSSYEZMxA9Z7VxyajQNpbITxTZ3uU8zMZR9pJZyWjeQYnvxEigOkudYsKxQ3AGAkiDMftWVnq1lyAr7p4gMfTOBxkZ96okvaO7dA2OXIJ9JgRzIiNjAREEH1k6ze0aWrd0JdCC55QBkEoDMem3se49YoDrqVo0OqW7bS4s7XUMJ5giRW+gI2o19tHt23cBrhhAZyRmtK9ZsGQLqkiBiTkkKAMZkkRHM1B61c0w1Wj8UXDdJfwSGcIDAB3AMFJIMCQTkx3qs8bQfi7VceQ74mSvlOJMjG2IiMcGgOjXq1kkAXASYjB/NIGYwSVIg+hrD+m7Gx38QbU+ow2JJWIiZ3AiPaqi3qdK7Ji5KxaEwAN5KAH9v0n3NNC2le7d0yLcDFYM5EWjAKkzwx/lQHQaLWJdXfbYMskSOJBg/zrfUfQaJLKbEECSeAMkycAADPtW9jgzxQFenXNOUFwXV2FigOfqHI4xFY/wC0Gm/3y8bu/G3fPH8Of1qg0Gq6c2lttbRzZe4zLJctuPLElpgyMH1GKaX5C69tQl1mKgLuLeYC0wAy0AhJGIzQHQHrunCNc8UbVfwyYbDenFTdLqFuIrodysJBHcVyVnU6IWrqqLu0s2oaYMHarE+acEMMZmTVvZ6tYs3bejUMDAVYA28boke3t3oC7rRrtUtq29xp2opYwJMKJMD1qF13rK6YJKM7OSFCwOBJkkwMVU6v4uttadVt3vEZSApXAJEfX9Me81xyS7ZJGmySzGLZzVtidzERvZniZjexeJ7xPNZVhYTaqr6AD9hFYX7RLWyD9LSckSNpHHfJHNUHyz6qK2xSXg3UpXmSyoqlnYwqryf+wA7k4FEsnZSUVl9Hl63uBEkehHIPII9wc11nSviu24tW7gb5hjsKKjEEjlgYgJHmknHHIrnbfSNW1wILPh4JLXIKTiBuRj7ng8RiZrr+i9At6fzSz3SINxuY5IVeEE9h6CZqzVGS7Mb1C6ixLa8tfBbUpSpzJPG4OJrlL3VLY0tu6dGkPcYBBtIyx84IXlzkYBJYVcde6lcsi2bdo3Nz7WAVyQIOfKpjMZMCq1Os3jprb3LIS4zEBSh24PlJDEFR3z6GO1Ae3dXaW46/Kg7LZaQMmRCrEZ3QVE+hqPq+vWRIFgkG5MqxHmg+YQJ7QfuPWp+k6lfOo2NZCqQfPBzt3RmYI4OP46fDutvXjcF61bUAAjb3JLSCJMEQvP3oDO31crqRpRYbYCFDj6R5C+cY4gfrV3WvwV3btq7vWBP71soCh611K0mr0dp7AuPcLbLkA+HAGQSJE+0VAfrtlS7fK8TMbQTBB44mY+xFSdL1682oW21ghfGdC3h3oChZR9xQLBbykzH6ZrLUdV1AZtumyASJU5G6F4MmREjseeKAi2eq2C1qNMJLjP5lYuQORLfmbE9+K3WOrLtv3l05DqAY3Hzb2KbuMAhA0xkVinVr8CdMv1AKNh53MDngRHPqayTqd9rWoZrCBlVY3KQGBZgZBMkBRMe9AXHRteb9vxDba2dzLtbkbSRn9qmsarvh++72Q1y2tttzDakFYBIBBGDIzXnXuoPZRGS2Xm4qsArsQpMMwCKeBJz6fpQFL0vq9i5pUuLpFtp4pXaQoCtB842qZkwsqOT+tbxqbAvLaGnQQIDmAI8JicxkBRtM8bqy0vVb9zTi41jzeIQVNtxCD8+x4IMdsz6cgedO6vfuXbKPpwqMAd0HE2y2J4zjvzQGq9r7bWXufJ7j4ioU/N5kRvSRjaoHqBVz04JeW3qDbKuygwSZHMAjiRJ/eoHQtZdvPdS/ZthRmRBkyRBBJyIGTzzVr1JG8C6LQhvDYIBjMGI/WgOY+K+sW7wFi1D7XDNc/KpQzCnux+kxgAtOcVSA1q0LWgbO9SbKNFxdpMAKQAyRJh9srHbiuit9I0eqvBrDqLageNZRCof+EkY2jBBgeYADtVZxdnJtxtjo1sw2nzn6nPLfBEqHYfxKjsv95VIrNHBAIIIPBGRX01RGBxXO9Z+Fw7G5YK23OWUj8N/cgfS39ofqDXZUccHmr1TMsWLj6HJ3bgVSx4Ak/pXZ/C/R/BTfcH41wAt/ZHa2PYd/UyfSOU13RtUsK2nJDMo3W2DrlhzwwEd9sV9HrtMMcsi9R1KsxGDyhSlKnMsUpSgKzrd2+vhGwpbzjxANn0ZnLsIzHE1X6V9d4Fs3AfF3tuAFuShYhCSJUELBMcwan9d02ocW/l3ClXBaWKgrBEQFO71jHFV+j6Zq009pHveJdRjube4DKT3OGJAyOBIoCZYu6g6kggiyAeQuTAiIM8zzW/o73iGF4NIxJ2gH1IAGAfQzVZf6XqzcLDUQpJMbmHeY9sQuP4Z7143S9SbAQ338RbobcrZKhY7nPmzBoDpaVF6baZLVtHbc6qAxPJIGSfvUqgOasXeoG+oKILIvvvLbAxtbfJtCluH5JIJxjmJO7Vi8YE2pkA7d22VBE4EnzEZ4jvWrS9K1PjB7l47FvPcAW65lGWFtsu1VgN5u8fvK30zVhm/8RzkEljHmUxHuARjgMYoDzxNaRaMEZPiAhDgviPsnOYyPc1hp213hX95IuQvhmEJ5O6IkE7Y/1zl/RmqJtt4xG0ncocwZct/JMD7+1YafpWqFq+j32ZmC7CLjSCCSwDGCJED/AFgC26Gb3hDxyDc3NkAgRJ24IBGIrHrty+qodOpZvETcBs+ifPlmEeWfXP71l0PTXLdoLddnbcx3NzBJIBgkYGKx67p77og07BWFxWMsVBVTLKYUkyMRjn9KAgdKfXC0pvLLh33R4cldp2kAYHm7STH7DXdbXxbKcm2NwYJ9fhsWPGBv2jPee1abHRdaNILT6kteFzcXDPJU4jdg4y0ewFTb/S77OSuoYfhwMmNxBXInjhp9TQGOpbWG1c2kq4ugKSoJ2bVmQAcb54zE1a9K8TwbfjEG5t88CM/btVM/S9SbLob77/FDBlcztCqIkns0mDzGeTVz0qy6Wba3GLOFhmPJPqaA474xu2xqSVWClsm8w4PBT7sFDZ9GH6YWfh3WyjoyW2YDzq7BkBzDLEXI9OCfTmuk690Gxem7cLptXzlTAZFyQwg4iciDnmoXUurrc8O0F1FtfreFuBikEIB4fmG5vsfIQeRME8Rbk/t8lz+paqjXH75OnQQBJn39a9rmugat/mGR2vfSRtulCQV2N+QAA7LgnvzkxXS1LCW5ZKYpSlegKUpQClKUBTfEukW4LO6+lnbdBBf8xgjaPOuSCfWqjRfDtoaW1bXVh1QuVeQVJY7oHmMRtI5ON3rVn8WWbDLZ+Yu3Lai6pXaAQWnyhpRhtmOYExUDp2l0Z0lrZeuNbLObdw4cuwdmbCiTt38jIJ5oDCx0G0H3DVrIWWysgfUGOcj3MYArfqOnIQzHVoC7Pt+nad5WRE8+UccQfU1ss2NMX8PxGLvbGCg8ybcSSvmEAwO0GtOh0mk1SbEuO5tiSSIaWJ87HaJYw2fRie4oDcenWvn/ABfFXxAQdm7zf1bLBXviWHpmukqrbodv5kan84MjHfabfPuP8KtKA4rRdAsjWC787bL+M7eGu0GYEoB4h8wA8xiSCZip7dPtkMp1Nsp4ZtmdsgF5JmY3dgexPFQNLpdB84v/AIm618X3uBGAHn2xH9WDsCmBmPc1J1PTNHbLh2uLIAghu7BBtO3PAX/U0BK6dphaZNupSDIKzO7zttAM4gsVxz34rzpXTrS6u5cW6jOS8oGk+YqTK+o4n0IFabuk0llbVxrjrHnUwTKo3i7SAPU/erXR9Etpfa+v1Nu7fxkMR9pE8dzQFpVJ8V6Bb1u2r3ksgXVYFxMkHCjzLBPqM+nrV3VJ8WWLD2kGouXLaC4plBMnsG8reWeePvQEXTdOtrphZfU2mXxWIbC53l9gJdshpBzMY96w6R02zbv2n+YRn8JUVQVliqCSO8bQGj7nvWnTaDQjThUa8LYvPAPibt+WdYdd0CCf0OaaXpWjt37F5breJbEDuGm13xjyAtj1oCX8L9OtWrlxrd1HJEEK0xDHMdj2PqQa6Oua6L8pZ33rb4Yi2TtI586g/wDKwAMDtXQaXULcRXQyrCQciQfvQFd8Q6hfCuWBm7dRlVRk+YFdx/hUTkn09artdabx7aq7LvQJcKnzFUJYRBlMyC39sAZyJ3XbW1rd1GKuWW00R5lZvfuslge3m9awPS0Lh2LFgI3EJujONwUMBk8HuaydbbKNi8ccfckiuCOdN8u63pe4FLeKWMvDBRuwM7QiiOYk5PPRI4IBBBByCMgj1qk0VtmRdzELyApO4g5Et7D0rLp5GnuCzxauH8L0VuTb9gY3L/zD0FetFqefbkxKPku6UpWoRilKUApSlAUXxXe06LZbUW3cC6Nm0kbW7NAYbo9M98VVaXX6E6NLiWH8JmcBTO4NksZLEg+U957e1W3xTrUtCyXsJe3XVUBhldxjcJU5HPbANVzdVstpbFz5a0UZiuzykIZIwIAM8k4wSaAtLSWVvoottvCkhpBxtAyJkYECR2NRvhXV2Ha4LVu4hCrO8diX2gHv3P614nU0W7diwisgEERLAwBMcDJHtBrBOrG3Z8S3pl3G6LZRXGIG4weDmQO2aA6alRunag3LVu4V2l1DFT2kTFSaA4jT6rp41iqNPdF433AuGWXxIBJneRnGO0cCprvowHIt3Cbyl2AZizeYiB5sHdJAFR9H1y382LS6S0rG+6eIMH6ZLj8MZ/KRIM+tSdZ1dFLEaUE+bkQSFbyn6chuR7kUB51PqumSxZdrNxkBYrAkr4ZgznIJ7ensDXUIcCuRbrduNOh0oAe8LYHAUOXBYY9oj3q20HWbj6h7Js7VXdDzI8pAgjsTM/aO8gAXVUnxZe06WkbUIzItxSNrEENOGwwJA57/AGq7qm+KNctm2jNZW7+IoCnkEn6l8p8w57UBWL1XSPpVYWrvhG5G0YO4/iyYbMyDzy0eopd6lpN6MbVzcVDhhyd9tolpknaGEnj1rLT9XRtMLnytpQLrJtxt7+dZQE7jAwPzZ4NZanqgR1QaQFQBBEEAm2xK4BBhRBOcEUBGudY0Qt3U8F9jZYAARFtYjOPJAEelXLdbtpfXTC24mArBfJkbv0x/rBqjv9dXa86IRmZHP4aMY8voQO2AKtNR1AjWLb+Wmdo8WciQxkj05A/XjuBp+LNJqWIuWiAtsK4M5G1t1zykQzNb8gM43N+u1Ubx/H3Hwjb7tiIkEL2PqT2q063eCae8x4Ftv8DioWjZGtrbLAnYFI4PEHBzWV6ikmmvOf4JIHg3Lp1jcGCL9IkjA7QZ/Y/Y1G1pY6ItcxcW2HOOHQbwYH9ocVM0WpB3IWUuh2mCJPcGPsc+4Na+ojxCunXl4Zz2W2CJJ92jaB7k9jVCqMpWKK7ye30XVsyASIMcVlSlfSEApSlAKUpQFT8Q6zUW1tHT2vEJuKGWJ8pPmM7gFx3OKrv6S1p06O2lC3d7hkgNChiFIhjysGZz7SBVh8Rpqitv5QgP4i7iSu3b3BkExHpmoWjt68ae14pm8GPibTbgqTAMwAIGYHMRNAZ29fqSWAtDFuVG1gCxUQNxgABpkekVH1XU9XnbpwV3QQyZ95ho5jOefapt6xqzcuFHhSnkmIDNiYifJG733RUPU2+oHKkDzcSpx7eWSJiOODQEv5zUjWC2ETwJiYIYDYTIPB88D2/XF7VGbWq+cDeIfAnKwIjYRg8jzwTPOPTN5QHK2uq686lUOn/A8ZlL7CDsABDZYgQZz3jHpXtzqeulo06yAY8pPpj6s5kT7TW3SabXnUTcukWReYhZtGbezyqYSf6zIzMc1vuWdXvuw5Csp8OdnkMqASYyPqaM4IFAeaXWX28Hdb2kliw2SoCMR6yGIIIH3rTb1uq8O+WtKt1VQjyTyW3cE7oUAwDXlq3r99slvIGG8eTI3mff6IqT0+1qhqXNy4TZ80KQB3XbBHbbIg95PfAEzod+69oNeVVfcwheIBIBH6RVhSlAeEUgV7SgPNozjnmvCgmYE+vetes1K27b3G+lFLH7ATWjo+v8e2LmwpllgmfpJU5HORQ5lZwR+vNuCWB/6plvZEILfvhf+ae1QTq1u37mnZBCgwxyZAQkgdhDjPt+2rq7htUxEnwrarI5V3JMA9jG2fus1YO5RAzBfEICluwPuf4QayfUYtSi356+n1O02qUpRS6IOm1dtmt6fYJ8PfjERt+nv+aZHFZdI1lr5t0S4HL2h+bcQbTNI+3nERiQ1edTe2LKoHUjdbRsiShdFYfYjn2ro0QAAAAACABwB6V3QVZfuZ64wSTfgypSlapGKUpQClKUBT/EnTr15bYs3vCK3FYtLiQDxCkbp4g+tUr/AA/qho0tHXHxF3/iF38276QWmTHH6mBIFW3xZ0y1ft2hevtZC3UZSGVZYMNq+YZJ4HfNVen6Hpm0lu0mpDIrM4cbIIB84AGBAJGOCZ5oDaei3y3/AJrsJAdpG0AHgzB4n9fasdP0O+NMLb6lmcXjc8QXCCy8DJ7zmOJFSb+i07Xbha8pJtfSfyiDuYwQYKhfSNv3qPrOlacoi3NQu5WMN9MvyxjdExuwI59qA6DpqeHbt2mfc6KqkkySQOT3zBNTK5s6DT/Pi54q+MCDsk7pNtljmD5ZbjEH1M9JQHJ2Ph7UjVC8dY3hi8zm0HuFSpUALtYxzmOBOKnajp11mu/irbDRt2u5gAgyQYyTIxGDVbpukae3rA66wG4b7v4bbGYs1sKyA4I8sGOePSpN/p9hTcD6iFZWDhwB9bbmIJjkgwcxOKAx6n0i69m0vzBRwbkstwidxJBE/VAxB4BP3rp0GBXJa3pGmvWrVk30O3fGTxcZoiGxkED12kcTXRJ1KyLZueIvhqBLdvbNATaVq02pS4u5GDLJEjIkYP8AOttAKVC6r1AWVB2lmY7UUYkwTz2AAJJ9vsKqOk63UXdRJceGoPiIsG2uIVQ5UMzzk8ADEZE9weHZFSUfJa9d0bXbFxFjeRKSYG5fMs843AdjVMbT6e2tlXAu33Z2K8WxALbAeMwJj6nLR2roNdrUtLvuMFHHuT2AAyxPoM1yXUGv3LhvLKFgVCQpIUK5UmT9RcyQD6CcV2KyV9VYq45T/F0iU1lUtlVHPEklmY9ySZLE9+asb9nahLO7gCSpKCY9cD/Gq3oF+DtukeIQYLRugEjI/LIho9/apGt6kDKqqukQ0nDeoHt71jeo2OVuzHR50ft0VOycv7iegW7bBZIDrlWAkAjgxI4rb0G6WsgMSWQtbJPJ2ErJ9yAD+tQ/6Xs7Q5eBnsSRt5kDiKldAQ+FuIg3Ga5HoHO4A++2J95rvpu7dL4NCUovpllSlK1jwKUpQClKUBRfFdvSFbPzZj8ZPCIZlIubhtI29p5JwBzUDSDRDSp4dy6bZN1VcFt5nd4hJjPBMnJ96nfFuv01pLPzNoXA95EQFQwDFhDS2BBj/wB6qtN1rSHTWmTTlbbuzC2sLtcOJJCkCd7A4nvQEjVNod8OXJVdhEGCsbNvH04YQO5aea81SaJLZZy8eIU3HLKxAJM+yDkzia1v1bSsxJ05LbSxOJMA45y0qY7yQe9bT1TThABZcqbjN5WMBgAS26YjIGDyRQFnpOnWLtxNYoJLAOpIA5TbPEiVOc9h6VcVSWusKmoXSCy4AhFePJhC/wCmBHv+hq7oCks/CumS6Lyq4bxDeje23eV2ltpPpPHqakX+h2n37tx3kH6jiBthfQHJj1Y1Z0oCpsdAtIUILeSY+nuS2fLmCTHpJ9TWVvoVpbT2Ru2tH8OIMiPLAjEekCrSlARem6BLCeHbELJMQB9Rk4GBk06qbgs3Ta/rApKY3ZAxic1h1LqaWADcDbTywEgff/ISeTwCaz6drlvWxcSdpnmOxjsSKA57q5fdudm8t634SsFGCAtwggAlfxIgzlJqtsdcNhLllZUs4dXEMttLhkjaTO/yuQACJMnGKsNXq/mLyuDFu0ZtSPrnytcB9IJUfqeCKhf0b4qjd5REAjJIBaDnA8rH9/apFHjkydRqVG5uPxg32rD+Izb97LgPdlmEiSABAURGQBPfia91Q2kQQbpzuiAAPX+zGI/+a8N02luthtrAZO0fSoA4Jn2EkmtI1XjB/wAMq6CRBk/UykED3U4zNcs3bHs7M+TlJ7nyQ31dt1wdzH8QHaYJBLRkYMKYHMCs7z3fGt7f6oiW4gYbMxzO3v689ot+yF/EtTCkCd2DJIJGDwGI9+PesrW6XBBZVubNpYRkKwbCjkmNpxmvnny8/uMLwbXdCBbkee4oI7lHugHHMFSf3r6KK+b39DvuG4oYNEZ8u0jiDBmCAfSe9dl8N9X+ZtFiu10Y23/hLAAkqeCuf0MjtV/Qyjhx89mp6dKOHHz2W1KUq+aQpSlAKUpQFP8AEvVX06W2TTvf3XEUhQTtBYDcYB47dvUiq/S9Zd9Gl75UKxLA2mVhAEyeMCJM9+O9WfX7+pUWvlrauTdQXJI8tssA5AJEnbJ57cGogv6wadCwBulm3AJwpJCSASMDaW9cxQBupw3ksqzLb3BQIYMVG1AeDJEGOABNQ9T1xhO3SBlLQ3lYc5O4EYMgTJH1Cp17UawXDtVTb/KNucCWJJIgdhPcGo+s1utklLXlDtyonaCAO/fPExE+wA3HXv8APeH8um0kA3JG8Dwy0kcxMKP19q6CqJr2q+cCwvgTnymY2E4aIPngHPp6mp+u6mtp0Qo5Lzt2gGSAW288kA+3rFATqVDtdStmz45O1ACxLdgJB4kHjtM9prmn+M2Fzd4B8DPp4vGDtLAAE4iSf8KjnbCGNzxkkhVOedqzg6HX9VFpwrI5lWYFYMlQWKgTMwP9ZiZprwdFccMAwn3E1wvUfiYlt40toNgKXuebbMGVCETtLDBP1GDVR1jql90U/MMoUgKlktaUDiPKdxI9z24Fea9RVOyNafLeCV6S1RcmsY5O8+Im0y7GvsoeGW2rXCockZXaDDTxx3jvWXUdAF0t1LTbJBYlmOcywZyZG4Ss9gfavkWtvXGaXuu7ADa1xi8FSCBLHickVbN8Q3vCC3ma8VMpv27ZPBcQN5BOJMDB7TWxP0y6PXPyUZWccItbWgLNagFkALbCcqr7yoO7g7WUc4294FWR6m67lKqxTYGKt3YgGcYMGYE9uJrk/h34g26mbhYC6CGZpgnJBBH2/Y11l3VAL4yqpVjyFyRMAlp7njBORg1FdS6pYZh3VyhLElklWrKsGS4oYzLbgCD6EA9sR+n61F19uCwteVgFJCyCfNBwpE+XuZivE6gx3v4eV/D2bvMWHmgYg4I+2ZrX88m2W8RW8zFwBgrIYCCZAAjuOMzUJCoyyQbI3F1IG4N5B+UxgkqQMREHn3NR7+psh18S4ptAnf4bEuCoJAktKywUdvuKu9Zp2ZWsungkW96EMCQDuTzQIB+xPPNSx0a1rNKZtIrEBrcCAha2jAY5EkYPpVG3T7rN/GP3/U0NNp3Kb3cNY4KS9pmCDMb7iDYWZlCu6rs3NLEQefc9sV2n9K2balSCnhqCyKhO0GYwoIiFJx2FVnw10osFv3wN4jYkyqQIJI4L7pz2EAQZq26h0hLxJYuCQoO0xIQlgCIgiWMg84rmmrlCL3dvku6SqUItz7fJPVpAI4Ne14BXtWC0KUpQClKUApSlAKUpQCoHVOnWLgLXh5QpBJdlAEGSYIGATntJrPX9Us2RN26id4ZgD+g5P6V8/wCqfEzak7WZFsnzoi/U0EwLhkz2O0AZxmKhuvjUssmpolbLCMtf1FrsJJGmt5tgky0HDPuJOPyj7E5gCFf3kBgAIzBkn9vXvWHiIRkjxCJjG4H0UNxGce1a+l3L9y6LYRnO0iFjmRBc/kx6x++Kw5uy6e7z/wB0b0FXRDb0vn/Jld1PhsFG07hO4tmcmTjgxj/tUHW3N5tvty6SAASZ78CfTNdDqej3LNrfeezaklUtspuO39kbWE98DgRMZiN03qdlHtkJetkyHvXH2hxtPkPhsdikwVjGBJmtb0zT3UXK/b1/Kx9ilq7421OMMv8Ag46xbIZSWURMrvnntBz6fzmt5IYFZ3KTt7HtP6jtXX2nuC8b14XLml01repyyXtwAB3OYfczFpJ8oRRjvzOs1D3L73GCAu07VEAeXaAPsoUTGT6TX1+l1ErXjbx5efnwYUlgiwoghVVuFEZnsCfuR+4rttPo9O1lb2jIurbUeIoN3xhcUsN3hplmJZhBgCMYrkLWlN64qISWZgoWQAWP8RIkRz/oV9A+E/gd9LdS698Epu8qAwd04Z2MsomQIGQD2qv6k48LdhrpfJzYprDXB507p18qT8oV3oAwa7tMkQ0ZZgI2jtEVI0Xw23iWy1kW0WN34zuWVZKpt4jfBz2EV19KxtzPMdJXF5RVdT6It64jsxgCHT8rgZAb2DZjvwaidNv6kXravaOxg5uOFABZTtXG6UGxR2zu5xXQUryWEkjnupdRuWTfCKgC7HSQx3l95ZeQAxK4j17kgV0IpSh0UpSgFKUoBSlKAUpSgKjX9dW3eFgKWfw2uRIH05CieSc/aPepp16LZF5yEUqGM9pHHue2OarfiPq9m0sEh7oYRbQobkfUcEiFKqZmua6lrb19Rvi2FJNtPDYbJ8o3MCQSFJyMAseYFAReqXTc1V65btu6uFKsEYPAUIQLbLuIDASf/qDESaxt/CGqQC8UUkSxRWHiZnHG08ztDc8Gmh019bineVdFH4gbdkhRG1ucBgZ53A8xV9oOpXBqbQuajDzIfYqHgBUH8e4iBJJG72qtLSVyk5PyWo6y2MVFeDL4P6el2xfNxJW7cgqwIxbhZIMEHcCfaBVO3xDctXWOn2DT2yUS1AVGAwWLQW3FpM+nYzNXXxdrdWqPst+HZH13VuA3NuMqoHlHq0yBwO44pSuIwiCccY7foM/tWt6dpIOPPKSx/skpj70pTn58EnqvUb+pdXubYUEAINmGgnkkzgZkYHFUurtvuJTcuADLSTxAXzTzjHPvMDs+kfC/iC1dvswF5fKtskFJG9Sx7tE4iB781N6H8LXLeq33tjpaBNtu7McBiseUqJ9pII9rP9TRCLjDx19T179UYtR8G/ovRrz9OfTXibZdWVAfMUUjygiexnE4BAxXzfU6drdx7bkLcViPYidsrPIMD7cetfX+ttd/CFrxJLiSgUgDuWBEkdoHc1B1HS1uacjV7WHi7h420bV3iAGAEEqP3Y1W02slTJvGU/BnTW55OU+AunptvatgC9lyqlmi3GxSxJIgGSfNkgCB3B7PpfXTdu+E1pkOzcJJPGwn8ogecRmcGQKnWLFkobKrbKL5Sg2lR/ZK9vtWyxpLaGUtopgCVUDA4GO1V7rXZNyfkJYRvpSlRHRSlKAVheuqilmYKqiSSQAAO5J4FZ1zp/8AG3f/ALSy36Xrqn+dpD/eYei5Anf7R6P/AIvTf9W3/nT/AGj0f/F6b/q2/wDOp3yqfwJ/dFPlLf8AAn90UBB/2i0f/F6b/q2/86sbVxWAZSGUiQQZBB7gjmsPlLf+7T+6P8q2qIwMCgPaUpQClKUB89+K3Gn1RIUbHHilmIG1oKnbI8wIXIJGSAOQKj/NBtz+KNyP/Vx5fDCBvEGASykliJ+kNjFdF8UPZvEoXug6chrhtqPpuBgV3HiVBmDM7YzFaet/D9izY1FxCV3IRbTAUMVFuFETLgBcyfMYiTQHOJryxaGwX2HO08KFaAOJYYPt61g6XHB33Bta4GK+cHbABA9AACccnNWvUrUpjaDIyRPPl/y/aKidM6ZcN6xauNKuNlyGJkKu4gSJAJWCSTO/3oC86kmp1PTraLh7u0M7D8gMhioIMuAoI7bzPEVQdC6Fde7bt3LFwWkci7MKuJIWWgupMAlQZB7V1XXtLqS/4HiBdoBhhEblPlXcPNAYflkH6u1XmgDi1bFz69o3ZnzRnPfNTV3yhFxXkkhbKKaXkqevaG87J4JZQFIJFwqDhht2yMzGf5iBVj0ezcSyi3TLgGck9yQJJMwIHJ4qZSoSMVD6tozetNbBA3YkgnHB4IIMdwamUoCq6L0fwCx37pAUeWMBnfMHJlznGAMVa0pQClKUApSvHODQFH1fUNfuHR2SRgHUXFMG2h4RT/vHHEfSsnnbNxpdOttFtooVEAVVAgADAAFVPwXbA0dh+WuqLtxjyzv5mYn7/sIAwBV3QCqK58Qg6q3p7IS4Dm4wadozxGMQJn+JR3qBrl1aJeu3GA8N3uLFxtmwWwVQqAJBccEHg5zWz4D0my3dbaAC5VTgNCeUgqMJD7iAPXtQHUUpSgFKUoBSlKArdR0LTuxc2wHYglkJRiVkgkqQTBJOf+1ct8Zay58yqbGZbe0qBu/PIL4Mz+UHgQ3rXd1yXxhfHjWlJW2QjEXGgSWldgnBgwxE/wANAUnTbxZQ1wnn1O0EZzJzzgnuD7Vf/D6g6pieVs49tzZ/faP2rl9Bct20vG2qEt5jB3FrhJTYW/PJWQeSrDA79n8PdGuWXdrjo3lFtSoIkAk7iD9JzESeOc4AvqUpQClKUApSlAKUpQClKUArG5wftWVeOMGgKf4N/wDIaT/8Kf8A8irmqv4X0z29Jp7brtdLaqwxggQRirSgMLtsMpVgCpEEHIIPIIrDSaVLSBLahVHAHvk/rPet1KAUpSgFKUoBSlKAVi6giCAR70pQEKx0awlw3VtKHOZzgxEgcKSAASAJqfSlAKUpQClKUApSlAKUpQClKUApSlAKUpQClKUApSlAKUpQH//Z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26630" name="AutoShape 6" descr="data:image/jpeg;base64,/9j/4AAQSkZJRgABAQAAAQABAAD/2wCEAAkGBxMTEhMTExITFhUWGSAYGBgXGBcaGRweGyAeGR8bHRkaHSggGh4nGx8eITEiJSkrLi4uGSAzODMsNyotLisBCgoKDg0OGxAQGy4lICY1NTAvLy44LjgwKysyNTItMS0vLjYtNy0tMi0tLS0rLS4tLTYrLSstLS0rLS8tLy0tLf/AABEIAQUAwQMBIgACEQEDEQH/xAAbAAEAAgMBAQAAAAAAAAAAAAAABAUCAwYBB//EAEMQAAIBAwMCBAQEAgcGBQUAAAECEQADIQQSMQVBEyJRYQYUMnEjQoGRUqEVM2KSsdHwFlNUgpPBJDRD4fFjZHOisv/EABoBAQADAQEBAAAAAAAAAAAAAAADBAUBAgb/xAAsEQACAgEEAQMCBQUAAAAAAAAAAQIDEQQSITFBBRNRYYEiI3GxwRQy0eHw/9oADAMBAAIRAxEAPwD6t1Xr/g3Cnh7oAM7o5/SvF+IR4D3zb+gxtDDPHcxHP8qnarS2maWtIx9SATUbXrbt2G/BBQkBlXAgkAs0D6QMnBwKqwvi7XDP2LU3T7SSj+L5It74qRbKXTbeHVjAgxsDMZPHC/zFbD8T297IEuMRu4Ak7PEmBzO62wA+1RdfrbSJaX5betxWXE4UkAqu4AmZkKOwxgVIXU231XheAsySXBE8MoZgBOfMoJ96tFUtdBrRdBIjGMEH+YqVXM2es27RuJasDys0hWGQpWXiOJZjPco1WnROqHUK7G2ybWC5IMyqt2+8fpQFlXPfEnxN8q6p4W/cu6d0d49DXQ1zvxJfsq6+Jp0unbgtGBPHFeoXU0vfcsxPcKp2vbDsz6B8SfMi6fDCeGAcvIMz3gRxWyx8SIfrR0O9EhoH1gsDngQJ9eKj9Gu2Gt39unS2u2GA/MCDgwP9TXvTtajWmc2kHmCEXLu8ebyAbyG5MKR64pO2q176ViL6OTrlW9s+zK38VWz4cI/n2RxguVx+gaZ4xUrV9cVLrWtjFhs4K53kgQJkkRn7r6iqz520Pl1+UXzrbgEgOoDKY4khMMc1J6h1G2L/AIZsqzKyMpkAlmMYxyIWc8MnrXk8kno/XRqHZRauJChpcRz2x3n/AANW9c58M6u29xgmmNqEXJacSfLHYAlsDGDXR0ApSlAKUpQClKUApSlAKUpQClKUBU9Q6kUcqFU4HNadRrd9h2Nq2xDBVRuGYwAM8EkxJ9al63UbXI2ofuM1G1+pPy1xhbtsR+VlJTGZYDMDmRPFQRomp72+Pgz67W9Q47898YKt+oAeGG0doAs6gmIBRyoCjbOVBbtwaserdVFi7i2pLIJeSOG8qYWMguwz+U1Av9TuIlqNLbJdSFhG275JUDE7Sst64NT+t9Ua2wUW1ZNoJLKxAYsAqmMZXcc8bR6ipzQI+j6l418Wbmmtgbbik7lb6SFZYjIOJia6DT6ZEBCKFkyY7niT6mAB+lc90nqbvqths2F/rNzr9RKMAYPfJE+9dNQCuc+JupJauIGsJcJWZYxGeODXR1T9auoGXdaRzHLAGM8cV7r9vd+ZHK+CSqahLLIvQeqoyXnFlbYQAnaZnn25/wA61Dqdtrfm09uFKeRisK9ySwO4DIuY+9WHTL67bhS0iQJ8o557CJqtPWdyO/h2286qrNbcDKK8so3NMHH3HFJ7N35awvg5ZJSk2jNerMG0wGlUFlUgZlAxHiBSFg7RBPFdFcsKYlQYO4Y7jv8AeqQ9VJUNbtW/JbDMSYClyDtUkCTsliME+T+LGu51674SOiI27eZHARQWDGGlcRgzkgSCa8Hgu9NordskoiqSIwIwMgfbJx71Irnr3xA4FsbBua4yQZA2i29wPPYEqM5xPNbPhzrVzUPcV0ChVRhgg+YuMgnH0jifv2AF7SlKAUpWnW6pLSNccwqiSf8A2HJ7RQG6lcb0H4oublGq2hbkQwG3w2P5Wz9J4B7Hnma7KuKSfRJZVKt7ZIUpSukYpSlAKUpQHhUelNo9K9pQYPNoxjjihE817SgMQgmYEnvGaypSgFYPZVuVB+4BrOlAYJaUcKBPoBXuweg/1j/CsqUBitsCYAE5OP0r3aPSvaUB5tGMccUjvXtKAUpSgFROraAX7L2mJAYYI5BBkH9GAP6VLpQJ4PmLIZdLgG5WKOORI/7EQfsauvh/4g8GLV9vwuEuH8norn+H0Y/Y+tUvibmusPzXbhzz9bc/pXtUlLZJ4PpZULUUx3947+p9MBr2vnnTOqXtPAtsGtj/ANJ+APRWAlftkewq9t/GVv8ANYvr+iMP/wBXn+VWY2RZi26K6t4xn9DpWMCTgCsbV1WUMpDKwkEGQQeCD3rh/ibrvzKLZshlRnVWZxE7mCgbeSoJDGYnbGZNdpodKtq2ltfpRQon0AgV7TT6IJ1yglu4yb6UpXSM8Yxk1X3euadbSXjdHhv9LAEg88QOMEz7VPukBSSYEZMxA9Z7VxyajQNpbITxTZ3uU8zMZR9pJZyWjeQYnvxEigOkudYsKxQ3AGAkiDMftWVnq1lyAr7p4gMfTOBxkZ96okvaO7dA2OXIJ9JgRzIiNjAREEH1k6ze0aWrd0JdCC55QBkEoDMem3se49YoDrqVo0OqW7bS4s7XUMJ5giRW+gI2o19tHt23cBrhhAZyRmtK9ZsGQLqkiBiTkkKAMZkkRHM1B61c0w1Wj8UXDdJfwSGcIDAB3AMFJIMCQTkx3qs8bQfi7VceQ74mSvlOJMjG2IiMcGgOjXq1kkAXASYjB/NIGYwSVIg+hrD+m7Gx38QbU+ow2JJWIiZ3AiPaqi3qdK7Ji5KxaEwAN5KAH9v0n3NNC2le7d0yLcDFYM5EWjAKkzwx/lQHQaLWJdXfbYMskSOJBg/zrfUfQaJLKbEECSeAMkycAADPtW9jgzxQFenXNOUFwXV2FigOfqHI4xFY/wC0Gm/3y8bu/G3fPH8Of1qg0Gq6c2lttbRzZe4zLJctuPLElpgyMH1GKaX5C69tQl1mKgLuLeYC0wAy0AhJGIzQHQHrunCNc8UbVfwyYbDenFTdLqFuIrodysJBHcVyVnU6IWrqqLu0s2oaYMHarE+acEMMZmTVvZ6tYs3bejUMDAVYA28boke3t3oC7rRrtUtq29xp2opYwJMKJMD1qF13rK6YJKM7OSFCwOBJkkwMVU6v4uttadVt3vEZSApXAJEfX9Me81xyS7ZJGmySzGLZzVtidzERvZniZjexeJ7xPNZVhYTaqr6AD9hFYX7RLWyD9LSckSNpHHfJHNUHyz6qK2xSXg3UpXmSyoqlnYwqryf+wA7k4FEsnZSUVl9Hl63uBEkehHIPII9wc11nSviu24tW7gb5hjsKKjEEjlgYgJHmknHHIrnbfSNW1wILPh4JLXIKTiBuRj7ng8RiZrr+i9At6fzSz3SINxuY5IVeEE9h6CZqzVGS7Mb1C6ixLa8tfBbUpSpzJPG4OJrlL3VLY0tu6dGkPcYBBtIyx84IXlzkYBJYVcde6lcsi2bdo3Nz7WAVyQIOfKpjMZMCq1Os3jprb3LIS4zEBSh24PlJDEFR3z6GO1Ae3dXaW46/Kg7LZaQMmRCrEZ3QVE+hqPq+vWRIFgkG5MqxHmg+YQJ7QfuPWp+k6lfOo2NZCqQfPBzt3RmYI4OP46fDutvXjcF61bUAAjb3JLSCJMEQvP3oDO31crqRpRYbYCFDj6R5C+cY4gfrV3WvwV3btq7vWBP71soCh611K0mr0dp7AuPcLbLkA+HAGQSJE+0VAfrtlS7fK8TMbQTBB44mY+xFSdL1682oW21ghfGdC3h3oChZR9xQLBbykzH6ZrLUdV1AZtumyASJU5G6F4MmREjseeKAi2eq2C1qNMJLjP5lYuQORLfmbE9+K3WOrLtv3l05DqAY3Hzb2KbuMAhA0xkVinVr8CdMv1AKNh53MDngRHPqayTqd9rWoZrCBlVY3KQGBZgZBMkBRMe9AXHRteb9vxDba2dzLtbkbSRn9qmsarvh++72Q1y2tttzDakFYBIBBGDIzXnXuoPZRGS2Xm4qsArsQpMMwCKeBJz6fpQFL0vq9i5pUuLpFtp4pXaQoCtB842qZkwsqOT+tbxqbAvLaGnQQIDmAI8JicxkBRtM8bqy0vVb9zTi41jzeIQVNtxCD8+x4IMdsz6cgedO6vfuXbKPpwqMAd0HE2y2J4zjvzQGq9r7bWXufJ7j4ioU/N5kRvSRjaoHqBVz04JeW3qDbKuygwSZHMAjiRJ/eoHQtZdvPdS/ZthRmRBkyRBBJyIGTzzVr1JG8C6LQhvDYIBjMGI/WgOY+K+sW7wFi1D7XDNc/KpQzCnux+kxgAtOcVSA1q0LWgbO9SbKNFxdpMAKQAyRJh9srHbiuit9I0eqvBrDqLageNZRCof+EkY2jBBgeYADtVZxdnJtxtjo1sw2nzn6nPLfBEqHYfxKjsv95VIrNHBAIIIPBGRX01RGBxXO9Z+Fw7G5YK23OWUj8N/cgfS39ofqDXZUccHmr1TMsWLj6HJ3bgVSx4Ak/pXZ/C/R/BTfcH41wAt/ZHa2PYd/UyfSOU13RtUsK2nJDMo3W2DrlhzwwEd9sV9HrtMMcsi9R1KsxGDyhSlKnMsUpSgKzrd2+vhGwpbzjxANn0ZnLsIzHE1X6V9d4Fs3AfF3tuAFuShYhCSJUELBMcwan9d02ocW/l3ClXBaWKgrBEQFO71jHFV+j6Zq009pHveJdRjube4DKT3OGJAyOBIoCZYu6g6kggiyAeQuTAiIM8zzW/o73iGF4NIxJ2gH1IAGAfQzVZf6XqzcLDUQpJMbmHeY9sQuP4Z7143S9SbAQ338RbobcrZKhY7nPmzBoDpaVF6baZLVtHbc6qAxPJIGSfvUqgOasXeoG+oKILIvvvLbAxtbfJtCluH5JIJxjmJO7Vi8YE2pkA7d22VBE4EnzEZ4jvWrS9K1PjB7l47FvPcAW65lGWFtsu1VgN5u8fvK30zVhm/8RzkEljHmUxHuARjgMYoDzxNaRaMEZPiAhDgviPsnOYyPc1hp213hX95IuQvhmEJ5O6IkE7Y/1zl/RmqJtt4xG0ncocwZct/JMD7+1YafpWqFq+j32ZmC7CLjSCCSwDGCJED/AFgC26Gb3hDxyDc3NkAgRJ24IBGIrHrty+qodOpZvETcBs+ifPlmEeWfXP71l0PTXLdoLddnbcx3NzBJIBgkYGKx67p77og07BWFxWMsVBVTLKYUkyMRjn9KAgdKfXC0pvLLh33R4cldp2kAYHm7STH7DXdbXxbKcm2NwYJ9fhsWPGBv2jPee1abHRdaNILT6kteFzcXDPJU4jdg4y0ewFTb/S77OSuoYfhwMmNxBXInjhp9TQGOpbWG1c2kq4ugKSoJ2bVmQAcb54zE1a9K8TwbfjEG5t88CM/btVM/S9SbLob77/FDBlcztCqIkns0mDzGeTVz0qy6Wba3GLOFhmPJPqaA474xu2xqSVWClsm8w4PBT7sFDZ9GH6YWfh3WyjoyW2YDzq7BkBzDLEXI9OCfTmuk690Gxem7cLptXzlTAZFyQwg4iciDnmoXUurrc8O0F1FtfreFuBikEIB4fmG5vsfIQeRME8Rbk/t8lz+paqjXH75OnQQBJn39a9rmugat/mGR2vfSRtulCQV2N+QAA7LgnvzkxXS1LCW5ZKYpSlegKUpQClKUBTfEukW4LO6+lnbdBBf8xgjaPOuSCfWqjRfDtoaW1bXVh1QuVeQVJY7oHmMRtI5ON3rVn8WWbDLZ+Yu3Lai6pXaAQWnyhpRhtmOYExUDp2l0Z0lrZeuNbLObdw4cuwdmbCiTt38jIJ5oDCx0G0H3DVrIWWysgfUGOcj3MYArfqOnIQzHVoC7Pt+nad5WRE8+UccQfU1ss2NMX8PxGLvbGCg8ybcSSvmEAwO0GtOh0mk1SbEuO5tiSSIaWJ87HaJYw2fRie4oDcenWvn/ABfFXxAQdm7zf1bLBXviWHpmukqrbodv5kan84MjHfabfPuP8KtKA4rRdAsjWC787bL+M7eGu0GYEoB4h8wA8xiSCZip7dPtkMp1Nsp4ZtmdsgF5JmY3dgexPFQNLpdB84v/AIm618X3uBGAHn2xH9WDsCmBmPc1J1PTNHbLh2uLIAghu7BBtO3PAX/U0BK6dphaZNupSDIKzO7zttAM4gsVxz34rzpXTrS6u5cW6jOS8oGk+YqTK+o4n0IFabuk0llbVxrjrHnUwTKo3i7SAPU/erXR9Etpfa+v1Nu7fxkMR9pE8dzQFpVJ8V6Bb1u2r3ksgXVYFxMkHCjzLBPqM+nrV3VJ8WWLD2kGouXLaC4plBMnsG8reWeePvQEXTdOtrphZfU2mXxWIbC53l9gJdshpBzMY96w6R02zbv2n+YRn8JUVQVliqCSO8bQGj7nvWnTaDQjThUa8LYvPAPibt+WdYdd0CCf0OaaXpWjt37F5breJbEDuGm13xjyAtj1oCX8L9OtWrlxrd1HJEEK0xDHMdj2PqQa6Oua6L8pZ33rb4Yi2TtI586g/wDKwAMDtXQaXULcRXQyrCQciQfvQFd8Q6hfCuWBm7dRlVRk+YFdx/hUTkn09artdabx7aq7LvQJcKnzFUJYRBlMyC39sAZyJ3XbW1rd1GKuWW00R5lZvfuslge3m9awPS0Lh2LFgI3EJujONwUMBk8HuaydbbKNi8ccfckiuCOdN8u63pe4FLeKWMvDBRuwM7QiiOYk5PPRI4IBBBByCMgj1qk0VtmRdzELyApO4g5Et7D0rLp5GnuCzxauH8L0VuTb9gY3L/zD0FetFqefbkxKPku6UpWoRilKUApSlAUXxXe06LZbUW3cC6Nm0kbW7NAYbo9M98VVaXX6E6NLiWH8JmcBTO4NksZLEg+U957e1W3xTrUtCyXsJe3XVUBhldxjcJU5HPbANVzdVstpbFz5a0UZiuzykIZIwIAM8k4wSaAtLSWVvoottvCkhpBxtAyJkYECR2NRvhXV2Ha4LVu4hCrO8diX2gHv3P614nU0W7diwisgEERLAwBMcDJHtBrBOrG3Z8S3pl3G6LZRXGIG4weDmQO2aA6alRunag3LVu4V2l1DFT2kTFSaA4jT6rp41iqNPdF433AuGWXxIBJneRnGO0cCprvowHIt3Cbyl2AZizeYiB5sHdJAFR9H1y382LS6S0rG+6eIMH6ZLj8MZ/KRIM+tSdZ1dFLEaUE+bkQSFbyn6chuR7kUB51PqumSxZdrNxkBYrAkr4ZgznIJ7ensDXUIcCuRbrduNOh0oAe8LYHAUOXBYY9oj3q20HWbj6h7Js7VXdDzI8pAgjsTM/aO8gAXVUnxZe06WkbUIzItxSNrEENOGwwJA57/AGq7qm+KNctm2jNZW7+IoCnkEn6l8p8w57UBWL1XSPpVYWrvhG5G0YO4/iyYbMyDzy0eopd6lpN6MbVzcVDhhyd9tolpknaGEnj1rLT9XRtMLnytpQLrJtxt7+dZQE7jAwPzZ4NZanqgR1QaQFQBBEEAm2xK4BBhRBOcEUBGudY0Qt3U8F9jZYAARFtYjOPJAEelXLdbtpfXTC24mArBfJkbv0x/rBqjv9dXa86IRmZHP4aMY8voQO2AKtNR1AjWLb+Wmdo8WciQxkj05A/XjuBp+LNJqWIuWiAtsK4M5G1t1zykQzNb8gM43N+u1Ubx/H3Hwjb7tiIkEL2PqT2q063eCae8x4Ftv8DioWjZGtrbLAnYFI4PEHBzWV6ikmmvOf4JIHg3Lp1jcGCL9IkjA7QZ/Y/Y1G1pY6ItcxcW2HOOHQbwYH9ocVM0WpB3IWUuh2mCJPcGPsc+4Na+ojxCunXl4Zz2W2CJJ92jaB7k9jVCqMpWKK7ye30XVsyASIMcVlSlfSEApSlAKUpQFT8Q6zUW1tHT2vEJuKGWJ8pPmM7gFx3OKrv6S1p06O2lC3d7hkgNChiFIhjysGZz7SBVh8Rpqitv5QgP4i7iSu3b3BkExHpmoWjt68ae14pm8GPibTbgqTAMwAIGYHMRNAZ29fqSWAtDFuVG1gCxUQNxgABpkekVH1XU9XnbpwV3QQyZ95ho5jOefapt6xqzcuFHhSnkmIDNiYifJG733RUPU2+oHKkDzcSpx7eWSJiOODQEv5zUjWC2ETwJiYIYDYTIPB88D2/XF7VGbWq+cDeIfAnKwIjYRg8jzwTPOPTN5QHK2uq686lUOn/A8ZlL7CDsABDZYgQZz3jHpXtzqeulo06yAY8pPpj6s5kT7TW3SabXnUTcukWReYhZtGbezyqYSf6zIzMc1vuWdXvuw5Csp8OdnkMqASYyPqaM4IFAeaXWX28Hdb2kliw2SoCMR6yGIIIH3rTb1uq8O+WtKt1VQjyTyW3cE7oUAwDXlq3r99slvIGG8eTI3mff6IqT0+1qhqXNy4TZ80KQB3XbBHbbIg95PfAEzod+69oNeVVfcwheIBIBH6RVhSlAeEUgV7SgPNozjnmvCgmYE+vetes1K27b3G+lFLH7ATWjo+v8e2LmwpllgmfpJU5HORQ5lZwR+vNuCWB/6plvZEILfvhf+ae1QTq1u37mnZBCgwxyZAQkgdhDjPt+2rq7htUxEnwrarI5V3JMA9jG2fus1YO5RAzBfEICluwPuf4QayfUYtSi356+n1O02qUpRS6IOm1dtmt6fYJ8PfjERt+nv+aZHFZdI1lr5t0S4HL2h+bcQbTNI+3nERiQ1edTe2LKoHUjdbRsiShdFYfYjn2ro0QAAAAACABwB6V3QVZfuZ64wSTfgypSlapGKUpQClKUBT/EnTr15bYs3vCK3FYtLiQDxCkbp4g+tUr/AA/qho0tHXHxF3/iF38276QWmTHH6mBIFW3xZ0y1ft2hevtZC3UZSGVZYMNq+YZJ4HfNVen6Hpm0lu0mpDIrM4cbIIB84AGBAJGOCZ5oDaei3y3/AJrsJAdpG0AHgzB4n9fasdP0O+NMLb6lmcXjc8QXCCy8DJ7zmOJFSb+i07Xbha8pJtfSfyiDuYwQYKhfSNv3qPrOlacoi3NQu5WMN9MvyxjdExuwI59qA6DpqeHbt2mfc6KqkkySQOT3zBNTK5s6DT/Pi54q+MCDsk7pNtljmD5ZbjEH1M9JQHJ2Ph7UjVC8dY3hi8zm0HuFSpUALtYxzmOBOKnajp11mu/irbDRt2u5gAgyQYyTIxGDVbpukae3rA66wG4b7v4bbGYs1sKyA4I8sGOePSpN/p9hTcD6iFZWDhwB9bbmIJjkgwcxOKAx6n0i69m0vzBRwbkstwidxJBE/VAxB4BP3rp0GBXJa3pGmvWrVk30O3fGTxcZoiGxkED12kcTXRJ1KyLZueIvhqBLdvbNATaVq02pS4u5GDLJEjIkYP8AOttAKVC6r1AWVB2lmY7UUYkwTz2AAJJ9vsKqOk63UXdRJceGoPiIsG2uIVQ5UMzzk8ADEZE9weHZFSUfJa9d0bXbFxFjeRKSYG5fMs843AdjVMbT6e2tlXAu33Z2K8WxALbAeMwJj6nLR2roNdrUtLvuMFHHuT2AAyxPoM1yXUGv3LhvLKFgVCQpIUK5UmT9RcyQD6CcV2KyV9VYq45T/F0iU1lUtlVHPEklmY9ySZLE9+asb9nahLO7gCSpKCY9cD/Gq3oF+DtukeIQYLRugEjI/LIho9/apGt6kDKqqukQ0nDeoHt71jeo2OVuzHR50ft0VOycv7iegW7bBZIDrlWAkAjgxI4rb0G6WsgMSWQtbJPJ2ErJ9yAD+tQ/6Xs7Q5eBnsSRt5kDiKldAQ+FuIg3Ga5HoHO4A++2J95rvpu7dL4NCUovpllSlK1jwKUpQClKUBRfFdvSFbPzZj8ZPCIZlIubhtI29p5JwBzUDSDRDSp4dy6bZN1VcFt5nd4hJjPBMnJ96nfFuv01pLPzNoXA95EQFQwDFhDS2BBj/wB6qtN1rSHTWmTTlbbuzC2sLtcOJJCkCd7A4nvQEjVNod8OXJVdhEGCsbNvH04YQO5aea81SaJLZZy8eIU3HLKxAJM+yDkzia1v1bSsxJ05LbSxOJMA45y0qY7yQe9bT1TThABZcqbjN5WMBgAS26YjIGDyRQFnpOnWLtxNYoJLAOpIA5TbPEiVOc9h6VcVSWusKmoXSCy4AhFePJhC/wCmBHv+hq7oCks/CumS6Lyq4bxDeje23eV2ltpPpPHqakX+h2n37tx3kH6jiBthfQHJj1Y1Z0oCpsdAtIUILeSY+nuS2fLmCTHpJ9TWVvoVpbT2Ru2tH8OIMiPLAjEekCrSlARem6BLCeHbELJMQB9Rk4GBk06qbgs3Ta/rApKY3ZAxic1h1LqaWADcDbTywEgff/ISeTwCaz6drlvWxcSdpnmOxjsSKA57q5fdudm8t634SsFGCAtwggAlfxIgzlJqtsdcNhLllZUs4dXEMttLhkjaTO/yuQACJMnGKsNXq/mLyuDFu0ZtSPrnytcB9IJUfqeCKhf0b4qjd5REAjJIBaDnA8rH9/apFHjkydRqVG5uPxg32rD+Izb97LgPdlmEiSABAURGQBPfia91Q2kQQbpzuiAAPX+zGI/+a8N02luthtrAZO0fSoA4Jn2EkmtI1XjB/wAMq6CRBk/UykED3U4zNcs3bHs7M+TlJ7nyQ31dt1wdzH8QHaYJBLRkYMKYHMCs7z3fGt7f6oiW4gYbMxzO3v689ot+yF/EtTCkCd2DJIJGDwGI9+PesrW6XBBZVubNpYRkKwbCjkmNpxmvnny8/uMLwbXdCBbkee4oI7lHugHHMFSf3r6KK+b39DvuG4oYNEZ8u0jiDBmCAfSe9dl8N9X+ZtFiu10Y23/hLAAkqeCuf0MjtV/Qyjhx89mp6dKOHHz2W1KUq+aQpSlAKUpQFP8AEvVX06W2TTvf3XEUhQTtBYDcYB47dvUiq/S9Zd9Gl75UKxLA2mVhAEyeMCJM9+O9WfX7+pUWvlrauTdQXJI8tssA5AJEnbJ57cGogv6wadCwBulm3AJwpJCSASMDaW9cxQBupw3ksqzLb3BQIYMVG1AeDJEGOABNQ9T1xhO3SBlLQ3lYc5O4EYMgTJH1Cp17UawXDtVTb/KNucCWJJIgdhPcGo+s1utklLXlDtyonaCAO/fPExE+wA3HXv8APeH8um0kA3JG8Dwy0kcxMKP19q6CqJr2q+cCwvgTnymY2E4aIPngHPp6mp+u6mtp0Qo5Lzt2gGSAW288kA+3rFATqVDtdStmz45O1ACxLdgJB4kHjtM9prmn+M2Fzd4B8DPp4vGDtLAAE4iSf8KjnbCGNzxkkhVOedqzg6HX9VFpwrI5lWYFYMlQWKgTMwP9ZiZprwdFccMAwn3E1wvUfiYlt40toNgKXuebbMGVCETtLDBP1GDVR1jql90U/MMoUgKlktaUDiPKdxI9z24Fea9RVOyNafLeCV6S1RcmsY5O8+Im0y7GvsoeGW2rXCockZXaDDTxx3jvWXUdAF0t1LTbJBYlmOcywZyZG4Ss9gfavkWtvXGaXuu7ADa1xi8FSCBLHickVbN8Q3vCC3ma8VMpv27ZPBcQN5BOJMDB7TWxP0y6PXPyUZWccItbWgLNagFkALbCcqr7yoO7g7WUc4294FWR6m67lKqxTYGKt3YgGcYMGYE9uJrk/h34g26mbhYC6CGZpgnJBBH2/Y11l3VAL4yqpVjyFyRMAlp7njBORg1FdS6pYZh3VyhLElklWrKsGS4oYzLbgCD6EA9sR+n61F19uCwteVgFJCyCfNBwpE+XuZivE6gx3v4eV/D2bvMWHmgYg4I+2ZrX88m2W8RW8zFwBgrIYCCZAAjuOMzUJCoyyQbI3F1IG4N5B+UxgkqQMREHn3NR7+psh18S4ptAnf4bEuCoJAktKywUdvuKu9Zp2ZWsungkW96EMCQDuTzQIB+xPPNSx0a1rNKZtIrEBrcCAha2jAY5EkYPpVG3T7rN/GP3/U0NNp3Kb3cNY4KS9pmCDMb7iDYWZlCu6rs3NLEQefc9sV2n9K2balSCnhqCyKhO0GYwoIiFJx2FVnw10osFv3wN4jYkyqQIJI4L7pz2EAQZq26h0hLxJYuCQoO0xIQlgCIgiWMg84rmmrlCL3dvku6SqUItz7fJPVpAI4Ne14BXtWC0KUpQClKUApSlAKUpQCoHVOnWLgLXh5QpBJdlAEGSYIGATntJrPX9Us2RN26id4ZgD+g5P6V8/wCqfEzak7WZFsnzoi/U0EwLhkz2O0AZxmKhuvjUssmpolbLCMtf1FrsJJGmt5tgky0HDPuJOPyj7E5gCFf3kBgAIzBkn9vXvWHiIRkjxCJjG4H0UNxGce1a+l3L9y6LYRnO0iFjmRBc/kx6x++Kw5uy6e7z/wB0b0FXRDb0vn/Jld1PhsFG07hO4tmcmTjgxj/tUHW3N5tvty6SAASZ78CfTNdDqej3LNrfeezaklUtspuO39kbWE98DgRMZiN03qdlHtkJetkyHvXH2hxtPkPhsdikwVjGBJmtb0zT3UXK/b1/Kx9ilq7421OMMv8Ag46xbIZSWURMrvnntBz6fzmt5IYFZ3KTt7HtP6jtXX2nuC8b14XLml01repyyXtwAB3OYfczFpJ8oRRjvzOs1D3L73GCAu07VEAeXaAPsoUTGT6TX1+l1ErXjbx5efnwYUlgiwoghVVuFEZnsCfuR+4rttPo9O1lb2jIurbUeIoN3xhcUsN3hplmJZhBgCMYrkLWlN64qISWZgoWQAWP8RIkRz/oV9A+E/gd9LdS698Epu8qAwd04Z2MsomQIGQD2qv6k48LdhrpfJzYprDXB507p18qT8oV3oAwa7tMkQ0ZZgI2jtEVI0Xw23iWy1kW0WN34zuWVZKpt4jfBz2EV19KxtzPMdJXF5RVdT6It64jsxgCHT8rgZAb2DZjvwaidNv6kXravaOxg5uOFABZTtXG6UGxR2zu5xXQUryWEkjnupdRuWTfCKgC7HSQx3l95ZeQAxK4j17kgV0IpSh0UpSgFKUoBSlKAUpSgKjX9dW3eFgKWfw2uRIH05CieSc/aPepp16LZF5yEUqGM9pHHue2OarfiPq9m0sEh7oYRbQobkfUcEiFKqZmua6lrb19Rvi2FJNtPDYbJ8o3MCQSFJyMAseYFAReqXTc1V65btu6uFKsEYPAUIQLbLuIDASf/qDESaxt/CGqQC8UUkSxRWHiZnHG08ztDc8Gmh019bineVdFH4gbdkhRG1ucBgZ53A8xV9oOpXBqbQuajDzIfYqHgBUH8e4iBJJG72qtLSVyk5PyWo6y2MVFeDL4P6el2xfNxJW7cgqwIxbhZIMEHcCfaBVO3xDctXWOn2DT2yUS1AVGAwWLQW3FpM+nYzNXXxdrdWqPst+HZH13VuA3NuMqoHlHq0yBwO44pSuIwiCccY7foM/tWt6dpIOPPKSx/skpj70pTn58EnqvUb+pdXubYUEAINmGgnkkzgZkYHFUurtvuJTcuADLSTxAXzTzjHPvMDs+kfC/iC1dvswF5fKtskFJG9Sx7tE4iB781N6H8LXLeq33tjpaBNtu7McBiseUqJ9pII9rP9TRCLjDx19T179UYtR8G/ovRrz9OfTXibZdWVAfMUUjygiexnE4BAxXzfU6drdx7bkLcViPYidsrPIMD7cetfX+ttd/CFrxJLiSgUgDuWBEkdoHc1B1HS1uacjV7WHi7h420bV3iAGAEEqP3Y1W02slTJvGU/BnTW55OU+AunptvatgC9lyqlmi3GxSxJIgGSfNkgCB3B7PpfXTdu+E1pkOzcJJPGwn8ogecRmcGQKnWLFkobKrbKL5Sg2lR/ZK9vtWyxpLaGUtopgCVUDA4GO1V7rXZNyfkJYRvpSlRHRSlKAVheuqilmYKqiSSQAAO5J4FZ1zp/8AG3f/ALSy36Xrqn+dpD/eYei5Anf7R6P/AIvTf9W3/nT/AGj0f/F6b/q2/wDOp3yqfwJ/dFPlLf8AAn90UBB/2i0f/F6b/q2/86sbVxWAZSGUiQQZBB7gjmsPlLf+7T+6P8q2qIwMCgPaUpQClKUB89+K3Gn1RIUbHHilmIG1oKnbI8wIXIJGSAOQKj/NBtz+KNyP/Vx5fDCBvEGASykliJ+kNjFdF8UPZvEoXug6chrhtqPpuBgV3HiVBmDM7YzFaet/D9izY1FxCV3IRbTAUMVFuFETLgBcyfMYiTQHOJryxaGwX2HO08KFaAOJYYPt61g6XHB33Bta4GK+cHbABA9AACccnNWvUrUpjaDIyRPPl/y/aKidM6ZcN6xauNKuNlyGJkKu4gSJAJWCSTO/3oC86kmp1PTraLh7u0M7D8gMhioIMuAoI7bzPEVQdC6Fde7bt3LFwWkci7MKuJIWWgupMAlQZB7V1XXtLqS/4HiBdoBhhEblPlXcPNAYflkH6u1XmgDi1bFz69o3ZnzRnPfNTV3yhFxXkkhbKKaXkqevaG87J4JZQFIJFwqDhht2yMzGf5iBVj0ezcSyi3TLgGck9yQJJMwIHJ4qZSoSMVD6tozetNbBA3YkgnHB4IIMdwamUoCq6L0fwCx37pAUeWMBnfMHJlznGAMVa0pQClKUApSvHODQFH1fUNfuHR2SRgHUXFMG2h4RT/vHHEfSsnnbNxpdOttFtooVEAVVAgADAAFVPwXbA0dh+WuqLtxjyzv5mYn7/sIAwBV3QCqK58Qg6q3p7IS4Dm4wadozxGMQJn+JR3qBrl1aJeu3GA8N3uLFxtmwWwVQqAJBccEHg5zWz4D0my3dbaAC5VTgNCeUgqMJD7iAPXtQHUUpSgFKUoBSlKArdR0LTuxc2wHYglkJRiVkgkqQTBJOf+1ct8Zay58yqbGZbe0qBu/PIL4Mz+UHgQ3rXd1yXxhfHjWlJW2QjEXGgSWldgnBgwxE/wANAUnTbxZQ1wnn1O0EZzJzzgnuD7Vf/D6g6pieVs49tzZ/faP2rl9Bct20vG2qEt5jB3FrhJTYW/PJWQeSrDA79n8PdGuWXdrjo3lFtSoIkAk7iD9JzESeOc4AvqUpQClKUApSlAKUpQClKUArG5wftWVeOMGgKf4N/wDIaT/8Kf8A8irmqv4X0z29Jp7brtdLaqwxggQRirSgMLtsMpVgCpEEHIIPIIrDSaVLSBLahVHAHvk/rPet1KAUpSgFKUoBSlKAVi6giCAR70pQEKx0awlw3VtKHOZzgxEgcKSAASAJqfSlAKUpQClKUApSlAKUpQClKUApSlAKUpQClKUApSlAKUpQH//Z"/>
          <p:cNvSpPr>
            <a:spLocks noChangeAspect="1" noChangeArrowheads="1"/>
          </p:cNvSpPr>
          <p:nvPr/>
        </p:nvSpPr>
        <p:spPr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04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 rot="0">
            <a:off x="1" y="459526"/>
            <a:ext cx="12191999" cy="787385"/>
            <a:chOff x="1" y="426276"/>
            <a:chExt cx="12191999" cy="787385"/>
          </a:xfrm>
        </p:grpSpPr>
        <p:cxnSp>
          <p:nvCxnSpPr>
            <p:cNvPr id="7" name="직선 연결선 6"/>
            <p:cNvCxnSpPr/>
            <p:nvPr/>
          </p:nvCxnSpPr>
          <p:spPr>
            <a:xfrm flipV="1">
              <a:off x="4089862" y="1180410"/>
              <a:ext cx="4006734" cy="33251"/>
            </a:xfrm>
            <a:prstGeom prst="line">
              <a:avLst/>
            </a:prstGeom>
            <a:ln w="31750" cap="rnd">
              <a:solidFill>
                <a:srgbClr val="fc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" y="426276"/>
              <a:ext cx="1219199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000" b="1" spc="85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네 번째 지방의회</a:t>
              </a:r>
              <a:endParaRPr lang="ko-KR" altLang="en-US" sz="4000" b="1" spc="85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</p:grpSp>
      <p:pic>
        <p:nvPicPr>
          <p:cNvPr id="27650" name="Picture 2" descr="'ì ìí  ì ìë ëë¼'ë¡ ë°ë ìê°, ìë² ë êµ­íì ììë¤(ì¢í©)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795549" y="1493145"/>
            <a:ext cx="8412479" cy="3171826"/>
          </a:xfrm>
          <a:prstGeom prst="rect">
            <a:avLst/>
          </a:prstGeom>
          <a:noFill/>
        </p:spPr>
      </p:pic>
      <p:grpSp>
        <p:nvGrpSpPr>
          <p:cNvPr id="14" name="그룹 13"/>
          <p:cNvGrpSpPr/>
          <p:nvPr/>
        </p:nvGrpSpPr>
        <p:grpSpPr>
          <a:xfrm rot="0">
            <a:off x="0" y="5001135"/>
            <a:ext cx="12192000" cy="1323439"/>
            <a:chOff x="0" y="5001135"/>
            <a:chExt cx="12192000" cy="1323439"/>
          </a:xfrm>
        </p:grpSpPr>
        <p:sp>
          <p:nvSpPr>
            <p:cNvPr id="11" name="직사각형 10"/>
            <p:cNvSpPr/>
            <p:nvPr/>
          </p:nvSpPr>
          <p:spPr>
            <a:xfrm>
              <a:off x="0" y="5001135"/>
              <a:ext cx="12192000" cy="1302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000" b="1"/>
                <a:t>주민의 </a:t>
              </a:r>
              <a:r>
                <a:rPr lang="ko-KR" altLang="en-US" sz="4000" b="1">
                  <a:solidFill>
                    <a:srgbClr val="ff0000"/>
                  </a:solidFill>
                </a:rPr>
                <a:t>직접선거</a:t>
              </a:r>
              <a:r>
                <a:rPr lang="ko-KR" altLang="en-US" sz="4000" b="1"/>
                <a:t>로 선출된 의원으로 구성된 </a:t>
              </a:r>
              <a:endParaRPr lang="ko-KR" altLang="en-US" sz="4000" b="1"/>
            </a:p>
            <a:p>
              <a:pPr algn="ctr">
                <a:defRPr lang="ko-KR" altLang="en-US"/>
              </a:pPr>
              <a:r>
                <a:rPr lang="ko-KR" altLang="en-US" sz="4000" b="1"/>
                <a:t>자치체의 의결기관</a:t>
              </a:r>
              <a:r>
                <a:rPr lang="en-US" altLang="ko-KR" sz="4000" b="1"/>
                <a:t>    </a:t>
              </a:r>
              <a:r>
                <a:rPr lang="ko-KR" altLang="en-US" sz="4000" b="1"/>
                <a:t> 중앙의 </a:t>
              </a:r>
              <a:r>
                <a:rPr lang="ko-KR" altLang="en-US" sz="4000" b="1">
                  <a:solidFill>
                    <a:srgbClr val="ff0000"/>
                  </a:solidFill>
                </a:rPr>
                <a:t>국회</a:t>
              </a:r>
              <a:r>
                <a:rPr lang="ko-KR" altLang="en-US" sz="4000" b="1"/>
                <a:t>에 해당하는 기관</a:t>
              </a:r>
              <a:endParaRPr lang="ko-KR" altLang="en-US" sz="4000" b="1"/>
            </a:p>
          </p:txBody>
        </p:sp>
        <p:sp>
          <p:nvSpPr>
            <p:cNvPr id="13" name="오른쪽 화살표 12"/>
            <p:cNvSpPr/>
            <p:nvPr/>
          </p:nvSpPr>
          <p:spPr>
            <a:xfrm>
              <a:off x="4505498" y="5685906"/>
              <a:ext cx="781396" cy="48213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cc3c0"/>
            </a:solidFill>
            <a:ln>
              <a:solidFill>
                <a:srgbClr val="525354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 rot="0">
            <a:off x="0" y="2252933"/>
            <a:ext cx="12075626" cy="1253019"/>
            <a:chOff x="5170516" y="531903"/>
            <a:chExt cx="1845135" cy="383541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554741"/>
              <a:ext cx="1845135" cy="3391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6600" b="1" spc="71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*</a:t>
              </a:r>
              <a:r>
                <a:rPr lang="ko-KR" altLang="en-US" sz="6600" b="1" spc="71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참고 동영상</a:t>
              </a:r>
              <a:r>
                <a:rPr lang="en-US" altLang="ko-KR" sz="6600" b="1" spc="71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*</a:t>
              </a:r>
              <a:endParaRPr lang="ko-KR" altLang="en-US" sz="6600" b="1" spc="71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8" name="직사각형 7"/>
          <p:cNvSpPr/>
          <p:nvPr/>
        </p:nvSpPr>
        <p:spPr>
          <a:xfrm>
            <a:off x="4356205" y="4142109"/>
            <a:ext cx="33457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hlinkClick r:id="rId2"/>
              </a:rPr>
              <a:t>https://youtu.be/ISWhwG-jQac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 rot="0">
            <a:off x="432266" y="1047404"/>
            <a:ext cx="11371811" cy="5386641"/>
            <a:chOff x="6672992" y="4520955"/>
            <a:chExt cx="4567936" cy="1625605"/>
          </a:xfrm>
        </p:grpSpPr>
        <p:sp>
          <p:nvSpPr>
            <p:cNvPr id="9" name="직사각형 8"/>
            <p:cNvSpPr/>
            <p:nvPr/>
          </p:nvSpPr>
          <p:spPr>
            <a:xfrm>
              <a:off x="6672992" y="4520955"/>
              <a:ext cx="4567936" cy="1625605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973509" y="5027140"/>
              <a:ext cx="613233" cy="613233"/>
            </a:xfrm>
            <a:prstGeom prst="rect">
              <a:avLst/>
            </a:prstGeom>
          </p:spPr>
        </p:pic>
      </p:grpSp>
      <p:grpSp>
        <p:nvGrpSpPr>
          <p:cNvPr id="4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04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598522" y="1692939"/>
            <a:ext cx="11089178" cy="4267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400" b="1"/>
              <a:t>-</a:t>
            </a:r>
            <a:r>
              <a:rPr lang="ko-KR" altLang="en-US" sz="3400" b="1"/>
              <a:t>지방자치법에 의하면 도도부현</a:t>
            </a:r>
            <a:r>
              <a:rPr lang="en-US" altLang="ko-KR" sz="3400" b="1"/>
              <a:t>·</a:t>
            </a:r>
            <a:r>
              <a:rPr lang="ko-KR" altLang="en-US" sz="3400" b="1"/>
              <a:t>시정촌</a:t>
            </a:r>
            <a:r>
              <a:rPr lang="en-US" altLang="ko-KR" sz="3400" b="1"/>
              <a:t>·</a:t>
            </a:r>
            <a:r>
              <a:rPr lang="ko-KR" altLang="en-US" sz="3400" b="1"/>
              <a:t>특별구의 의회는</a:t>
            </a:r>
            <a:endParaRPr lang="ko-KR" altLang="en-US" sz="3400" b="1"/>
          </a:p>
          <a:p>
            <a:pPr lvl="0">
              <a:defRPr lang="ko-KR" altLang="en-US"/>
            </a:pPr>
            <a:r>
              <a:rPr lang="ko-KR" altLang="en-US" sz="3400" b="1"/>
              <a:t> 공통의 제도를 갖는 지방의회를 설치하도록 되어 있음</a:t>
            </a:r>
            <a:r>
              <a:rPr lang="en-US" altLang="ko-KR" sz="3400" b="1"/>
              <a:t>. </a:t>
            </a:r>
            <a:endParaRPr lang="en-US" altLang="ko-KR" sz="3400" b="1"/>
          </a:p>
          <a:p>
            <a:pPr lvl="0">
              <a:defRPr lang="ko-KR" altLang="en-US"/>
            </a:pPr>
            <a:endParaRPr lang="en-US" altLang="ko-KR" sz="3400" b="1"/>
          </a:p>
          <a:p>
            <a:pPr lvl="0">
              <a:defRPr lang="ko-KR" altLang="en-US"/>
            </a:pPr>
            <a:r>
              <a:rPr lang="en-US" altLang="ko-KR" sz="3400" b="1"/>
              <a:t>-</a:t>
            </a:r>
            <a:r>
              <a:rPr lang="ko-KR" altLang="en-US" sz="3400" b="1"/>
              <a:t>권한</a:t>
            </a:r>
            <a:r>
              <a:rPr lang="en-US" altLang="ko-KR" sz="3400" b="1"/>
              <a:t>:</a:t>
            </a:r>
            <a:r>
              <a:rPr lang="ko-KR" altLang="en-US" sz="3400" b="1"/>
              <a:t> 조례의 제정 및 개폐</a:t>
            </a:r>
            <a:r>
              <a:rPr lang="en-US" altLang="ko-KR" sz="3400" b="1"/>
              <a:t>, </a:t>
            </a:r>
            <a:r>
              <a:rPr lang="ko-KR" altLang="en-US" sz="3400" b="1"/>
              <a:t>예산의 결정</a:t>
            </a:r>
            <a:r>
              <a:rPr lang="en-US" altLang="ko-KR" sz="3400" b="1"/>
              <a:t>, </a:t>
            </a:r>
            <a:r>
              <a:rPr lang="ko-KR" altLang="en-US" sz="3400" b="1"/>
              <a:t>자치체 </a:t>
            </a:r>
            <a:endParaRPr lang="ko-KR" altLang="en-US" sz="3400" b="1"/>
          </a:p>
          <a:p>
            <a:pPr lvl="0">
              <a:defRPr lang="ko-KR" altLang="en-US"/>
            </a:pPr>
            <a:r>
              <a:rPr lang="en-US" altLang="ko-KR" sz="3400" b="1"/>
              <a:t>        </a:t>
            </a:r>
            <a:r>
              <a:rPr lang="ko-KR" altLang="en-US" sz="3400" b="1"/>
              <a:t>집행업무에 대한 검사</a:t>
            </a:r>
            <a:r>
              <a:rPr lang="en-US" altLang="ko-KR" sz="3400" b="1"/>
              <a:t>·</a:t>
            </a:r>
            <a:r>
              <a:rPr lang="ko-KR" altLang="en-US" sz="3400" b="1"/>
              <a:t>검열 및 감사 청구권 등 </a:t>
            </a:r>
            <a:r>
              <a:rPr lang="en-US" altLang="ko-KR" sz="3400" b="1"/>
              <a:t> </a:t>
            </a:r>
            <a:endParaRPr lang="en-US" altLang="ko-KR" sz="3400" b="1"/>
          </a:p>
          <a:p>
            <a:pPr lvl="0">
              <a:defRPr lang="ko-KR" altLang="en-US"/>
            </a:pPr>
            <a:endParaRPr lang="en-US" altLang="ko-KR" sz="3400" b="1"/>
          </a:p>
          <a:p>
            <a:pPr lvl="0">
              <a:defRPr lang="ko-KR" altLang="en-US"/>
            </a:pPr>
            <a:r>
              <a:rPr lang="en-US" altLang="ko-KR" sz="3400" b="1"/>
              <a:t>-</a:t>
            </a:r>
            <a:r>
              <a:rPr lang="ko-KR" altLang="en-US" sz="3400" b="1"/>
              <a:t>국회와 같이 상임위원회 중심으로 운영</a:t>
            </a:r>
            <a:endParaRPr lang="ko-KR" altLang="en-US" sz="3400" b="1"/>
          </a:p>
          <a:p>
            <a:pPr lvl="0">
              <a:defRPr lang="ko-KR" altLang="en-US"/>
            </a:pPr>
            <a:br>
              <a:rPr lang="ko-KR" altLang="en-US"/>
            </a:b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7"/>
          <p:cNvGrpSpPr/>
          <p:nvPr/>
        </p:nvGrpSpPr>
        <p:grpSpPr>
          <a:xfrm rot="0">
            <a:off x="432266" y="1047404"/>
            <a:ext cx="11371811" cy="5386641"/>
            <a:chOff x="6672992" y="4520955"/>
            <a:chExt cx="4567936" cy="1625605"/>
          </a:xfrm>
        </p:grpSpPr>
        <p:sp>
          <p:nvSpPr>
            <p:cNvPr id="9" name="직사각형 8"/>
            <p:cNvSpPr/>
            <p:nvPr/>
          </p:nvSpPr>
          <p:spPr>
            <a:xfrm>
              <a:off x="6672992" y="4520955"/>
              <a:ext cx="4567936" cy="1625605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pic>
          <p:nvPicPr>
            <p:cNvPr id="10" name="그림 9"/>
            <p:cNvPicPr>
              <a:picLocks noChangeAspect="1"/>
            </p:cNvPicPr>
            <p:nvPr/>
          </p:nvPicPr>
          <p:blipFill rotWithShape="1">
            <a:blip r:embed="rId2"/>
            <a:stretch>
              <a:fillRect/>
            </a:stretch>
          </p:blipFill>
          <p:spPr>
            <a:xfrm>
              <a:off x="6973509" y="5027140"/>
              <a:ext cx="613233" cy="613233"/>
            </a:xfrm>
            <a:prstGeom prst="rect">
              <a:avLst/>
            </a:prstGeom>
          </p:spPr>
        </p:pic>
      </p:grpSp>
      <p:grpSp>
        <p:nvGrpSpPr>
          <p:cNvPr id="3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04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598522" y="1626439"/>
            <a:ext cx="11089178" cy="42676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3400" b="1"/>
              <a:t>-</a:t>
            </a:r>
            <a:r>
              <a:rPr lang="ko-KR" altLang="en-US" sz="4000" b="1"/>
              <a:t>지방의회는</a:t>
            </a:r>
            <a:r>
              <a:rPr lang="en-US" altLang="ko-KR" sz="4000" b="1"/>
              <a:t> </a:t>
            </a:r>
            <a:r>
              <a:rPr lang="ko-KR" altLang="en-US" sz="4000" b="1"/>
              <a:t>자치 단체의 장과 함께 자치체의 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en-US" altLang="ko-KR" sz="4000" b="1"/>
              <a:t> </a:t>
            </a:r>
            <a:r>
              <a:rPr lang="ko-KR" altLang="en-US" sz="4000" b="1"/>
              <a:t>가장</a:t>
            </a:r>
            <a:r>
              <a:rPr lang="en-US" altLang="ko-KR" sz="4000" b="1"/>
              <a:t> </a:t>
            </a:r>
            <a:r>
              <a:rPr lang="ko-KR" altLang="en-US" sz="4000" b="1"/>
              <a:t>중요한 기관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en-US" altLang="ko-KR" sz="3400" b="1"/>
              <a:t>       </a:t>
            </a:r>
            <a:endParaRPr lang="en-US" altLang="ko-KR" sz="3400" b="1"/>
          </a:p>
          <a:p>
            <a:pPr lvl="0">
              <a:defRPr lang="ko-KR" altLang="en-US"/>
            </a:pPr>
            <a:r>
              <a:rPr lang="en-US" altLang="ko-KR" sz="4000" b="1">
                <a:solidFill>
                  <a:srgbClr val="ff0000"/>
                </a:solidFill>
              </a:rPr>
              <a:t>But</a:t>
            </a:r>
            <a:r>
              <a:rPr lang="en-US" altLang="ko-KR" sz="4000" b="1"/>
              <a:t> </a:t>
            </a:r>
            <a:r>
              <a:rPr lang="ko-KR" altLang="en-US" sz="4000" b="1"/>
              <a:t>실제로는</a:t>
            </a:r>
            <a:r>
              <a:rPr lang="en-US" altLang="ko-KR" sz="4000" b="1"/>
              <a:t> </a:t>
            </a:r>
            <a:r>
              <a:rPr lang="ko-KR" altLang="en-US" sz="4000" b="1"/>
              <a:t>자치단체장이 제안하는 의안을 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ko-KR" altLang="en-US" sz="4000" b="1"/>
              <a:t>      심의하는 것이 주된 기능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en-US" altLang="ko-KR" sz="4000" b="1"/>
              <a:t>                </a:t>
            </a:r>
            <a:r>
              <a:rPr lang="ko-KR" altLang="en-US" sz="4000" b="1"/>
              <a:t>본래의 역할 기능과 수행이 </a:t>
            </a:r>
            <a:endParaRPr lang="ko-KR" altLang="en-US" sz="4000" b="1"/>
          </a:p>
          <a:p>
            <a:pPr lvl="0">
              <a:defRPr lang="ko-KR" altLang="en-US"/>
            </a:pPr>
            <a:r>
              <a:rPr lang="en-US" altLang="ko-KR" sz="4000" b="1"/>
              <a:t>                 </a:t>
            </a:r>
            <a:r>
              <a:rPr lang="ko-KR" altLang="en-US" sz="4000" b="1"/>
              <a:t>충분하지 않다</a:t>
            </a:r>
            <a:endParaRPr lang="ko-KR" altLang="en-US" sz="4000"/>
          </a:p>
        </p:txBody>
      </p:sp>
      <p:sp>
        <p:nvSpPr>
          <p:cNvPr id="11" name="오른쪽 화살표 10"/>
          <p:cNvSpPr/>
          <p:nvPr/>
        </p:nvSpPr>
        <p:spPr>
          <a:xfrm>
            <a:off x="2144683" y="4954376"/>
            <a:ext cx="781396" cy="482138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rgbClr val="525354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1"/>
    </p:bld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964148" y="3429000"/>
            <a:ext cx="798259" cy="15867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985135" y="2805159"/>
            <a:ext cx="763905" cy="6238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3500" spc="21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01</a:t>
            </a:r>
            <a:endParaRPr lang="ko-KR" altLang="en-US" sz="3500" spc="214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718685" y="2808163"/>
            <a:ext cx="3316605" cy="620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500" spc="21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일본의 지방자치</a:t>
            </a:r>
            <a:endParaRPr lang="ko-KR" altLang="en-US" sz="3500" spc="214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40" name="직사각형 39"/>
          <p:cNvSpPr/>
          <p:nvPr/>
        </p:nvSpPr>
        <p:spPr>
          <a:xfrm rot="16200000">
            <a:off x="2676434" y="1229994"/>
            <a:ext cx="541020" cy="156373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1422425" y="2424674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0" y="5227595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05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13" name="그룹 12"/>
          <p:cNvGrpSpPr/>
          <p:nvPr/>
        </p:nvGrpSpPr>
        <p:grpSpPr>
          <a:xfrm rot="0">
            <a:off x="0" y="517760"/>
            <a:ext cx="12192000" cy="862153"/>
            <a:chOff x="0" y="517760"/>
            <a:chExt cx="12192000" cy="862153"/>
          </a:xfrm>
        </p:grpSpPr>
        <p:cxnSp>
          <p:nvCxnSpPr>
            <p:cNvPr id="7" name="직선 연결선 6"/>
            <p:cNvCxnSpPr/>
            <p:nvPr/>
          </p:nvCxnSpPr>
          <p:spPr>
            <a:xfrm flipV="1">
              <a:off x="2975956" y="1346663"/>
              <a:ext cx="6284422" cy="33250"/>
            </a:xfrm>
            <a:prstGeom prst="line">
              <a:avLst/>
            </a:prstGeom>
            <a:ln w="31750" cap="rnd">
              <a:solidFill>
                <a:srgbClr val="fc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/>
            <p:cNvSpPr/>
            <p:nvPr/>
          </p:nvSpPr>
          <p:spPr>
            <a:xfrm>
              <a:off x="0" y="517760"/>
              <a:ext cx="12192000" cy="756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 spc="93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다섯 번째 한국과의 비교</a:t>
              </a:r>
              <a:endParaRPr lang="ko-KR" altLang="en-US" sz="4400" b="1" spc="93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1446425"/>
            <a:ext cx="12192000" cy="804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defRPr lang="ko-KR" altLang="en-US"/>
            </a:pPr>
            <a:r>
              <a:rPr lang="ko-KR" altLang="en-US" sz="5400" b="1"/>
              <a:t>공통점</a:t>
            </a:r>
            <a:endParaRPr lang="ko-KR" altLang="en-US" sz="5400" b="1"/>
          </a:p>
          <a:p>
            <a:pPr marL="342900" indent="-342900" algn="ctr">
              <a:defRPr lang="ko-KR" altLang="en-US"/>
            </a:pPr>
            <a:endParaRPr lang="en-US" altLang="ko-KR" sz="3600" b="1"/>
          </a:p>
          <a:p>
            <a:pPr marL="342900" indent="-342900" algn="ctr">
              <a:defRPr lang="ko-KR" altLang="en-US"/>
            </a:pPr>
            <a:r>
              <a:rPr lang="en-US" altLang="ko-KR" sz="3600" b="1"/>
              <a:t>1. </a:t>
            </a:r>
            <a:r>
              <a:rPr lang="ko-KR" altLang="en-US" sz="3600" b="1"/>
              <a:t>효율적인 상황 처리를 위해 만들었다</a:t>
            </a:r>
            <a:r>
              <a:rPr lang="en-US" altLang="ko-KR" sz="3600" b="1"/>
              <a:t>.</a:t>
            </a:r>
            <a:endParaRPr lang="en-US" altLang="ko-KR" sz="3600" b="1"/>
          </a:p>
          <a:p>
            <a:pPr marL="342900" indent="-342900" algn="ctr">
              <a:defRPr lang="ko-KR" altLang="en-US"/>
            </a:pPr>
            <a:endParaRPr lang="en-US" altLang="ko-KR" sz="3600" b="1"/>
          </a:p>
          <a:p>
            <a:pPr marL="342900" indent="-342900" algn="ctr">
              <a:defRPr lang="ko-KR" altLang="en-US"/>
            </a:pPr>
            <a:r>
              <a:rPr lang="en-US" altLang="ko-KR" sz="3600" b="1"/>
              <a:t>2. </a:t>
            </a:r>
            <a:r>
              <a:rPr lang="ko-KR" altLang="en-US" sz="3600" b="1"/>
              <a:t>그 지방 주민들이 뽑은 사람이 대표가 된다</a:t>
            </a:r>
            <a:r>
              <a:rPr lang="en-US" altLang="ko-KR" sz="3600" b="1"/>
              <a:t>.</a:t>
            </a:r>
            <a:endParaRPr lang="en-US" altLang="ko-KR" sz="3600" b="1"/>
          </a:p>
          <a:p>
            <a:pPr marL="342900" indent="-342900" algn="ctr">
              <a:defRPr lang="ko-KR" altLang="en-US"/>
            </a:pPr>
            <a:endParaRPr lang="en-US" altLang="ko-KR" sz="3600" b="1"/>
          </a:p>
          <a:p>
            <a:pPr marL="342900" indent="-342900" algn="ctr">
              <a:defRPr lang="ko-KR" altLang="en-US"/>
            </a:pPr>
            <a:r>
              <a:rPr lang="en-US" altLang="ko-KR" sz="3600" b="1"/>
              <a:t>3. </a:t>
            </a:r>
            <a:r>
              <a:rPr lang="ko-KR" altLang="en-US" sz="3600" b="1"/>
              <a:t>민주주의 실현과 밀접한 관련이 있다</a:t>
            </a:r>
            <a:r>
              <a:rPr lang="en-US" altLang="ko-KR" sz="3600" b="1"/>
              <a:t>.</a:t>
            </a:r>
            <a:endParaRPr lang="en-US" altLang="ko-KR" sz="3600" b="1"/>
          </a:p>
          <a:p>
            <a:pPr marL="342900" indent="-342900" algn="ctr">
              <a:defRPr lang="ko-KR" altLang="en-US"/>
            </a:pPr>
            <a:endParaRPr lang="en-US" altLang="ko-KR" sz="3600" b="1"/>
          </a:p>
          <a:p>
            <a:pPr marL="342900" indent="-342900" algn="ctr">
              <a:defRPr lang="ko-KR" altLang="en-US"/>
            </a:pPr>
            <a:r>
              <a:rPr lang="en-US" altLang="ko-KR" sz="3600" b="1"/>
              <a:t>4. </a:t>
            </a:r>
            <a:r>
              <a:rPr lang="ko-KR" altLang="en-US" sz="3600" b="1"/>
              <a:t>지방선거일이 통일 되어 있다</a:t>
            </a:r>
            <a:r>
              <a:rPr lang="en-US" altLang="ko-KR" sz="3600" b="1"/>
              <a:t>.</a:t>
            </a:r>
            <a:endParaRPr lang="en-US" altLang="ko-KR" sz="3600" b="1"/>
          </a:p>
          <a:p>
            <a:pPr marL="742950" indent="-742950" algn="ctr">
              <a:defRPr lang="ko-KR" altLang="en-US"/>
            </a:pPr>
            <a:endParaRPr lang="en-US" altLang="ko-KR" sz="3600" b="1"/>
          </a:p>
          <a:p>
            <a:pPr marL="742950" indent="-742950" algn="ctr">
              <a:defRPr lang="ko-KR" altLang="en-US"/>
            </a:pPr>
            <a:endParaRPr lang="en-US" altLang="ko-KR" sz="3600" b="1"/>
          </a:p>
          <a:p>
            <a:pPr marL="342900" indent="-342900" algn="ctr">
              <a:defRPr lang="ko-KR" altLang="en-US"/>
            </a:pPr>
            <a:endParaRPr lang="en-US" altLang="ko-KR" sz="3600" b="1"/>
          </a:p>
          <a:p>
            <a:pPr marL="342900" indent="-342900" algn="ctr">
              <a:defRPr lang="ko-KR" altLang="en-US"/>
            </a:pPr>
            <a:endParaRPr lang="en-US" altLang="ko-KR" sz="3600" b="1"/>
          </a:p>
          <a:p>
            <a:pPr marL="342900" indent="-342900" algn="ctr">
              <a:defRPr lang="ko-KR" altLang="en-US"/>
            </a:pPr>
            <a:endParaRPr lang="ko-KR" altLang="en-US" sz="3600" b="1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3"/>
          <p:cNvGrpSpPr/>
          <p:nvPr/>
        </p:nvGrpSpPr>
        <p:grpSpPr>
          <a:xfrm rot="0">
            <a:off x="-182876" y="-33250"/>
            <a:ext cx="3823853" cy="584775"/>
            <a:chOff x="5170516" y="498764"/>
            <a:chExt cx="1845135" cy="458004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498764"/>
              <a:ext cx="1845135" cy="4497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05 CONTENTS</a:t>
              </a:r>
              <a:endParaRPr lang="ko-KR" altLang="en-US" sz="3200" b="1" spc="100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grpSp>
        <p:nvGrpSpPr>
          <p:cNvPr id="3" name="그룹 12"/>
          <p:cNvGrpSpPr/>
          <p:nvPr/>
        </p:nvGrpSpPr>
        <p:grpSpPr>
          <a:xfrm rot="0">
            <a:off x="0" y="517760"/>
            <a:ext cx="12192000" cy="862153"/>
            <a:chOff x="0" y="517760"/>
            <a:chExt cx="12192000" cy="862153"/>
          </a:xfrm>
        </p:grpSpPr>
        <p:cxnSp>
          <p:nvCxnSpPr>
            <p:cNvPr id="7" name="직선 연결선 6"/>
            <p:cNvCxnSpPr/>
            <p:nvPr/>
          </p:nvCxnSpPr>
          <p:spPr>
            <a:xfrm flipV="1">
              <a:off x="2975956" y="1346663"/>
              <a:ext cx="6284422" cy="33250"/>
            </a:xfrm>
            <a:prstGeom prst="line">
              <a:avLst/>
            </a:prstGeom>
            <a:ln w="31750" cap="rnd">
              <a:solidFill>
                <a:srgbClr val="fcc3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직사각형 7"/>
            <p:cNvSpPr/>
            <p:nvPr/>
          </p:nvSpPr>
          <p:spPr>
            <a:xfrm>
              <a:off x="0" y="517760"/>
              <a:ext cx="12192000" cy="7566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4400" b="1" spc="93">
                  <a:solidFill>
                    <a:schemeClr val="tx1">
                      <a:lumMod val="65000"/>
                      <a:lumOff val="35000"/>
                    </a:schemeClr>
                  </a:solidFill>
                  <a:latin typeface="배달의민족 도현"/>
                  <a:ea typeface="배달의민족 도현"/>
                </a:rPr>
                <a:t>다섯 번째 한국과의 비교</a:t>
              </a:r>
              <a:endParaRPr lang="ko-KR" altLang="en-US" sz="4400" b="1" spc="93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0" y="1446425"/>
            <a:ext cx="12192000" cy="7495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defRPr lang="ko-KR" altLang="en-US"/>
            </a:pPr>
            <a:r>
              <a:rPr lang="ko-KR" altLang="en-US" sz="5400" b="1"/>
              <a:t>차이점</a:t>
            </a:r>
            <a:endParaRPr lang="ko-KR" altLang="en-US" sz="5400" b="1"/>
          </a:p>
          <a:p>
            <a:pPr marL="742950" indent="-742950" algn="ctr">
              <a:buAutoNum type="arabicPeriod"/>
              <a:defRPr lang="ko-KR" altLang="en-US"/>
            </a:pPr>
            <a:endParaRPr lang="en-US" altLang="ko-KR" sz="3600" b="1"/>
          </a:p>
          <a:p>
            <a:pPr marL="742950" indent="-742950" algn="ctr">
              <a:buAutoNum type="arabicPeriod"/>
              <a:defRPr lang="ko-KR" altLang="en-US"/>
            </a:pPr>
            <a:r>
              <a:rPr lang="ko-KR" altLang="en-US" sz="3600" b="1"/>
              <a:t>시정촌</a:t>
            </a:r>
            <a:r>
              <a:rPr lang="en-US" altLang="ko-KR" sz="3600" b="1"/>
              <a:t>: </a:t>
            </a:r>
            <a:r>
              <a:rPr lang="ko-KR" altLang="en-US" sz="3600" b="1"/>
              <a:t>기초자치단체</a:t>
            </a:r>
            <a:r>
              <a:rPr lang="en-US" altLang="ko-KR" sz="3600" b="1"/>
              <a:t>, </a:t>
            </a:r>
            <a:r>
              <a:rPr lang="ko-KR" altLang="en-US" sz="3600" b="1"/>
              <a:t>한국의 시</a:t>
            </a:r>
            <a:r>
              <a:rPr lang="en-US" altLang="ko-KR" sz="3600" b="1"/>
              <a:t>, </a:t>
            </a:r>
            <a:r>
              <a:rPr lang="ko-KR" altLang="en-US" sz="3600" b="1"/>
              <a:t>읍</a:t>
            </a:r>
            <a:r>
              <a:rPr lang="en-US" altLang="ko-KR" sz="3600" b="1"/>
              <a:t>, </a:t>
            </a:r>
            <a:r>
              <a:rPr lang="ko-KR" altLang="en-US" sz="3600" b="1"/>
              <a:t>면과 비슷하지만 한국의 경우 면은 자치제가 아니다</a:t>
            </a:r>
            <a:r>
              <a:rPr lang="en-US" altLang="ko-KR" sz="3600" b="1"/>
              <a:t>.</a:t>
            </a:r>
            <a:endParaRPr lang="en-US" altLang="ko-KR" sz="3600" b="1"/>
          </a:p>
          <a:p>
            <a:pPr marL="742950" indent="-742950" algn="ctr">
              <a:defRPr lang="ko-KR" altLang="en-US"/>
            </a:pPr>
            <a:endParaRPr lang="en-US" altLang="ko-KR" sz="3600" b="1"/>
          </a:p>
          <a:p>
            <a:pPr marL="742950" indent="-742950" algn="ctr">
              <a:defRPr lang="ko-KR" altLang="en-US"/>
            </a:pPr>
            <a:r>
              <a:rPr lang="ko-KR" altLang="en-US" sz="3600" b="1"/>
              <a:t>전반적으로</a:t>
            </a:r>
            <a:endParaRPr lang="ko-KR" altLang="en-US" sz="3600" b="1"/>
          </a:p>
          <a:p>
            <a:pPr marL="742950" indent="-742950" algn="ctr">
              <a:defRPr lang="ko-KR" altLang="en-US"/>
            </a:pPr>
            <a:r>
              <a:rPr lang="ko-KR" altLang="en-US" sz="3600" b="1"/>
              <a:t>한국과 일본은 비슷한 맥락으로 </a:t>
            </a:r>
            <a:endParaRPr lang="ko-KR" altLang="en-US" sz="3600" b="1"/>
          </a:p>
          <a:p>
            <a:pPr marL="742950" indent="-742950" algn="ctr">
              <a:defRPr lang="ko-KR" altLang="en-US"/>
            </a:pPr>
            <a:r>
              <a:rPr lang="ko-KR" altLang="en-US" sz="3600" b="1"/>
              <a:t>지자체가 운영됨</a:t>
            </a:r>
            <a:endParaRPr lang="ko-KR" altLang="en-US" sz="3600" b="1"/>
          </a:p>
          <a:p>
            <a:pPr marL="742950" indent="-742950" algn="ctr">
              <a:defRPr lang="ko-KR" altLang="en-US"/>
            </a:pPr>
            <a:endParaRPr lang="en-US" altLang="ko-KR" sz="3600" b="1"/>
          </a:p>
          <a:p>
            <a:pPr marL="742950" indent="-742950" algn="ctr">
              <a:defRPr lang="ko-KR" altLang="en-US"/>
            </a:pPr>
            <a:endParaRPr lang="en-US" altLang="ko-KR" sz="3600" b="1"/>
          </a:p>
          <a:p>
            <a:pPr marL="342900" indent="-342900" algn="ctr">
              <a:defRPr lang="ko-KR" altLang="en-US"/>
            </a:pPr>
            <a:endParaRPr lang="en-US" altLang="ko-KR" sz="3600" b="1"/>
          </a:p>
          <a:p>
            <a:pPr marL="342900" indent="-342900" algn="ctr">
              <a:defRPr lang="ko-KR" altLang="en-US"/>
            </a:pPr>
            <a:endParaRPr lang="en-US" altLang="ko-KR" sz="3600" b="1"/>
          </a:p>
          <a:p>
            <a:pPr marL="342900" indent="-342900" algn="ctr">
              <a:defRPr lang="ko-KR" altLang="en-US"/>
            </a:pPr>
            <a:endParaRPr lang="ko-KR" altLang="en-US" sz="3600" b="1"/>
          </a:p>
        </p:txBody>
      </p:sp>
      <p:sp>
        <p:nvSpPr>
          <p:cNvPr id="12" name="오른쪽 화살표 11"/>
          <p:cNvSpPr/>
          <p:nvPr/>
        </p:nvSpPr>
        <p:spPr>
          <a:xfrm>
            <a:off x="1961804" y="5087373"/>
            <a:ext cx="781396" cy="482138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cc3c0"/>
          </a:solidFill>
          <a:ln>
            <a:solidFill>
              <a:srgbClr val="525354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1"/>
    </p:bldLst>
  </p:timing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 rot="0">
            <a:off x="0" y="2252933"/>
            <a:ext cx="12075626" cy="1253019"/>
            <a:chOff x="5170516" y="531903"/>
            <a:chExt cx="1845135" cy="383541"/>
          </a:xfrm>
        </p:grpSpPr>
        <p:sp>
          <p:nvSpPr>
            <p:cNvPr id="5" name="직사각형 4"/>
            <p:cNvSpPr/>
            <p:nvPr/>
          </p:nvSpPr>
          <p:spPr>
            <a:xfrm rot="16200000">
              <a:off x="5904229" y="-109945"/>
              <a:ext cx="383541" cy="1667237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170516" y="554741"/>
              <a:ext cx="1845135" cy="3391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1600" spc="100">
                  <a:solidFill>
                    <a:schemeClr val="bg1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3200" b="1" spc="100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 </a:t>
              </a:r>
              <a:r>
                <a:rPr lang="en-US" altLang="ko-KR" sz="6600" b="1" spc="71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*</a:t>
              </a:r>
              <a:r>
                <a:rPr lang="ko-KR" altLang="en-US" sz="6600" b="1" spc="71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참고 동영상</a:t>
              </a:r>
              <a:r>
                <a:rPr lang="en-US" altLang="ko-KR" sz="6600" b="1" spc="71">
                  <a:solidFill>
                    <a:srgbClr val="525354"/>
                  </a:solidFill>
                  <a:latin typeface="배달의민족 도현"/>
                  <a:ea typeface="배달의민족 도현"/>
                </a:rPr>
                <a:t>*</a:t>
              </a:r>
              <a:endParaRPr lang="ko-KR" altLang="en-US" sz="6600" b="1" spc="71">
                <a:solidFill>
                  <a:srgbClr val="525354"/>
                </a:solidFill>
                <a:latin typeface="배달의민족 도현"/>
                <a:ea typeface="배달의민족 도현"/>
              </a:endParaRPr>
            </a:p>
          </p:txBody>
        </p:sp>
      </p:grpSp>
      <p:sp>
        <p:nvSpPr>
          <p:cNvPr id="7" name="직사각형 6"/>
          <p:cNvSpPr/>
          <p:nvPr/>
        </p:nvSpPr>
        <p:spPr>
          <a:xfrm>
            <a:off x="4302895" y="3809599"/>
            <a:ext cx="3522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en-US" altLang="ko-KR">
                <a:hlinkClick r:id="rId2"/>
              </a:rPr>
              <a:t>https://youtu.be/V9C-WH9ObUs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0566" y="1328159"/>
            <a:ext cx="649197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16200000">
            <a:off x="10183356" y="171839"/>
            <a:ext cx="48768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 rot="16200000">
            <a:off x="10156888" y="5107409"/>
            <a:ext cx="822018" cy="17384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42210" y="1844999"/>
            <a:ext cx="6650355" cy="118204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7200" b="1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지방자치제 재정</a:t>
            </a:r>
            <a:endParaRPr lang="ko-KR" altLang="en-US" sz="7200" b="1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1" y="4185747"/>
            <a:ext cx="516255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 rot="0">
            <a:off x="7725030" y="4761338"/>
            <a:ext cx="2779928" cy="1440893"/>
            <a:chOff x="6523001" y="3725512"/>
            <a:chExt cx="2779928" cy="1159893"/>
          </a:xfrm>
        </p:grpSpPr>
        <p:sp>
          <p:nvSpPr>
            <p:cNvPr id="20" name="TextBox 19"/>
            <p:cNvSpPr txBox="1"/>
            <p:nvPr/>
          </p:nvSpPr>
          <p:spPr>
            <a:xfrm>
              <a:off x="6555131" y="3725512"/>
              <a:ext cx="2697480" cy="4134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배달의민족 도현"/>
                  <a:ea typeface="배달의민족 도현"/>
                </a:rPr>
                <a:t>일본어 일본학과</a:t>
              </a:r>
              <a:endParaRPr lang="en-US" altLang="ko-KR" sz="2800" b="1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07580" y="4094866"/>
              <a:ext cx="1602105" cy="3584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en-US" altLang="ko-KR" sz="24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배달의민족 도현"/>
                  <a:ea typeface="배달의민족 도현"/>
                </a:rPr>
                <a:t>21402000</a:t>
              </a:r>
              <a:r>
                <a:rPr lang="en-US" altLang="ko-KR" sz="1600">
                  <a:solidFill>
                    <a:schemeClr val="tx1">
                      <a:lumMod val="50000"/>
                      <a:lumOff val="50000"/>
                    </a:schemeClr>
                  </a:solidFill>
                  <a:latin typeface="배달의민족 도현"/>
                  <a:ea typeface="배달의민족 도현"/>
                </a:rPr>
                <a:t> </a:t>
              </a:r>
              <a:endParaRPr lang="ko-KR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50455" y="4464222"/>
              <a:ext cx="1316355" cy="42118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배달의민족 도현"/>
                  <a:ea typeface="배달의민족 도현"/>
                </a:rPr>
                <a:t>김 세정</a:t>
              </a:r>
              <a:endParaRPr lang="ko-KR" altLang="en-US" sz="2800" b="1">
                <a:solidFill>
                  <a:schemeClr val="tx1">
                    <a:lumMod val="50000"/>
                    <a:lumOff val="50000"/>
                  </a:schemeClr>
                </a:solidFill>
                <a:latin typeface="배달의민족 도현"/>
                <a:ea typeface="배달의민족 도현"/>
              </a:endParaRPr>
            </a:p>
          </p:txBody>
        </p: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953084" y="-158799"/>
            <a:ext cx="285832" cy="166723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375189" y="1006258"/>
            <a:ext cx="1408670" cy="753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400" b="1" spc="93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목차</a:t>
            </a:r>
            <a:endParaRPr lang="ko-KR" altLang="en-US" sz="4400" b="1" spc="93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7339" y="516972"/>
            <a:ext cx="24397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1600" spc="100">
                <a:solidFill>
                  <a:schemeClr val="bg1"/>
                </a:solidFill>
                <a:latin typeface="배달의민족 도현"/>
                <a:ea typeface="배달의민족 도현"/>
              </a:rPr>
              <a:t> </a:t>
            </a:r>
            <a:endParaRPr lang="ko-KR" altLang="en-US" sz="1600" spc="100">
              <a:solidFill>
                <a:schemeClr val="bg1"/>
              </a:solidFill>
              <a:latin typeface="배달의민족 도현"/>
              <a:ea typeface="배달의민족 도현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3930665" y="1684117"/>
            <a:ext cx="4230257" cy="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11" name="그룹 10"/>
          <p:cNvGrpSpPr/>
          <p:nvPr/>
        </p:nvGrpSpPr>
        <p:grpSpPr>
          <a:xfrm rot="0">
            <a:off x="608377" y="3668546"/>
            <a:ext cx="2380576" cy="1349480"/>
            <a:chOff x="940830" y="4964523"/>
            <a:chExt cx="2727669" cy="1546237"/>
          </a:xfrm>
        </p:grpSpPr>
        <p:sp>
          <p:nvSpPr>
            <p:cNvPr id="76" name="직사각형 75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8" name="직사각형 77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86" name="직사각형 85"/>
          <p:cNvSpPr/>
          <p:nvPr/>
        </p:nvSpPr>
        <p:spPr>
          <a:xfrm>
            <a:off x="4047720" y="3743124"/>
            <a:ext cx="188514" cy="1310122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7" name="직사각형 86"/>
          <p:cNvSpPr/>
          <p:nvPr/>
        </p:nvSpPr>
        <p:spPr>
          <a:xfrm rot="16200000">
            <a:off x="5143751" y="2594541"/>
            <a:ext cx="188514" cy="2380576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grpSp>
        <p:nvGrpSpPr>
          <p:cNvPr id="88" name="그룹 87"/>
          <p:cNvGrpSpPr/>
          <p:nvPr/>
        </p:nvGrpSpPr>
        <p:grpSpPr>
          <a:xfrm rot="0">
            <a:off x="8196782" y="3718952"/>
            <a:ext cx="2380576" cy="1349480"/>
            <a:chOff x="940830" y="4964523"/>
            <a:chExt cx="2727669" cy="1546237"/>
          </a:xfrm>
        </p:grpSpPr>
        <p:sp>
          <p:nvSpPr>
            <p:cNvPr id="89" name="직사각형 88"/>
            <p:cNvSpPr/>
            <p:nvPr/>
          </p:nvSpPr>
          <p:spPr>
            <a:xfrm>
              <a:off x="940830" y="5009620"/>
              <a:ext cx="216000" cy="1501140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90" name="직사각형 89"/>
            <p:cNvSpPr/>
            <p:nvPr/>
          </p:nvSpPr>
          <p:spPr>
            <a:xfrm rot="16200000">
              <a:off x="2196665" y="3708688"/>
              <a:ext cx="216000" cy="2727669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796891" y="4136575"/>
            <a:ext cx="277117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 spc="88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지방자치제 재정</a:t>
            </a:r>
            <a:endParaRPr lang="ko-KR" altLang="en-US" sz="2800" b="1" spc="88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352512" y="3939469"/>
            <a:ext cx="3454178" cy="118307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2400" b="1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재정악화 극복방안</a:t>
            </a:r>
            <a:endParaRPr lang="ko-KR" altLang="en-US" sz="2400" b="1" spc="100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 sz="2400" b="1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-</a:t>
            </a:r>
            <a:r>
              <a:rPr lang="ko-KR" altLang="en-US" sz="2400" b="1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고향세</a:t>
            </a:r>
            <a:r>
              <a:rPr lang="en-US" altLang="ko-KR" sz="2400" b="1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(</a:t>
            </a:r>
            <a:r>
              <a:rPr lang="ko-KR" altLang="en-US" sz="2400" b="1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후루사토 납세</a:t>
            </a:r>
            <a:r>
              <a:rPr lang="en-US" altLang="ko-KR" sz="2400" b="1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)-</a:t>
            </a:r>
            <a:endParaRPr lang="ko-KR" altLang="en-US" sz="2400" b="1" spc="100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8440558" y="4125888"/>
            <a:ext cx="3905286" cy="720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2800" b="1" spc="88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한국 고향세 도입논의</a:t>
            </a:r>
            <a:endParaRPr lang="en-US" altLang="ko-KR" sz="2800" b="1" spc="88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5"/>
            <a:ext cx="5426676" cy="882907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b="1">
                <a:latin typeface="배달의민족 도현"/>
              </a:rPr>
              <a:t>지방자치제 재정 </a:t>
            </a:r>
            <a:endParaRPr lang="ko-KR" altLang="en-US" b="1">
              <a:latin typeface="배달의민족 도현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78360" y="471269"/>
            <a:ext cx="237765" cy="670618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11311" y="1495167"/>
            <a:ext cx="10369378" cy="175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지방 재정이란</a:t>
            </a:r>
            <a:endParaRPr lang="ko-KR" altLang="en-US" sz="2800" b="1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/>
              <a:t>복지</a:t>
            </a:r>
            <a:r>
              <a:rPr lang="en-US" altLang="ko-KR"/>
              <a:t>, </a:t>
            </a:r>
            <a:r>
              <a:rPr lang="ko-KR" altLang="en-US"/>
              <a:t>학교 교육</a:t>
            </a:r>
            <a:r>
              <a:rPr lang="en-US" altLang="ko-KR"/>
              <a:t>, </a:t>
            </a:r>
            <a:r>
              <a:rPr lang="ko-KR" altLang="en-US"/>
              <a:t>소방 도로</a:t>
            </a:r>
            <a:r>
              <a:rPr lang="en-US" altLang="ko-KR"/>
              <a:t>, </a:t>
            </a:r>
            <a:r>
              <a:rPr lang="ko-KR" altLang="en-US"/>
              <a:t>하천 등의 사회 기반의 정비를 비롯한 다양한 행정 분야에 기여하여 국민생활의 큰 역할 </a:t>
            </a:r>
            <a:endParaRPr lang="ko-KR" altLang="en-US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/>
              <a:t>따라서 지방 재정은 국가 재정과 함께  매우 중요한 지위를 차지</a:t>
            </a:r>
            <a:endParaRPr lang="en-US" altLang="ko-KR"/>
          </a:p>
        </p:txBody>
      </p:sp>
      <p:sp>
        <p:nvSpPr>
          <p:cNvPr id="6" name="직사각형 5"/>
          <p:cNvSpPr/>
          <p:nvPr/>
        </p:nvSpPr>
        <p:spPr>
          <a:xfrm>
            <a:off x="959707" y="3847114"/>
            <a:ext cx="9148119" cy="2161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800" b="1"/>
              <a:t>지방 재정 </a:t>
            </a:r>
            <a:r>
              <a:rPr lang="ko-KR" altLang="en-US" sz="2800" b="1">
                <a:solidFill>
                  <a:srgbClr val="ff0000"/>
                </a:solidFill>
              </a:rPr>
              <a:t>계획</a:t>
            </a:r>
            <a:r>
              <a:rPr lang="ko-KR" altLang="en-US" sz="2800" b="1"/>
              <a:t>의 역할</a:t>
            </a:r>
            <a:endParaRPr lang="ko-KR" altLang="en-US" sz="2800" b="1"/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/>
              <a:t>① </a:t>
            </a:r>
            <a:r>
              <a:rPr lang="ko-KR" altLang="en-US"/>
              <a:t>지방 단체가 표준적인 행정 수준을 확보할 수 있도록 지방 재원을 보장</a:t>
            </a:r>
            <a:endParaRPr lang="ko-KR" altLang="en-US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/>
              <a:t>② 국가 재정</a:t>
            </a:r>
            <a:r>
              <a:rPr lang="en-US" altLang="ko-KR"/>
              <a:t>·</a:t>
            </a:r>
            <a:r>
              <a:rPr lang="ko-KR" altLang="en-US"/>
              <a:t>국민 경제 등과의 정합성 확보</a:t>
            </a:r>
            <a:endParaRPr lang="ko-KR" altLang="en-US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/>
              <a:t>→ 나라의 매년 예산 편성을 받고 예산에 담긴 시책을 구체화하여 지방재정과 조정 도모     </a:t>
            </a:r>
            <a:endParaRPr lang="ko-KR" altLang="en-US"/>
          </a:p>
          <a:p>
            <a:pPr>
              <a:lnSpc>
                <a:spcPct val="150000"/>
              </a:lnSpc>
              <a:defRPr lang="ko-KR" altLang="en-US"/>
            </a:pPr>
            <a:r>
              <a:rPr lang="en-US" altLang="ko-KR"/>
              <a:t>③ </a:t>
            </a:r>
            <a:r>
              <a:rPr lang="ko-KR" altLang="en-US"/>
              <a:t>지방 단체의 매년 재정 운영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625010" y="451022"/>
            <a:ext cx="5113909" cy="5955956"/>
          </a:xfrm>
          <a:prstGeom prst="rect">
            <a:avLst/>
          </a:prstGeom>
          <a:ln w="127000">
            <a:solidFill>
              <a:srgbClr val="fcc3c0"/>
            </a:solidFill>
          </a:ln>
        </p:spPr>
      </p:pic>
      <p:sp>
        <p:nvSpPr>
          <p:cNvPr id="2" name="직사각형 1"/>
          <p:cNvSpPr/>
          <p:nvPr/>
        </p:nvSpPr>
        <p:spPr>
          <a:xfrm>
            <a:off x="762271" y="1322174"/>
            <a:ext cx="5327653" cy="5305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 lang="ko-KR" altLang="en-US"/>
            </a:pPr>
            <a:r>
              <a:rPr lang="ko-KR" altLang="en-US" sz="2400"/>
              <a:t>일본의 지방자치단체의 </a:t>
            </a:r>
            <a:r>
              <a:rPr lang="ko-KR" altLang="en-US" sz="2400" b="1">
                <a:solidFill>
                  <a:schemeClr val="accent1">
                    <a:lumMod val="75000"/>
                  </a:schemeClr>
                </a:solidFill>
              </a:rPr>
              <a:t>세입</a:t>
            </a:r>
            <a:r>
              <a:rPr lang="ko-KR" altLang="en-US" sz="2400"/>
              <a:t>은 </a:t>
            </a:r>
            <a:endParaRPr lang="ko-KR" altLang="en-US" sz="2400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400"/>
              <a:t>지방세 수입</a:t>
            </a:r>
            <a:r>
              <a:rPr lang="en-US" altLang="ko-KR" sz="2400"/>
              <a:t>, </a:t>
            </a:r>
            <a:r>
              <a:rPr lang="ko-KR" altLang="en-US" sz="2400"/>
              <a:t>지방교부세 교부금</a:t>
            </a:r>
            <a:r>
              <a:rPr lang="en-US" altLang="ko-KR" sz="2400"/>
              <a:t>, </a:t>
            </a:r>
            <a:r>
              <a:rPr lang="ko-KR" altLang="en-US" sz="2400"/>
              <a:t>국고 지출금</a:t>
            </a:r>
            <a:r>
              <a:rPr lang="en-US" altLang="ko-KR" sz="2400"/>
              <a:t>(</a:t>
            </a:r>
            <a:r>
              <a:rPr lang="ko-KR" altLang="en-US" sz="2400"/>
              <a:t>보조금</a:t>
            </a:r>
            <a:r>
              <a:rPr lang="en-US" altLang="ko-KR" sz="2400"/>
              <a:t>) </a:t>
            </a:r>
            <a:r>
              <a:rPr lang="ko-KR" altLang="en-US" sz="2400"/>
              <a:t>등으로 이루어짐</a:t>
            </a:r>
            <a:r>
              <a:rPr lang="en-US" altLang="ko-KR" sz="2400"/>
              <a:t>.</a:t>
            </a:r>
            <a:endParaRPr lang="en-US" altLang="ko-KR" sz="2400"/>
          </a:p>
          <a:p>
            <a:pPr>
              <a:lnSpc>
                <a:spcPct val="150000"/>
              </a:lnSpc>
              <a:defRPr lang="ko-KR" altLang="en-US"/>
            </a:pPr>
            <a:endParaRPr lang="en-US" altLang="ko-KR" sz="2400"/>
          </a:p>
          <a:p>
            <a:pPr>
              <a:lnSpc>
                <a:spcPct val="150000"/>
              </a:lnSpc>
              <a:defRPr lang="ko-KR" altLang="en-US"/>
            </a:pPr>
            <a:endParaRPr lang="en-US" altLang="ko-KR" sz="2400"/>
          </a:p>
          <a:p>
            <a:pPr>
              <a:lnSpc>
                <a:spcPct val="150000"/>
              </a:lnSpc>
              <a:defRPr lang="ko-KR" altLang="en-US"/>
            </a:pPr>
            <a:r>
              <a:rPr lang="ko-KR" altLang="en-US" sz="2400" b="1">
                <a:solidFill>
                  <a:srgbClr val="ff0000"/>
                </a:solidFill>
              </a:rPr>
              <a:t>세출</a:t>
            </a:r>
            <a:r>
              <a:rPr lang="ko-KR" altLang="en-US" sz="2400"/>
              <a:t>은 급여관계경비</a:t>
            </a:r>
            <a:r>
              <a:rPr lang="en-US" altLang="ko-KR" sz="2400"/>
              <a:t>, </a:t>
            </a:r>
            <a:r>
              <a:rPr lang="ko-KR" altLang="en-US" sz="2400"/>
              <a:t>일반행정경비</a:t>
            </a:r>
            <a:r>
              <a:rPr lang="en-US" altLang="ko-KR" sz="2400"/>
              <a:t>, </a:t>
            </a:r>
            <a:r>
              <a:rPr lang="ko-KR" altLang="en-US" sz="2400"/>
              <a:t>지역경제기반강화</a:t>
            </a:r>
            <a:r>
              <a:rPr lang="en-US" altLang="ko-KR" sz="2400"/>
              <a:t>․</a:t>
            </a:r>
            <a:r>
              <a:rPr lang="ko-KR" altLang="en-US" sz="2400"/>
              <a:t>고용대책비</a:t>
            </a:r>
            <a:r>
              <a:rPr lang="en-US" altLang="ko-KR" sz="2400"/>
              <a:t>, </a:t>
            </a:r>
            <a:r>
              <a:rPr lang="ko-KR" altLang="en-US" sz="2400"/>
              <a:t>유지보수비</a:t>
            </a:r>
            <a:r>
              <a:rPr lang="en-US" altLang="ko-KR" sz="2400"/>
              <a:t>, </a:t>
            </a:r>
            <a:r>
              <a:rPr lang="ko-KR" altLang="en-US" sz="2400"/>
              <a:t>투자적경비</a:t>
            </a:r>
            <a:r>
              <a:rPr lang="en-US" altLang="ko-KR" sz="2400"/>
              <a:t>, </a:t>
            </a:r>
            <a:r>
              <a:rPr lang="ko-KR" altLang="en-US" sz="2400"/>
              <a:t>공채비</a:t>
            </a:r>
            <a:r>
              <a:rPr lang="en-US" altLang="ko-KR" sz="2400"/>
              <a:t>(</a:t>
            </a:r>
            <a:r>
              <a:rPr lang="ko-KR" altLang="en-US" sz="2400"/>
              <a:t>공영기업전출금</a:t>
            </a:r>
            <a:r>
              <a:rPr lang="en-US" altLang="ko-KR" sz="2400"/>
              <a:t>)</a:t>
            </a:r>
            <a:r>
              <a:rPr lang="ko-KR" altLang="en-US" sz="2400"/>
              <a:t> 등이 포함</a:t>
            </a:r>
            <a:r>
              <a:rPr lang="en-US" altLang="ko-KR" sz="2400"/>
              <a:t>.</a:t>
            </a:r>
            <a:endParaRPr lang="en-US" altLang="ko-KR" sz="2400"/>
          </a:p>
          <a:p>
            <a:pPr lvl="0">
              <a:defRPr lang="ko-KR" altLang="en-US"/>
            </a:pPr>
            <a:endParaRPr lang="en-US" altLang="ko-KR"/>
          </a:p>
        </p:txBody>
      </p:sp>
      <p:sp>
        <p:nvSpPr>
          <p:cNvPr id="3" name="제목 2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5710881" cy="957048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4000" b="1"/>
              <a:t>지방 재정 </a:t>
            </a:r>
            <a:r>
              <a:rPr lang="ko-KR" altLang="en-US" sz="4000" b="1">
                <a:solidFill>
                  <a:schemeClr val="accent1">
                    <a:lumMod val="75000"/>
                  </a:schemeClr>
                </a:solidFill>
              </a:rPr>
              <a:t>세입</a:t>
            </a:r>
            <a:r>
              <a:rPr lang="en-US" altLang="ko-KR" sz="4000" b="1"/>
              <a:t>&amp;</a:t>
            </a:r>
            <a:r>
              <a:rPr lang="ko-KR" altLang="en-US" sz="4000" b="1">
                <a:solidFill>
                  <a:srgbClr val="ff0000"/>
                </a:solidFill>
              </a:rPr>
              <a:t>세출</a:t>
            </a:r>
            <a:endParaRPr lang="ko-KR" altLang="en-US" sz="4000" b="1">
              <a:solidFill>
                <a:srgbClr val="ff0000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24506" y="508341"/>
            <a:ext cx="237765" cy="670618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6"/>
            <a:ext cx="4240427" cy="623416"/>
          </a:xfrm>
        </p:spPr>
        <p:txBody>
          <a:bodyPr>
            <a:normAutofit fontScale="90000" lnSpcReduction="0"/>
          </a:bodyPr>
          <a:lstStyle/>
          <a:p>
            <a:pPr lvl="0">
              <a:defRPr lang="ko-KR" altLang="en-US"/>
            </a:pPr>
            <a:r>
              <a:rPr lang="ko-KR" altLang="en-US" b="1">
                <a:latin typeface="배달의민족 도현"/>
              </a:rPr>
              <a:t>지방재정 악화</a:t>
            </a:r>
            <a:endParaRPr lang="ko-KR" altLang="en-US" b="1">
              <a:latin typeface="배달의민족 도현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6532" y="317924"/>
            <a:ext cx="231668" cy="67061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514535" y="2319964"/>
            <a:ext cx="5857731" cy="1773733"/>
          </a:xfrm>
          <a:prstGeom prst="rect">
            <a:avLst/>
          </a:prstGeom>
          <a:ln w="88900">
            <a:solidFill>
              <a:srgbClr val="fcc3c0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514535" y="564004"/>
            <a:ext cx="5857731" cy="1433608"/>
          </a:xfrm>
          <a:prstGeom prst="rect">
            <a:avLst/>
          </a:prstGeom>
          <a:ln w="88900">
            <a:solidFill>
              <a:srgbClr val="fcc3c0"/>
            </a:solidFill>
          </a:ln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606532" y="1266092"/>
            <a:ext cx="4584446" cy="2708462"/>
          </a:xfrm>
          <a:prstGeom prst="rect">
            <a:avLst/>
          </a:prstGeom>
          <a:ln w="101600">
            <a:solidFill>
              <a:srgbClr val="fcc3c0"/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1486929" y="4202526"/>
            <a:ext cx="9317059" cy="2453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endParaRPr lang="en-US" altLang="ko-KR" sz="900" b="1"/>
          </a:p>
          <a:p>
            <a:pPr lvl="0">
              <a:defRPr lang="ko-KR" altLang="en-US"/>
            </a:pPr>
            <a:r>
              <a:rPr lang="ko-KR" altLang="en-US" sz="3200" b="1"/>
              <a:t>재정악화 원인</a:t>
            </a:r>
            <a:r>
              <a:rPr lang="en-US" altLang="ko-KR" sz="3200" b="1"/>
              <a:t>?</a:t>
            </a:r>
            <a:endParaRPr lang="en-US" altLang="ko-KR" sz="3200" b="1"/>
          </a:p>
          <a:p>
            <a:pPr lvl="0">
              <a:defRPr lang="ko-KR" altLang="en-US"/>
            </a:pPr>
            <a:endParaRPr lang="en-US" altLang="ko-KR" b="1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2000" b="1"/>
              <a:t>버블 경제붕괴 등 경기악화에 대응하기 위한 공공투자 증대와 </a:t>
            </a:r>
            <a:r>
              <a:rPr lang="ko-KR" altLang="en-US" sz="2400" b="1">
                <a:solidFill>
                  <a:srgbClr val="ff0000"/>
                </a:solidFill>
              </a:rPr>
              <a:t>세수 감소</a:t>
            </a:r>
            <a:endParaRPr lang="ko-KR" altLang="en-US" sz="2400" b="1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2000" b="1"/>
              <a:t>지방인구의 이탈</a:t>
            </a:r>
            <a:endParaRPr lang="ko-KR" altLang="en-US" sz="2000" b="1"/>
          </a:p>
          <a:p>
            <a:pPr marL="285750" indent="-285750">
              <a:lnSpc>
                <a:spcPct val="150000"/>
              </a:lnSpc>
              <a:buFont typeface="Arial"/>
              <a:buChar char="•"/>
              <a:defRPr lang="ko-KR" altLang="en-US"/>
            </a:pPr>
            <a:r>
              <a:rPr lang="ko-KR" altLang="en-US" sz="2000" b="1"/>
              <a:t>인구감소 </a:t>
            </a:r>
            <a:endParaRPr lang="ko-KR" altLang="en-US" b="1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24553" y="1440769"/>
            <a:ext cx="10359458" cy="5052106"/>
          </a:xfrm>
          <a:prstGeom prst="rect">
            <a:avLst/>
          </a:prstGeom>
          <a:ln w="127000">
            <a:solidFill>
              <a:srgbClr val="fcc3c0"/>
            </a:solidFill>
          </a:ln>
        </p:spPr>
      </p:pic>
      <p:sp>
        <p:nvSpPr>
          <p:cNvPr id="4" name="제목 3"/>
          <p:cNvSpPr>
            <a:spLocks noGrp="1"/>
          </p:cNvSpPr>
          <p:nvPr>
            <p:ph type="title" idx="0"/>
          </p:nvPr>
        </p:nvSpPr>
        <p:spPr>
          <a:xfrm>
            <a:off x="838201" y="365125"/>
            <a:ext cx="4586416" cy="672843"/>
          </a:xfrm>
        </p:spPr>
        <p:txBody>
          <a:bodyPr>
            <a:normAutofit fontScale="90000" lnSpcReduction="0"/>
          </a:bodyPr>
          <a:lstStyle/>
          <a:p>
            <a:pPr lvl="0">
              <a:defRPr lang="ko-KR" altLang="en-US"/>
            </a:pPr>
            <a:r>
              <a:rPr lang="ko-KR" altLang="en-US" sz="3999" b="1"/>
              <a:t>재정악화 극복방안</a:t>
            </a:r>
            <a:endParaRPr lang="ko-KR" altLang="en-US" sz="3999" b="1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flipH="1">
            <a:off x="610907" y="381730"/>
            <a:ext cx="227293" cy="672842"/>
          </a:xfrm>
          <a:prstGeom prst="rect">
            <a:avLst/>
          </a:prstGeom>
        </p:spPr>
      </p:pic>
      <p:pic>
        <p:nvPicPr>
          <p:cNvPr id="11" name="그래픽 10" descr="동전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191709" y="345259"/>
            <a:ext cx="712573" cy="71257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48809" y="633747"/>
            <a:ext cx="10382337" cy="5590506"/>
          </a:xfrm>
          <a:prstGeom prst="rect">
            <a:avLst/>
          </a:prstGeom>
          <a:ln w="127000">
            <a:solidFill>
              <a:srgbClr val="fcc3c0"/>
            </a:solidFill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699865" y="-130223"/>
            <a:ext cx="276307" cy="1029062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1160" y="129957"/>
            <a:ext cx="3411855" cy="523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spc="88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일본 지방자치에 대해</a:t>
            </a:r>
            <a:endParaRPr lang="ko-KR" altLang="en-US" sz="2800" spc="88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" y="202647"/>
            <a:ext cx="4495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600" spc="100">
                <a:solidFill>
                  <a:schemeClr val="bg1"/>
                </a:solidFill>
                <a:latin typeface="한컴 윤고딕 240"/>
                <a:ea typeface="한컴 윤고딕 240"/>
              </a:rPr>
              <a:t>01</a:t>
            </a:r>
            <a:endParaRPr lang="ko-KR" altLang="en-US" sz="1600" spc="100">
              <a:solidFill>
                <a:schemeClr val="bg1"/>
              </a:solidFill>
              <a:latin typeface="한컴 윤고딕 240"/>
              <a:ea typeface="한컴 윤고딕 240"/>
            </a:endParaRPr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41743" y="647700"/>
            <a:ext cx="5073219" cy="889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08685" y="1842969"/>
            <a:ext cx="5307328" cy="2831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  </a:t>
            </a: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일본의 지방자치</a:t>
            </a:r>
            <a:r>
              <a:rPr lang="ko-KR" altLang="en-US" sz="2000" spc="144">
                <a:latin typeface="한컴 윤고딕 240"/>
                <a:ea typeface="한컴 윤고딕 240"/>
              </a:rPr>
              <a:t> -&gt;</a:t>
            </a:r>
            <a:r>
              <a:rPr lang="ko-KR" altLang="ko-KR" sz="2000" spc="144">
                <a:latin typeface="한컴 윤고딕 240"/>
                <a:ea typeface="한컴 윤고딕 240"/>
              </a:rPr>
              <a:t> 일본 헌법 근거</a:t>
            </a: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지방자치 제도</a:t>
            </a:r>
            <a:r>
              <a:rPr lang="ko-KR" altLang="en-US" sz="2000" spc="144">
                <a:latin typeface="한컴 윤고딕 240"/>
                <a:ea typeface="한컴 윤고딕 240"/>
              </a:rPr>
              <a:t> -&gt;</a:t>
            </a:r>
            <a:r>
              <a:rPr lang="ko-KR" altLang="ko-KR" sz="2000" spc="144">
                <a:latin typeface="한컴 윤고딕 240"/>
                <a:ea typeface="한컴 윤고딕 240"/>
              </a:rPr>
              <a:t> 법률상제도 인정</a:t>
            </a: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ko-KR" sz="2000" spc="144">
                <a:solidFill>
                  <a:srgbClr val="ff0000"/>
                </a:solidFill>
                <a:latin typeface="한컴 윤고딕 240"/>
                <a:ea typeface="한컴 윤고딕 240"/>
              </a:rPr>
              <a:t>지방자치의 기본 보호 </a:t>
            </a:r>
            <a:endParaRPr lang="ko-KR" altLang="ko-KR" sz="2000" spc="144">
              <a:solidFill>
                <a:srgbClr val="ff0000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이 헌법 규정에 입각</a:t>
            </a:r>
            <a:r>
              <a:rPr lang="ko-KR" altLang="en-US" sz="2000" spc="144">
                <a:latin typeface="한컴 윤고딕 240"/>
                <a:ea typeface="한컴 윤고딕 240"/>
              </a:rPr>
              <a:t>,</a:t>
            </a:r>
            <a:r>
              <a:rPr lang="ko-KR" altLang="ko-KR" sz="2000" spc="144">
                <a:latin typeface="한컴 윤고딕 240"/>
                <a:ea typeface="한컴 윤고딕 240"/>
              </a:rPr>
              <a:t> 지방자치의 조직ㆍ운영에 관한 </a:t>
            </a:r>
            <a:r>
              <a:rPr lang="ko-KR" altLang="ko-KR" sz="2000" spc="144">
                <a:solidFill>
                  <a:srgbClr val="ff0000"/>
                </a:solidFill>
                <a:latin typeface="한컴 윤고딕 240"/>
                <a:ea typeface="한컴 윤고딕 240"/>
              </a:rPr>
              <a:t>지방자치법</a:t>
            </a:r>
            <a:r>
              <a:rPr lang="ko-KR" altLang="en-US" sz="2000" spc="144">
                <a:latin typeface="한컴 윤고딕 240"/>
                <a:ea typeface="한컴 윤고딕 240"/>
              </a:rPr>
              <a:t> 탄생</a:t>
            </a:r>
            <a:endParaRPr lang="ko-KR" altLang="en-US" sz="2000" spc="144">
              <a:latin typeface="한컴 윤고딕 240"/>
              <a:ea typeface="한컴 윤고딕 240"/>
            </a:endParaRPr>
          </a:p>
        </p:txBody>
      </p:sp>
      <p:pic>
        <p:nvPicPr>
          <p:cNvPr id="114" name=""/>
          <p:cNvPicPr>
            <a:picLocks noChangeAspect="1"/>
          </p:cNvPicPr>
          <p:nvPr/>
        </p:nvPicPr>
        <p:blipFill rotWithShape="1">
          <a:blip r:embed="rId2"/>
          <a:srcRect l="72920" t="35690" r="5820" b="33060"/>
          <a:stretch>
            <a:fillRect/>
          </a:stretch>
        </p:blipFill>
        <p:spPr>
          <a:xfrm>
            <a:off x="7400924" y="1631400"/>
            <a:ext cx="3914772" cy="3595198"/>
          </a:xfrm>
          <a:prstGeom prst="rect">
            <a:avLst/>
          </a:prstGeom>
        </p:spPr>
      </p:pic>
      <p:sp>
        <p:nvSpPr>
          <p:cNvPr id="123" name="TextBox 40"/>
          <p:cNvSpPr txBox="1"/>
          <p:nvPr/>
        </p:nvSpPr>
        <p:spPr>
          <a:xfrm>
            <a:off x="7423786" y="5457824"/>
            <a:ext cx="3935728" cy="388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000" spc="144">
                <a:solidFill>
                  <a:schemeClr val="bg2">
                    <a:lumMod val="50000"/>
                  </a:schemeClr>
                </a:solidFill>
                <a:latin typeface="한컴 윤고딕 240"/>
                <a:ea typeface="한컴 윤고딕 240"/>
              </a:rPr>
              <a:t>&lt;</a:t>
            </a:r>
            <a:r>
              <a:rPr lang="ko-KR" altLang="ko-KR" sz="2000" spc="144">
                <a:solidFill>
                  <a:schemeClr val="bg2">
                    <a:lumMod val="50000"/>
                  </a:schemeClr>
                </a:solidFill>
                <a:latin typeface="한컴 윤고딕 240"/>
                <a:ea typeface="한컴 윤고딕 240"/>
              </a:rPr>
              <a:t>1946년에 공포된 일본 헌법</a:t>
            </a:r>
            <a:r>
              <a:rPr lang="ko-KR" altLang="en-US" sz="2000" spc="144">
                <a:solidFill>
                  <a:schemeClr val="bg2">
                    <a:lumMod val="50000"/>
                  </a:schemeClr>
                </a:solidFill>
                <a:latin typeface="한컴 윤고딕 240"/>
                <a:ea typeface="한컴 윤고딕 240"/>
              </a:rPr>
              <a:t>&gt;</a:t>
            </a:r>
            <a:endParaRPr lang="ko-KR" altLang="en-US" sz="2000" spc="144">
              <a:solidFill>
                <a:schemeClr val="bg2">
                  <a:lumMod val="50000"/>
                </a:schemeClr>
              </a:solidFill>
              <a:latin typeface="한컴 윤고딕 240"/>
              <a:ea typeface="한컴 윤고딕 240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04335" y="481914"/>
            <a:ext cx="10651524" cy="5943599"/>
          </a:xfrm>
          <a:prstGeom prst="rect">
            <a:avLst/>
          </a:prstGeom>
          <a:ln w="127000">
            <a:solidFill>
              <a:srgbClr val="fcc3c0"/>
            </a:solidFill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82881" y="333632"/>
            <a:ext cx="6147581" cy="5926491"/>
          </a:xfrm>
          <a:prstGeom prst="rect">
            <a:avLst/>
          </a:prstGeom>
          <a:ln w="127000">
            <a:solidFill>
              <a:srgbClr val="fcc3c0"/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46629" y="333632"/>
            <a:ext cx="5262489" cy="5926492"/>
          </a:xfrm>
          <a:prstGeom prst="rect">
            <a:avLst/>
          </a:prstGeom>
          <a:ln w="127000">
            <a:solidFill>
              <a:srgbClr val="fcc3c0"/>
            </a:solidFill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온라인 미디어 3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 rotWithShape="1">
          <a:blip r:embed="rId3"/>
          <a:stretch>
            <a:fillRect/>
          </a:stretch>
        </p:blipFill>
        <p:spPr>
          <a:xfrm>
            <a:off x="1012874" y="562708"/>
            <a:ext cx="10072468" cy="569741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18978" y="336355"/>
            <a:ext cx="5942428" cy="670618"/>
          </a:xfrm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000" b="1">
                <a:latin typeface="배달의민족 도현"/>
              </a:rPr>
              <a:t>한국의 고향세 도입 논의</a:t>
            </a:r>
            <a:endParaRPr lang="ko-KR" altLang="en-US" sz="4000" b="1">
              <a:latin typeface="배달의민족 도현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610865" y="365125"/>
            <a:ext cx="5313405" cy="6233383"/>
          </a:xfrm>
          <a:prstGeom prst="rect">
            <a:avLst/>
          </a:prstGeom>
          <a:ln w="127000">
            <a:solidFill>
              <a:srgbClr val="fcc3c0"/>
            </a:solidFill>
          </a:ln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flipH="1">
            <a:off x="414360" y="243782"/>
            <a:ext cx="204618" cy="67061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14360" y="1702508"/>
            <a:ext cx="5681640" cy="2205111"/>
          </a:xfrm>
          <a:prstGeom prst="rect">
            <a:avLst/>
          </a:prstGeom>
          <a:ln w="127000">
            <a:solidFill>
              <a:srgbClr val="fcc3c0"/>
            </a:solidFill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57235" y="4695727"/>
            <a:ext cx="5795889" cy="1395584"/>
          </a:xfrm>
          <a:prstGeom prst="rect">
            <a:avLst/>
          </a:prstGeom>
          <a:ln w="127000">
            <a:solidFill>
              <a:srgbClr val="fcc3c0"/>
            </a:solidFill>
          </a:ln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838200" y="365125"/>
            <a:ext cx="3579055" cy="999441"/>
          </a:xfrm>
        </p:spPr>
        <p:txBody>
          <a:bodyPr>
            <a:normAutofit lnSpcReduction="0"/>
          </a:bodyPr>
          <a:lstStyle/>
          <a:p>
            <a:pPr lvl="0">
              <a:defRPr lang="ko-KR" altLang="en-US"/>
            </a:pPr>
            <a:r>
              <a:rPr lang="ko-KR" altLang="en-US" sz="4000" b="1"/>
              <a:t>한국과의 비교</a:t>
            </a:r>
            <a:endParaRPr lang="ko-KR" altLang="en-US" sz="4000" b="1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6532" y="529536"/>
            <a:ext cx="231668" cy="67061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4668841" y="271137"/>
            <a:ext cx="2118674" cy="9080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5400" b="1">
                <a:solidFill>
                  <a:schemeClr val="accent1">
                    <a:lumMod val="75000"/>
                  </a:schemeClr>
                </a:solidFill>
              </a:rPr>
              <a:t>한</a:t>
            </a:r>
            <a:r>
              <a:rPr lang="en-US" altLang="ko-KR" sz="5400" b="1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ko-KR" altLang="en-US" sz="5400" b="1">
                <a:solidFill>
                  <a:srgbClr val="c00000"/>
                </a:solidFill>
              </a:rPr>
              <a:t>일</a:t>
            </a:r>
            <a:r>
              <a:rPr lang="ko-KR" altLang="en-US">
                <a:solidFill>
                  <a:srgbClr val="c00000"/>
                </a:solidFill>
              </a:rPr>
              <a:t> </a:t>
            </a:r>
            <a:endParaRPr lang="ko-KR" altLang="en-US">
              <a:solidFill>
                <a:srgbClr val="c00000"/>
              </a:solidFill>
            </a:endParaRPr>
          </a:p>
        </p:txBody>
      </p:sp>
      <p:pic>
        <p:nvPicPr>
          <p:cNvPr id="10" name="그래픽 9" descr="줄 화살표: 일자형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 rot="16200000">
            <a:off x="5498740" y="1067572"/>
            <a:ext cx="516748" cy="63994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5100317" y="1885420"/>
            <a:ext cx="1723549" cy="6939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/>
              <a:t>세수↓</a:t>
            </a:r>
            <a:endParaRPr lang="ko-KR" altLang="en-US" sz="4000" b="1"/>
          </a:p>
        </p:txBody>
      </p:sp>
      <p:sp>
        <p:nvSpPr>
          <p:cNvPr id="14" name="직사각형 13"/>
          <p:cNvSpPr/>
          <p:nvPr/>
        </p:nvSpPr>
        <p:spPr>
          <a:xfrm>
            <a:off x="4390179" y="3474311"/>
            <a:ext cx="3802642" cy="69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/>
              <a:t>재정자립도↓</a:t>
            </a:r>
            <a:endParaRPr lang="ko-KR" altLang="en-US" sz="4000" b="1"/>
          </a:p>
        </p:txBody>
      </p:sp>
      <p:sp>
        <p:nvSpPr>
          <p:cNvPr id="16" name="직사각형 15"/>
          <p:cNvSpPr/>
          <p:nvPr/>
        </p:nvSpPr>
        <p:spPr>
          <a:xfrm>
            <a:off x="4766331" y="5287957"/>
            <a:ext cx="2432612" cy="691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 b="1"/>
              <a:t>재정악화</a:t>
            </a:r>
            <a:endParaRPr lang="ko-KR" altLang="en-US" sz="4000" b="1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493686" y="2779673"/>
            <a:ext cx="602314" cy="510827"/>
          </a:xfrm>
          <a:prstGeom prst="rect">
            <a:avLst/>
          </a:prstGeom>
        </p:spPr>
      </p:pic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546292" y="4388349"/>
            <a:ext cx="640135" cy="510670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16200000">
            <a:off x="7323339" y="5070484"/>
            <a:ext cx="640135" cy="1098830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8589008" y="5456072"/>
            <a:ext cx="3446782" cy="818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4800" b="1">
                <a:solidFill>
                  <a:srgbClr val="c00000"/>
                </a:solidFill>
              </a:rPr>
              <a:t>고향세 도입</a:t>
            </a:r>
            <a:endParaRPr lang="ko-KR" altLang="en-US" sz="4800" b="1">
              <a:solidFill>
                <a:srgbClr val="c00000"/>
              </a:solidFill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5400000">
            <a:off x="3892739" y="5147911"/>
            <a:ext cx="614820" cy="969292"/>
          </a:xfrm>
          <a:prstGeom prst="rect">
            <a:avLst/>
          </a:prstGeom>
        </p:spPr>
      </p:pic>
      <p:sp>
        <p:nvSpPr>
          <p:cNvPr id="24" name="직사각형 23"/>
          <p:cNvSpPr/>
          <p:nvPr/>
        </p:nvSpPr>
        <p:spPr>
          <a:xfrm rot="10800000" flipV="1">
            <a:off x="124155" y="4364463"/>
            <a:ext cx="3579054" cy="228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>
                <a:solidFill>
                  <a:schemeClr val="accent5">
                    <a:lumMod val="75000"/>
                  </a:schemeClr>
                </a:solidFill>
              </a:rPr>
              <a:t>고향세 도입논의</a:t>
            </a:r>
            <a:endParaRPr lang="ko-KR" altLang="en-US" sz="3600" b="1">
              <a:solidFill>
                <a:schemeClr val="accent5">
                  <a:lumMod val="75000"/>
                </a:schemeClr>
              </a:solidFill>
            </a:endParaRPr>
          </a:p>
          <a:p>
            <a:pPr lvl="0">
              <a:defRPr lang="ko-KR" altLang="en-US"/>
            </a:pPr>
            <a:r>
              <a:rPr lang="en-US" altLang="ko-KR" sz="3600" b="1"/>
              <a:t>         &amp;</a:t>
            </a:r>
            <a:endParaRPr lang="en-US" altLang="ko-KR" sz="3600" b="1"/>
          </a:p>
          <a:p>
            <a:pPr lvl="0">
              <a:defRPr lang="ko-KR" altLang="en-US"/>
            </a:pPr>
            <a:r>
              <a:rPr lang="ko-KR" altLang="en-US" sz="3600" b="1">
                <a:solidFill>
                  <a:schemeClr val="accent5">
                    <a:lumMod val="75000"/>
                  </a:schemeClr>
                </a:solidFill>
              </a:rPr>
              <a:t>새로운 해결책 모색중</a:t>
            </a:r>
            <a:endParaRPr lang="ko-KR" altLang="en-US" sz="3600" b="1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11862" y="4152729"/>
            <a:ext cx="3532736" cy="2586185"/>
          </a:xfrm>
          <a:prstGeom prst="rect">
            <a:avLst/>
          </a:prstGeom>
          <a:noFill/>
          <a:ln w="127000"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8" name="직사각형 27"/>
          <p:cNvSpPr/>
          <p:nvPr/>
        </p:nvSpPr>
        <p:spPr>
          <a:xfrm>
            <a:off x="8390227" y="5232586"/>
            <a:ext cx="3677618" cy="1322363"/>
          </a:xfrm>
          <a:prstGeom prst="rect">
            <a:avLst/>
          </a:prstGeom>
          <a:noFill/>
          <a:ln w="127000"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9" name="타원 28"/>
          <p:cNvSpPr/>
          <p:nvPr/>
        </p:nvSpPr>
        <p:spPr>
          <a:xfrm>
            <a:off x="4668841" y="1772750"/>
            <a:ext cx="2350937" cy="859960"/>
          </a:xfrm>
          <a:prstGeom prst="ellipse">
            <a:avLst/>
          </a:prstGeom>
          <a:noFill/>
          <a:ln w="88900"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4054780" y="3339704"/>
            <a:ext cx="3579055" cy="999441"/>
          </a:xfrm>
          <a:prstGeom prst="ellipse">
            <a:avLst/>
          </a:prstGeom>
          <a:noFill/>
          <a:ln w="88900"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1" name="타원 30"/>
          <p:cNvSpPr/>
          <p:nvPr/>
        </p:nvSpPr>
        <p:spPr>
          <a:xfrm>
            <a:off x="4611028" y="4948223"/>
            <a:ext cx="2530102" cy="1366060"/>
          </a:xfrm>
          <a:prstGeom prst="ellipse">
            <a:avLst/>
          </a:prstGeom>
          <a:noFill/>
          <a:ln w="88900">
            <a:solidFill>
              <a:srgbClr val="fcc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509932" y="1777804"/>
            <a:ext cx="9172135" cy="3302391"/>
          </a:xfrm>
          <a:prstGeom prst="rect">
            <a:avLst/>
          </a:prstGeom>
          <a:solidFill>
            <a:srgbClr val="fcc3c0"/>
          </a:solidFill>
          <a:ln w="1016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r>
              <a:rPr lang="ko-KR" altLang="en-US" sz="9600" b="1"/>
              <a:t>감사합니다</a:t>
            </a:r>
            <a:r>
              <a:rPr lang="en-US" altLang="ko-KR" sz="9600" b="1"/>
              <a:t>!</a:t>
            </a:r>
            <a:endParaRPr lang="ko-KR" altLang="en-US" sz="9600" b="1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339873" y="1890867"/>
            <a:ext cx="649197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 rot="16200000">
            <a:off x="10183356" y="171839"/>
            <a:ext cx="48768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 rot="16200000">
            <a:off x="10028941" y="4912559"/>
            <a:ext cx="822018" cy="14215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213735" y="2204720"/>
            <a:ext cx="5755005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600">
                <a:solidFill>
                  <a:schemeClr val="tx1">
                    <a:lumMod val="65000"/>
                    <a:lumOff val="35000"/>
                  </a:schemeClr>
                </a:solidFill>
                <a:latin typeface="메이플스토리"/>
                <a:ea typeface="메이플스토리"/>
              </a:rPr>
              <a:t>일본의 지방자치단체의 특징</a:t>
            </a:r>
            <a:endParaRPr lang="ko-KR" altLang="en-US" sz="3600">
              <a:solidFill>
                <a:schemeClr val="tx1">
                  <a:lumMod val="65000"/>
                  <a:lumOff val="35000"/>
                </a:schemeClr>
              </a:solidFill>
              <a:latin typeface="메이플스토리"/>
              <a:ea typeface="메이플스토리"/>
            </a:endParaRPr>
          </a:p>
          <a:p>
            <a:pPr marL="571500" indent="-571500" algn="ctr">
              <a:buChar char="-"/>
              <a:defRPr lang="ko-KR" altLang="en-US"/>
            </a:pPr>
            <a:r>
              <a: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메이플스토리"/>
                <a:ea typeface="메이플스토리"/>
              </a:rPr>
              <a:t>외교</a:t>
            </a:r>
            <a:r>
              <a:rPr lang="en-US" altLang="ko-KR" sz="2800">
                <a:solidFill>
                  <a:schemeClr val="tx1">
                    <a:lumMod val="65000"/>
                    <a:lumOff val="35000"/>
                  </a:schemeClr>
                </a:solidFill>
                <a:latin typeface="메이플스토리"/>
                <a:ea typeface="메이플스토리"/>
              </a:rPr>
              <a:t>, </a:t>
            </a:r>
            <a:r>
              <a:rPr lang="ko-KR" altLang="en-US" sz="2800">
                <a:solidFill>
                  <a:schemeClr val="tx1">
                    <a:lumMod val="65000"/>
                    <a:lumOff val="35000"/>
                  </a:schemeClr>
                </a:solidFill>
                <a:latin typeface="메이플스토리"/>
                <a:ea typeface="메이플스토리"/>
              </a:rPr>
              <a:t>내부 국제화</a:t>
            </a:r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  <a:latin typeface="메이플스토리"/>
              <a:ea typeface="메이플스토리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-1" y="4185747"/>
            <a:ext cx="516255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7614285" y="4845137"/>
            <a:ext cx="2516505" cy="44885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2400">
                <a:solidFill>
                  <a:schemeClr val="tx1">
                    <a:lumMod val="50000"/>
                    <a:lumOff val="50000"/>
                  </a:schemeClr>
                </a:solidFill>
                <a:latin typeface="메이플스토리"/>
                <a:ea typeface="메이플스토리"/>
              </a:rPr>
              <a:t>21618001 </a:t>
            </a:r>
            <a:r>
              <a:rPr lang="ko-KR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메이플스토리"/>
                <a:ea typeface="메이플스토리"/>
              </a:rPr>
              <a:t>강수연</a:t>
            </a:r>
            <a:endParaRPr lang="ko-KR" altLang="en-US" sz="2400">
              <a:solidFill>
                <a:schemeClr val="tx1">
                  <a:lumMod val="50000"/>
                  <a:lumOff val="50000"/>
                </a:schemeClr>
              </a:solidFill>
              <a:latin typeface="메이플스토리"/>
              <a:ea typeface="메이플스토리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52385" y="3483883"/>
            <a:ext cx="120205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latin typeface="메이플스토리"/>
                <a:ea typeface="메이플스토리"/>
              </a:rPr>
              <a:t>FEAT. 2</a:t>
            </a:r>
            <a:r>
              <a:rPr lang="ko-KR" altLang="en-US">
                <a:solidFill>
                  <a:schemeClr val="tx1">
                    <a:lumMod val="65000"/>
                    <a:lumOff val="35000"/>
                  </a:schemeClr>
                </a:solidFill>
                <a:latin typeface="메이플스토리"/>
                <a:ea typeface="메이플스토리"/>
              </a:rPr>
              <a:t>조</a:t>
            </a:r>
            <a:endParaRPr lang="ko-KR" altLang="en-US">
              <a:solidFill>
                <a:schemeClr val="tx1">
                  <a:lumMod val="65000"/>
                  <a:lumOff val="35000"/>
                </a:schemeClr>
              </a:solidFill>
              <a:latin typeface="메이플스토리"/>
              <a:ea typeface="메이플스토리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994910" y="527957"/>
            <a:ext cx="220218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2800" spc="88">
                <a:solidFill>
                  <a:schemeClr val="tx1">
                    <a:lumMod val="65000"/>
                    <a:lumOff val="35000"/>
                  </a:schemeClr>
                </a:solidFill>
                <a:latin typeface="메이플스토리"/>
                <a:ea typeface="메이플스토리"/>
              </a:rPr>
              <a:t>CONTENTS</a:t>
            </a:r>
            <a:endParaRPr lang="ko-KR" altLang="en-US" sz="2800" spc="88">
              <a:solidFill>
                <a:schemeClr val="tx1">
                  <a:lumMod val="65000"/>
                  <a:lumOff val="35000"/>
                </a:schemeClr>
              </a:solidFill>
              <a:latin typeface="메이플스토리"/>
              <a:ea typeface="메이플스토리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958808" y="170808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877030" y="1369535"/>
            <a:ext cx="42471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01</a:t>
            </a:r>
            <a:endParaRPr lang="ko-KR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42535" y="1877366"/>
            <a:ext cx="21259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외교목표와 기본방침</a:t>
            </a:r>
            <a:endParaRPr lang="ko-KR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5958808" y="304210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5871210" y="2703555"/>
            <a:ext cx="4305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02</a:t>
            </a:r>
            <a:endParaRPr lang="ko-KR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5958808" y="437612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5871210" y="4037575"/>
            <a:ext cx="43052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03</a:t>
            </a:r>
            <a:endParaRPr lang="ko-KR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99760" y="4545406"/>
            <a:ext cx="811530" cy="33901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국제화</a:t>
            </a:r>
            <a:endParaRPr lang="ko-KR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958808" y="5710149"/>
            <a:ext cx="274384" cy="7294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8" name="TextBox 37"/>
          <p:cNvSpPr txBox="1"/>
          <p:nvPr/>
        </p:nvSpPr>
        <p:spPr>
          <a:xfrm>
            <a:off x="5871210" y="5371595"/>
            <a:ext cx="4305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04</a:t>
            </a:r>
            <a:endParaRPr lang="ko-KR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61635" y="5879426"/>
            <a:ext cx="12877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국제화 사례</a:t>
            </a:r>
            <a:endParaRPr lang="en-US" altLang="ko-KR" sz="1600" spc="100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  <p:sp>
        <p:nvSpPr>
          <p:cNvPr id="40" name="직사각형 39"/>
          <p:cNvSpPr/>
          <p:nvPr/>
        </p:nvSpPr>
        <p:spPr>
          <a:xfrm rot="16200000">
            <a:off x="2676434" y="1229994"/>
            <a:ext cx="541020" cy="156373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1422425" y="2424674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0" y="5227595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4454645" y="3297837"/>
            <a:ext cx="3008325" cy="338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 spc="100">
                <a:solidFill>
                  <a:schemeClr val="tx1">
                    <a:lumMod val="65000"/>
                    <a:lumOff val="35000"/>
                  </a:schemeClr>
                </a:solidFill>
                <a:latin typeface="배달의민족 도현"/>
                <a:ea typeface="배달의민족 도현"/>
              </a:rPr>
              <a:t>외교 사례</a:t>
            </a:r>
            <a:endParaRPr lang="ko-KR" altLang="en-US" sz="1600" spc="100">
              <a:solidFill>
                <a:schemeClr val="tx1">
                  <a:lumMod val="65000"/>
                  <a:lumOff val="35000"/>
                </a:schemeClr>
              </a:solidFill>
              <a:latin typeface="배달의민족 도현"/>
              <a:ea typeface="배달의민족 도현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0" autoUpdateAnimBg="1"/>
      <p:bldP spid="20" grpId="1" animBg="0" autoUpdateAnimBg="1"/>
      <p:bldP spid="35" grpId="2" animBg="0" autoUpdateAnimBg="1"/>
      <p:bldP spid="39" grpId="3" animBg="0" autoUpdateAnimBg="1"/>
    </p:bldLst>
  </p:timing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783250" y="-822883"/>
            <a:ext cx="1083985" cy="3355113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3200">
              <a:latin typeface="메이플스토리"/>
              <a:ea typeface="메이플스토리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365495" y="340294"/>
            <a:ext cx="3805433" cy="1000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2800" spc="88">
                <a:solidFill>
                  <a:schemeClr val="bg1"/>
                </a:solidFill>
                <a:latin typeface="메이플스토리"/>
                <a:ea typeface="메이플스토리"/>
              </a:rPr>
              <a:t> </a:t>
            </a:r>
            <a:r>
              <a:rPr lang="ko-KR" altLang="en-US" sz="6000" spc="65">
                <a:latin typeface="메이플스토리"/>
                <a:ea typeface="메이플스토리"/>
              </a:rPr>
              <a:t>외교 목표</a:t>
            </a:r>
            <a:endParaRPr lang="ko-KR" altLang="en-US" sz="6000" spc="65">
              <a:latin typeface="메이플스토리"/>
              <a:ea typeface="메이플스토리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2" name="막힌 원호 81"/>
          <p:cNvSpPr/>
          <p:nvPr/>
        </p:nvSpPr>
        <p:spPr>
          <a:xfrm rot="18129213">
            <a:off x="1959482" y="2021651"/>
            <a:ext cx="3484942" cy="3518112"/>
          </a:xfrm>
          <a:prstGeom prst="blockArc">
            <a:avLst>
              <a:gd name="adj1" fmla="val 6576436"/>
              <a:gd name="adj2" fmla="val 21511206"/>
              <a:gd name="adj3" fmla="val 4370"/>
            </a:avLst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4800">
              <a:solidFill>
                <a:schemeClr val="tx1"/>
              </a:solidFill>
            </a:endParaRPr>
          </a:p>
        </p:txBody>
      </p:sp>
      <p:sp>
        <p:nvSpPr>
          <p:cNvPr id="83" name="막힌 원호 82"/>
          <p:cNvSpPr/>
          <p:nvPr/>
        </p:nvSpPr>
        <p:spPr>
          <a:xfrm rot="6366927">
            <a:off x="1990313" y="1983907"/>
            <a:ext cx="3526927" cy="3627904"/>
          </a:xfrm>
          <a:prstGeom prst="blockArc">
            <a:avLst>
              <a:gd name="adj1" fmla="val 10159052"/>
              <a:gd name="adj2" fmla="val 79346"/>
              <a:gd name="adj3" fmla="val 6447"/>
            </a:avLst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4800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308860" y="3371304"/>
            <a:ext cx="2878455" cy="9035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5400" spc="59">
                <a:solidFill>
                  <a:srgbClr val="525354"/>
                </a:solidFill>
                <a:latin typeface="메이플스토리 OTF"/>
                <a:ea typeface="메이플스토리 OTF"/>
              </a:rPr>
              <a:t>외교입국</a:t>
            </a:r>
            <a:endParaRPr lang="ko-KR" altLang="en-US" sz="5400" spc="59">
              <a:solidFill>
                <a:srgbClr val="525354"/>
              </a:solidFill>
              <a:latin typeface="메이플스토리 OTF"/>
              <a:ea typeface="메이플스토리 OTF"/>
            </a:endParaRPr>
          </a:p>
        </p:txBody>
      </p:sp>
      <p:cxnSp>
        <p:nvCxnSpPr>
          <p:cNvPr id="81" name="직선 연결선 2"/>
          <p:cNvCxnSpPr/>
          <p:nvPr/>
        </p:nvCxnSpPr>
        <p:spPr>
          <a:xfrm>
            <a:off x="1078663" y="1552775"/>
            <a:ext cx="9916385" cy="32158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막힌 원호 81"/>
          <p:cNvSpPr/>
          <p:nvPr/>
        </p:nvSpPr>
        <p:spPr>
          <a:xfrm rot="18129213">
            <a:off x="6534785" y="2044844"/>
            <a:ext cx="3484942" cy="3518112"/>
          </a:xfrm>
          <a:prstGeom prst="blockArc">
            <a:avLst>
              <a:gd name="adj1" fmla="val 6576436"/>
              <a:gd name="adj2" fmla="val 21511206"/>
              <a:gd name="adj3" fmla="val 4370"/>
            </a:avLst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4800">
              <a:solidFill>
                <a:schemeClr val="tx1"/>
              </a:solidFill>
            </a:endParaRPr>
          </a:p>
        </p:txBody>
      </p:sp>
      <p:sp>
        <p:nvSpPr>
          <p:cNvPr id="87" name="막힌 원호 82"/>
          <p:cNvSpPr/>
          <p:nvPr/>
        </p:nvSpPr>
        <p:spPr>
          <a:xfrm rot="6366927">
            <a:off x="6565616" y="2007100"/>
            <a:ext cx="3526927" cy="3627904"/>
          </a:xfrm>
          <a:prstGeom prst="blockArc">
            <a:avLst>
              <a:gd name="adj1" fmla="val 10159052"/>
              <a:gd name="adj2" fmla="val 79346"/>
              <a:gd name="adj3" fmla="val 6447"/>
            </a:avLst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4800">
              <a:solidFill>
                <a:schemeClr val="tx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223760" y="3066509"/>
            <a:ext cx="2202180" cy="17321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5400" spc="59">
                <a:solidFill>
                  <a:srgbClr val="525354"/>
                </a:solidFill>
                <a:latin typeface="메이플스토리 OTF"/>
                <a:ea typeface="메이플스토리 OTF"/>
              </a:rPr>
              <a:t>자립성</a:t>
            </a:r>
            <a:endParaRPr lang="ko-KR" altLang="en-US" sz="5400" spc="59">
              <a:solidFill>
                <a:srgbClr val="525354"/>
              </a:solidFill>
              <a:latin typeface="메이플스토리 OTF"/>
              <a:ea typeface="메이플스토리 OTF"/>
            </a:endParaRPr>
          </a:p>
          <a:p>
            <a:pPr algn="ctr">
              <a:defRPr lang="ko-KR" altLang="en-US"/>
            </a:pPr>
            <a:r>
              <a:rPr lang="ko-KR" altLang="en-US" sz="5400" spc="59">
                <a:solidFill>
                  <a:srgbClr val="525354"/>
                </a:solidFill>
                <a:latin typeface="메이플스토리 OTF"/>
                <a:ea typeface="메이플스토리 OTF"/>
              </a:rPr>
              <a:t>역동성</a:t>
            </a:r>
            <a:endParaRPr lang="ko-KR" altLang="en-US" sz="5400" spc="59">
              <a:solidFill>
                <a:srgbClr val="525354"/>
              </a:solidFill>
              <a:latin typeface="메이플스토리 OTF"/>
              <a:ea typeface="메이플스토리 OTF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0" autoUpdateAnimBg="1"/>
      <p:bldP spid="88" grpId="1" animBg="0" autoUpdateAnimBg="1"/>
    </p:bldLst>
  </p:timing>
</p:sld>
</file>

<file path=ppt/slides/slide4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825708" y="-335004"/>
            <a:ext cx="905583" cy="249676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4400">
              <a:solidFill>
                <a:schemeClr val="tx1"/>
              </a:solidFill>
              <a:latin typeface="메이플스토리"/>
              <a:ea typeface="메이플스토리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17204" y="559436"/>
            <a:ext cx="2208306" cy="1305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spc="85">
                <a:latin typeface="메이플스토리"/>
                <a:ea typeface="메이플스토리"/>
              </a:rPr>
              <a:t> </a:t>
            </a:r>
            <a:r>
              <a:rPr lang="ko-KR" altLang="en-US" sz="4000" spc="85">
                <a:latin typeface="메이플스토리"/>
                <a:ea typeface="메이플스토리"/>
              </a:rPr>
              <a:t>기본방침</a:t>
            </a:r>
            <a:endParaRPr lang="ko-KR" altLang="en-US" sz="4000" spc="85">
              <a:latin typeface="메이플스토리"/>
              <a:ea typeface="메이플스토리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" name="직각 삼각형 3"/>
          <p:cNvSpPr/>
          <p:nvPr/>
        </p:nvSpPr>
        <p:spPr>
          <a:xfrm rot="18873211">
            <a:off x="3268704" y="4917939"/>
            <a:ext cx="177566" cy="177566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2" name="막힌 원호 41"/>
          <p:cNvSpPr/>
          <p:nvPr/>
        </p:nvSpPr>
        <p:spPr>
          <a:xfrm rot="18129213">
            <a:off x="2364726" y="2787817"/>
            <a:ext cx="1944000" cy="1944000"/>
          </a:xfrm>
          <a:prstGeom prst="blockArc">
            <a:avLst>
              <a:gd name="adj1" fmla="val 6576436"/>
              <a:gd name="adj2" fmla="val 21511206"/>
              <a:gd name="adj3" fmla="val 4370"/>
            </a:avLst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" name="막힌 원호 1"/>
          <p:cNvSpPr/>
          <p:nvPr/>
        </p:nvSpPr>
        <p:spPr>
          <a:xfrm rot="8456940">
            <a:off x="2329871" y="2755653"/>
            <a:ext cx="2001891" cy="2001891"/>
          </a:xfrm>
          <a:prstGeom prst="blockArc">
            <a:avLst>
              <a:gd name="adj1" fmla="val 6846689"/>
              <a:gd name="adj2" fmla="val 79346"/>
              <a:gd name="adj3" fmla="val 6447"/>
            </a:avLst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575560" y="3591642"/>
            <a:ext cx="1506855" cy="4450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2400" spc="100">
                <a:solidFill>
                  <a:srgbClr val="525354"/>
                </a:solidFill>
                <a:latin typeface="메이플스토리"/>
                <a:ea typeface="메이플스토리"/>
              </a:rPr>
              <a:t>관계 발전</a:t>
            </a:r>
            <a:endParaRPr lang="ko-KR" altLang="en-US" sz="2400" spc="100">
              <a:solidFill>
                <a:srgbClr val="525354"/>
              </a:solidFill>
              <a:latin typeface="메이플스토리"/>
              <a:ea typeface="메이플스토리"/>
            </a:endParaRPr>
          </a:p>
        </p:txBody>
      </p:sp>
      <p:grpSp>
        <p:nvGrpSpPr>
          <p:cNvPr id="10" name="그룹 9"/>
          <p:cNvGrpSpPr/>
          <p:nvPr/>
        </p:nvGrpSpPr>
        <p:grpSpPr>
          <a:xfrm rot="0">
            <a:off x="2416474" y="5441147"/>
            <a:ext cx="1882023" cy="885605"/>
            <a:chOff x="5154988" y="5652355"/>
            <a:chExt cx="1882023" cy="885605"/>
          </a:xfrm>
        </p:grpSpPr>
        <p:sp>
          <p:nvSpPr>
            <p:cNvPr id="8" name="직사각형 7"/>
            <p:cNvSpPr/>
            <p:nvPr/>
          </p:nvSpPr>
          <p:spPr>
            <a:xfrm>
              <a:off x="5154988" y="6412439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5154988" y="6222418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5154988" y="6032397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5154988" y="5842376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5154988" y="5652355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5551228" y="6412439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5551228" y="6222418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5551228" y="6032397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5551228" y="5842376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0" name="직사각형 59"/>
            <p:cNvSpPr/>
            <p:nvPr/>
          </p:nvSpPr>
          <p:spPr>
            <a:xfrm>
              <a:off x="5947468" y="6412439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1" name="직사각형 60"/>
            <p:cNvSpPr/>
            <p:nvPr/>
          </p:nvSpPr>
          <p:spPr>
            <a:xfrm>
              <a:off x="5947468" y="6222418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5947468" y="6032397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6" name="직사각형 65"/>
            <p:cNvSpPr/>
            <p:nvPr/>
          </p:nvSpPr>
          <p:spPr>
            <a:xfrm>
              <a:off x="6343708" y="6412439"/>
              <a:ext cx="297063" cy="12552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7" name="직사각형 66"/>
            <p:cNvSpPr/>
            <p:nvPr/>
          </p:nvSpPr>
          <p:spPr>
            <a:xfrm>
              <a:off x="6343708" y="6222418"/>
              <a:ext cx="297063" cy="12552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8" name="직사각형 67"/>
            <p:cNvSpPr/>
            <p:nvPr/>
          </p:nvSpPr>
          <p:spPr>
            <a:xfrm>
              <a:off x="6343708" y="6032397"/>
              <a:ext cx="297063" cy="12552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6343708" y="5842376"/>
              <a:ext cx="297063" cy="125521"/>
            </a:xfrm>
            <a:prstGeom prst="rect">
              <a:avLst/>
            </a:prstGeom>
            <a:solidFill>
              <a:srgbClr val="fcc3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2" name="직사각형 71"/>
            <p:cNvSpPr/>
            <p:nvPr/>
          </p:nvSpPr>
          <p:spPr>
            <a:xfrm>
              <a:off x="6739948" y="6412439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  <p:sp>
          <p:nvSpPr>
            <p:cNvPr id="73" name="직사각형 72"/>
            <p:cNvSpPr/>
            <p:nvPr/>
          </p:nvSpPr>
          <p:spPr>
            <a:xfrm>
              <a:off x="6739948" y="6222418"/>
              <a:ext cx="297063" cy="125521"/>
            </a:xfrm>
            <a:prstGeom prst="rect">
              <a:avLst/>
            </a:prstGeom>
            <a:solidFill>
              <a:srgbClr val="8c8e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80" name="직각 삼각형 79"/>
          <p:cNvSpPr/>
          <p:nvPr/>
        </p:nvSpPr>
        <p:spPr>
          <a:xfrm rot="18873211">
            <a:off x="6033887" y="4917941"/>
            <a:ext cx="177566" cy="177566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82" name="막힌 원호 81"/>
          <p:cNvSpPr/>
          <p:nvPr/>
        </p:nvSpPr>
        <p:spPr>
          <a:xfrm rot="18129213">
            <a:off x="5129909" y="2787819"/>
            <a:ext cx="1944000" cy="1944000"/>
          </a:xfrm>
          <a:prstGeom prst="blockArc">
            <a:avLst>
              <a:gd name="adj1" fmla="val 6576436"/>
              <a:gd name="adj2" fmla="val 21511206"/>
              <a:gd name="adj3" fmla="val 4370"/>
            </a:avLst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3" name="막힌 원호 82"/>
          <p:cNvSpPr/>
          <p:nvPr/>
        </p:nvSpPr>
        <p:spPr>
          <a:xfrm rot="6366927">
            <a:off x="5095054" y="2755655"/>
            <a:ext cx="2001891" cy="2001891"/>
          </a:xfrm>
          <a:prstGeom prst="blockArc">
            <a:avLst>
              <a:gd name="adj1" fmla="val 10159052"/>
              <a:gd name="adj2" fmla="val 79346"/>
              <a:gd name="adj3" fmla="val 6447"/>
            </a:avLst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33010" y="3591644"/>
            <a:ext cx="2116455" cy="4450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2400" spc="100">
                <a:solidFill>
                  <a:srgbClr val="525354"/>
                </a:solidFill>
                <a:latin typeface="메이플스토리"/>
                <a:ea typeface="메이플스토리"/>
              </a:rPr>
              <a:t>신뢰관계 구축</a:t>
            </a:r>
            <a:endParaRPr lang="ko-KR" altLang="en-US" sz="2400" spc="100">
              <a:solidFill>
                <a:srgbClr val="525354"/>
              </a:solidFill>
              <a:latin typeface="메이플스토리"/>
              <a:ea typeface="메이플스토리"/>
            </a:endParaRPr>
          </a:p>
        </p:txBody>
      </p:sp>
      <p:sp>
        <p:nvSpPr>
          <p:cNvPr id="109" name="직사각형 108"/>
          <p:cNvSpPr/>
          <p:nvPr/>
        </p:nvSpPr>
        <p:spPr>
          <a:xfrm>
            <a:off x="5181657" y="620123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4" name="직사각형 113"/>
          <p:cNvSpPr/>
          <p:nvPr/>
        </p:nvSpPr>
        <p:spPr>
          <a:xfrm>
            <a:off x="5181657" y="601121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8" name="직사각형 117"/>
          <p:cNvSpPr/>
          <p:nvPr/>
        </p:nvSpPr>
        <p:spPr>
          <a:xfrm>
            <a:off x="5577897" y="620123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19" name="직사각형 118"/>
          <p:cNvSpPr/>
          <p:nvPr/>
        </p:nvSpPr>
        <p:spPr>
          <a:xfrm>
            <a:off x="5577897" y="601121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0" name="직사각형 119"/>
          <p:cNvSpPr/>
          <p:nvPr/>
        </p:nvSpPr>
        <p:spPr>
          <a:xfrm>
            <a:off x="5577897" y="5821191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2" name="직사각형 121"/>
          <p:cNvSpPr/>
          <p:nvPr/>
        </p:nvSpPr>
        <p:spPr>
          <a:xfrm>
            <a:off x="5974137" y="6201233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3" name="직사각형 122"/>
          <p:cNvSpPr/>
          <p:nvPr/>
        </p:nvSpPr>
        <p:spPr>
          <a:xfrm>
            <a:off x="5974137" y="6011212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4" name="직사각형 123"/>
          <p:cNvSpPr/>
          <p:nvPr/>
        </p:nvSpPr>
        <p:spPr>
          <a:xfrm>
            <a:off x="5974137" y="5821191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5" name="직사각형 124"/>
          <p:cNvSpPr/>
          <p:nvPr/>
        </p:nvSpPr>
        <p:spPr>
          <a:xfrm>
            <a:off x="6370377" y="620123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6" name="직사각형 125"/>
          <p:cNvSpPr/>
          <p:nvPr/>
        </p:nvSpPr>
        <p:spPr>
          <a:xfrm>
            <a:off x="6370377" y="601121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7" name="직사각형 126"/>
          <p:cNvSpPr/>
          <p:nvPr/>
        </p:nvSpPr>
        <p:spPr>
          <a:xfrm>
            <a:off x="6370377" y="5821191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29" name="직사각형 128"/>
          <p:cNvSpPr/>
          <p:nvPr/>
        </p:nvSpPr>
        <p:spPr>
          <a:xfrm>
            <a:off x="6766617" y="620123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0" name="직사각형 129"/>
          <p:cNvSpPr/>
          <p:nvPr/>
        </p:nvSpPr>
        <p:spPr>
          <a:xfrm>
            <a:off x="6766617" y="601121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1" name="직각 삼각형 130"/>
          <p:cNvSpPr/>
          <p:nvPr/>
        </p:nvSpPr>
        <p:spPr>
          <a:xfrm rot="18873211">
            <a:off x="8799070" y="4917943"/>
            <a:ext cx="177566" cy="177566"/>
          </a:xfrm>
          <a:prstGeom prst="rtTriangle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3" name="막힌 원호 132"/>
          <p:cNvSpPr/>
          <p:nvPr/>
        </p:nvSpPr>
        <p:spPr>
          <a:xfrm rot="18129213">
            <a:off x="7895092" y="2787821"/>
            <a:ext cx="1944000" cy="1944000"/>
          </a:xfrm>
          <a:prstGeom prst="blockArc">
            <a:avLst>
              <a:gd name="adj1" fmla="val 6576436"/>
              <a:gd name="adj2" fmla="val 21511206"/>
              <a:gd name="adj3" fmla="val 4370"/>
            </a:avLst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4" name="막힌 원호 133"/>
          <p:cNvSpPr/>
          <p:nvPr/>
        </p:nvSpPr>
        <p:spPr>
          <a:xfrm rot="5400000">
            <a:off x="7860237" y="2755657"/>
            <a:ext cx="2001891" cy="2001891"/>
          </a:xfrm>
          <a:prstGeom prst="blockArc">
            <a:avLst>
              <a:gd name="adj1" fmla="val 10546067"/>
              <a:gd name="adj2" fmla="val 79346"/>
              <a:gd name="adj3" fmla="val 6447"/>
            </a:avLst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7919084" y="3591646"/>
            <a:ext cx="1878330" cy="4450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2400" spc="100">
                <a:solidFill>
                  <a:srgbClr val="525354"/>
                </a:solidFill>
                <a:latin typeface="메이플스토리"/>
                <a:ea typeface="메이플스토리"/>
              </a:rPr>
              <a:t>UN</a:t>
            </a:r>
            <a:r>
              <a:rPr lang="ko-KR" altLang="en-US" sz="2400" spc="100">
                <a:solidFill>
                  <a:srgbClr val="525354"/>
                </a:solidFill>
                <a:latin typeface="메이플스토리"/>
                <a:ea typeface="메이플스토리"/>
              </a:rPr>
              <a:t>적극활용</a:t>
            </a:r>
            <a:endParaRPr lang="ko-KR" altLang="en-US" sz="2400" spc="100">
              <a:solidFill>
                <a:srgbClr val="525354"/>
              </a:solidFill>
              <a:latin typeface="메이플스토리"/>
              <a:ea typeface="메이플스토리"/>
            </a:endParaRPr>
          </a:p>
        </p:txBody>
      </p:sp>
      <p:sp>
        <p:nvSpPr>
          <p:cNvPr id="139" name="직사각형 138"/>
          <p:cNvSpPr/>
          <p:nvPr/>
        </p:nvSpPr>
        <p:spPr>
          <a:xfrm>
            <a:off x="7946840" y="6201235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0" name="직사각형 139"/>
          <p:cNvSpPr/>
          <p:nvPr/>
        </p:nvSpPr>
        <p:spPr>
          <a:xfrm>
            <a:off x="7946840" y="6011214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1" name="직사각형 140"/>
          <p:cNvSpPr/>
          <p:nvPr/>
        </p:nvSpPr>
        <p:spPr>
          <a:xfrm>
            <a:off x="7946840" y="582119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4" name="직사각형 143"/>
          <p:cNvSpPr/>
          <p:nvPr/>
        </p:nvSpPr>
        <p:spPr>
          <a:xfrm>
            <a:off x="8343080" y="6201235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5" name="직사각형 144"/>
          <p:cNvSpPr/>
          <p:nvPr/>
        </p:nvSpPr>
        <p:spPr>
          <a:xfrm>
            <a:off x="8343080" y="6011214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6" name="직사각형 145"/>
          <p:cNvSpPr/>
          <p:nvPr/>
        </p:nvSpPr>
        <p:spPr>
          <a:xfrm>
            <a:off x="8343080" y="582119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7" name="직사각형 146"/>
          <p:cNvSpPr/>
          <p:nvPr/>
        </p:nvSpPr>
        <p:spPr>
          <a:xfrm>
            <a:off x="8343080" y="5631172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8" name="직사각형 147"/>
          <p:cNvSpPr/>
          <p:nvPr/>
        </p:nvSpPr>
        <p:spPr>
          <a:xfrm>
            <a:off x="8739320" y="6201235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49" name="직사각형 148"/>
          <p:cNvSpPr/>
          <p:nvPr/>
        </p:nvSpPr>
        <p:spPr>
          <a:xfrm>
            <a:off x="8739320" y="6011214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0" name="직사각형 149"/>
          <p:cNvSpPr/>
          <p:nvPr/>
        </p:nvSpPr>
        <p:spPr>
          <a:xfrm>
            <a:off x="8739320" y="582119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1" name="직사각형 150"/>
          <p:cNvSpPr/>
          <p:nvPr/>
        </p:nvSpPr>
        <p:spPr>
          <a:xfrm>
            <a:off x="9135560" y="6201235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2" name="직사각형 151"/>
          <p:cNvSpPr/>
          <p:nvPr/>
        </p:nvSpPr>
        <p:spPr>
          <a:xfrm>
            <a:off x="9135560" y="6011214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5" name="직사각형 154"/>
          <p:cNvSpPr/>
          <p:nvPr/>
        </p:nvSpPr>
        <p:spPr>
          <a:xfrm>
            <a:off x="9531800" y="6201235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6" name="직사각형 155"/>
          <p:cNvSpPr/>
          <p:nvPr/>
        </p:nvSpPr>
        <p:spPr>
          <a:xfrm>
            <a:off x="9531800" y="6011214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8" name="직사각형 157"/>
          <p:cNvSpPr/>
          <p:nvPr/>
        </p:nvSpPr>
        <p:spPr>
          <a:xfrm>
            <a:off x="5976617" y="5628754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59" name="직사각형 158"/>
          <p:cNvSpPr/>
          <p:nvPr/>
        </p:nvSpPr>
        <p:spPr>
          <a:xfrm>
            <a:off x="5979097" y="5436317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0" name="직사각형 159"/>
          <p:cNvSpPr/>
          <p:nvPr/>
        </p:nvSpPr>
        <p:spPr>
          <a:xfrm>
            <a:off x="8739320" y="5628753"/>
            <a:ext cx="297063" cy="125521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2" name="직사각형 161"/>
          <p:cNvSpPr/>
          <p:nvPr/>
        </p:nvSpPr>
        <p:spPr>
          <a:xfrm>
            <a:off x="9531800" y="5821189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3" name="직사각형 162"/>
          <p:cNvSpPr/>
          <p:nvPr/>
        </p:nvSpPr>
        <p:spPr>
          <a:xfrm>
            <a:off x="9531800" y="5631164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64" name="직사각형 163"/>
          <p:cNvSpPr/>
          <p:nvPr/>
        </p:nvSpPr>
        <p:spPr>
          <a:xfrm>
            <a:off x="9531800" y="5441139"/>
            <a:ext cx="297063" cy="125521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cxnSp>
        <p:nvCxnSpPr>
          <p:cNvPr id="81" name="직선 연결선 2"/>
          <p:cNvCxnSpPr/>
          <p:nvPr/>
        </p:nvCxnSpPr>
        <p:spPr>
          <a:xfrm>
            <a:off x="1078663" y="1552775"/>
            <a:ext cx="9916385" cy="32158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961245" y="2137944"/>
            <a:ext cx="723391" cy="723391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757450" y="2121381"/>
            <a:ext cx="723391" cy="723391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513900" y="2124696"/>
            <a:ext cx="723391" cy="72339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0" autoUpdateAnimBg="1"/>
      <p:bldP spid="85" grpId="1" animBg="0" autoUpdateAnimBg="1"/>
      <p:bldP spid="136" grpId="2" animBg="0" autoUpdateAnimBg="1"/>
    </p:bld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699865" y="-130223"/>
            <a:ext cx="276307" cy="1029062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9685" y="110906"/>
            <a:ext cx="4421505" cy="515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spc="88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일본 지방자치 분류 &amp; 수</a:t>
            </a:r>
            <a:endParaRPr lang="ko-KR" altLang="en-US" sz="2800" spc="88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" y="202647"/>
            <a:ext cx="4495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600" spc="100">
                <a:solidFill>
                  <a:schemeClr val="bg1"/>
                </a:solidFill>
                <a:latin typeface="한컴 윤고딕 240"/>
                <a:ea typeface="한컴 윤고딕 240"/>
              </a:rPr>
              <a:t>01</a:t>
            </a:r>
            <a:endParaRPr lang="ko-KR" altLang="en-US" sz="1600" spc="100">
              <a:solidFill>
                <a:schemeClr val="bg1"/>
              </a:solidFill>
              <a:latin typeface="한컴 윤고딕 240"/>
              <a:ea typeface="한컴 윤고딕 240"/>
            </a:endParaRPr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41743" y="647700"/>
            <a:ext cx="5478032" cy="889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5" name=""/>
          <p:cNvPicPr>
            <a:picLocks noChangeAspect="1"/>
          </p:cNvPicPr>
          <p:nvPr/>
        </p:nvPicPr>
        <p:blipFill rotWithShape="1">
          <a:blip r:embed="rId2"/>
          <a:srcRect l="48000" t="56940" r="26480" b="22920"/>
          <a:stretch>
            <a:fillRect/>
          </a:stretch>
        </p:blipFill>
        <p:spPr>
          <a:xfrm>
            <a:off x="685802" y="1825205"/>
            <a:ext cx="5343522" cy="2635411"/>
          </a:xfrm>
          <a:prstGeom prst="rect">
            <a:avLst/>
          </a:prstGeom>
        </p:spPr>
      </p:pic>
      <p:pic>
        <p:nvPicPr>
          <p:cNvPr id="126" name=""/>
          <p:cNvPicPr>
            <a:picLocks noChangeAspect="1"/>
          </p:cNvPicPr>
          <p:nvPr/>
        </p:nvPicPr>
        <p:blipFill rotWithShape="1">
          <a:blip r:embed="rId3"/>
          <a:srcRect l="61370" t="20830" r="5990" b="14860"/>
          <a:stretch>
            <a:fillRect/>
          </a:stretch>
        </p:blipFill>
        <p:spPr>
          <a:xfrm>
            <a:off x="7476824" y="1090243"/>
            <a:ext cx="3798586" cy="467751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894581" y="-299075"/>
            <a:ext cx="446732" cy="171112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071110" y="797539"/>
            <a:ext cx="2192654" cy="695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000" spc="85">
                <a:solidFill>
                  <a:schemeClr val="tx1">
                    <a:lumMod val="65000"/>
                    <a:lumOff val="35000"/>
                  </a:schemeClr>
                </a:solidFill>
                <a:latin typeface="메이플스토리"/>
                <a:ea typeface="메이플스토리"/>
              </a:rPr>
              <a:t>충청남도</a:t>
            </a:r>
            <a:endParaRPr lang="ko-KR" altLang="en-US" sz="4000" spc="85">
              <a:solidFill>
                <a:schemeClr val="tx1">
                  <a:lumMod val="65000"/>
                  <a:lumOff val="35000"/>
                </a:schemeClr>
              </a:solidFill>
              <a:latin typeface="메이플스토리"/>
              <a:ea typeface="메이플스토리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4485" y="357948"/>
            <a:ext cx="1325880" cy="4497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2400" spc="100">
                <a:solidFill>
                  <a:schemeClr val="bg1"/>
                </a:solidFill>
                <a:latin typeface="메이플스토리"/>
                <a:ea typeface="메이플스토리"/>
              </a:rPr>
              <a:t> 01 </a:t>
            </a:r>
            <a:r>
              <a:rPr lang="ko-KR" altLang="en-US" sz="2400" spc="100">
                <a:solidFill>
                  <a:schemeClr val="bg1"/>
                </a:solidFill>
                <a:latin typeface="메이플스토리"/>
                <a:ea typeface="메이플스토리"/>
              </a:rPr>
              <a:t>외교</a:t>
            </a:r>
            <a:endParaRPr lang="ko-KR" altLang="en-US" sz="2400" spc="100">
              <a:solidFill>
                <a:schemeClr val="bg1"/>
              </a:solidFill>
              <a:latin typeface="메이플스토리"/>
              <a:ea typeface="메이플스토리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078663" y="1552775"/>
            <a:ext cx="9916385" cy="32158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5672484" y="1910578"/>
            <a:ext cx="5890022" cy="466775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r>
              <a:rPr lang="ko-KR" altLang="en-US" sz="2400" b="1">
                <a:solidFill>
                  <a:schemeClr val="tx1"/>
                </a:solidFill>
                <a:latin typeface="메이플스토리"/>
                <a:ea typeface="메이플스토리"/>
              </a:rPr>
              <a:t>윤종인 행정부지사</a:t>
            </a:r>
            <a:r>
              <a:rPr lang="en-US" altLang="ko-KR" sz="2400" b="1">
                <a:solidFill>
                  <a:schemeClr val="tx1"/>
                </a:solidFill>
                <a:latin typeface="메이플스토리"/>
                <a:ea typeface="메이플스토리"/>
              </a:rPr>
              <a:t>, </a:t>
            </a:r>
            <a:r>
              <a:rPr lang="ko-KR" altLang="en-US" sz="2400" b="1">
                <a:solidFill>
                  <a:schemeClr val="tx1"/>
                </a:solidFill>
                <a:latin typeface="메이플스토리"/>
                <a:ea typeface="메이플스토리"/>
              </a:rPr>
              <a:t>지방외교 확대 일본 방문</a:t>
            </a:r>
            <a:endParaRPr lang="ko-KR" altLang="en-US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ko-KR" altLang="en-US" sz="2400">
              <a:solidFill>
                <a:schemeClr val="tx1"/>
              </a:solidFill>
              <a:latin typeface="메이플스토리"/>
              <a:ea typeface="메이플스토리"/>
            </a:endParaRPr>
          </a:p>
        </p:txBody>
      </p:sp>
      <p:grpSp>
        <p:nvGrpSpPr>
          <p:cNvPr id="72" name="그룹 7"/>
          <p:cNvGrpSpPr/>
          <p:nvPr/>
        </p:nvGrpSpPr>
        <p:grpSpPr>
          <a:xfrm rot="0">
            <a:off x="1275900" y="1614983"/>
            <a:ext cx="3786371" cy="5102787"/>
            <a:chOff x="8936300" y="3316265"/>
            <a:chExt cx="176056" cy="345186"/>
          </a:xfrm>
          <a:blipFill dpi="0" rotWithShape="1">
            <a:blip r:embed="rId2"/>
            <a:srcRect/>
            <a:stretch>
              <a:fillRect/>
            </a:stretch>
          </a:blipFill>
          <a:effectLst/>
        </p:grpSpPr>
        <p:sp>
          <p:nvSpPr>
            <p:cNvPr id="73" name="Freeform 345"/>
            <p:cNvSpPr>
              <a:spLocks noEditPoints="1"/>
            </p:cNvSpPr>
            <p:nvPr/>
          </p:nvSpPr>
          <p:spPr>
            <a:xfrm>
              <a:off x="8970433" y="3481536"/>
              <a:ext cx="141923" cy="179915"/>
            </a:xfrm>
            <a:custGeom>
              <a:avLst/>
              <a:gdLst>
                <a:gd name="T0" fmla="*/ 28 w 54"/>
                <a:gd name="T1" fmla="*/ 81 h 86"/>
                <a:gd name="T2" fmla="*/ 27 w 54"/>
                <a:gd name="T3" fmla="*/ 85 h 86"/>
                <a:gd name="T4" fmla="*/ 20 w 54"/>
                <a:gd name="T5" fmla="*/ 86 h 86"/>
                <a:gd name="T6" fmla="*/ 20 w 54"/>
                <a:gd name="T7" fmla="*/ 82 h 86"/>
                <a:gd name="T8" fmla="*/ 52 w 54"/>
                <a:gd name="T9" fmla="*/ 70 h 86"/>
                <a:gd name="T10" fmla="*/ 53 w 54"/>
                <a:gd name="T11" fmla="*/ 71 h 86"/>
                <a:gd name="T12" fmla="*/ 52 w 54"/>
                <a:gd name="T13" fmla="*/ 73 h 86"/>
                <a:gd name="T14" fmla="*/ 52 w 54"/>
                <a:gd name="T15" fmla="*/ 70 h 86"/>
                <a:gd name="T16" fmla="*/ 19 w 54"/>
                <a:gd name="T17" fmla="*/ 67 h 86"/>
                <a:gd name="T18" fmla="*/ 17 w 54"/>
                <a:gd name="T19" fmla="*/ 69 h 86"/>
                <a:gd name="T20" fmla="*/ 16 w 54"/>
                <a:gd name="T21" fmla="*/ 69 h 86"/>
                <a:gd name="T22" fmla="*/ 17 w 54"/>
                <a:gd name="T23" fmla="*/ 67 h 86"/>
                <a:gd name="T24" fmla="*/ 54 w 54"/>
                <a:gd name="T25" fmla="*/ 63 h 86"/>
                <a:gd name="T26" fmla="*/ 54 w 54"/>
                <a:gd name="T27" fmla="*/ 66 h 86"/>
                <a:gd name="T28" fmla="*/ 53 w 54"/>
                <a:gd name="T29" fmla="*/ 69 h 86"/>
                <a:gd name="T30" fmla="*/ 52 w 54"/>
                <a:gd name="T31" fmla="*/ 65 h 86"/>
                <a:gd name="T32" fmla="*/ 54 w 54"/>
                <a:gd name="T33" fmla="*/ 63 h 86"/>
                <a:gd name="T34" fmla="*/ 36 w 54"/>
                <a:gd name="T35" fmla="*/ 62 h 86"/>
                <a:gd name="T36" fmla="*/ 33 w 54"/>
                <a:gd name="T37" fmla="*/ 61 h 86"/>
                <a:gd name="T38" fmla="*/ 44 w 54"/>
                <a:gd name="T39" fmla="*/ 57 h 86"/>
                <a:gd name="T40" fmla="*/ 45 w 54"/>
                <a:gd name="T41" fmla="*/ 60 h 86"/>
                <a:gd name="T42" fmla="*/ 42 w 54"/>
                <a:gd name="T43" fmla="*/ 62 h 86"/>
                <a:gd name="T44" fmla="*/ 42 w 54"/>
                <a:gd name="T45" fmla="*/ 58 h 86"/>
                <a:gd name="T46" fmla="*/ 27 w 54"/>
                <a:gd name="T47" fmla="*/ 0 h 86"/>
                <a:gd name="T48" fmla="*/ 37 w 54"/>
                <a:gd name="T49" fmla="*/ 15 h 86"/>
                <a:gd name="T50" fmla="*/ 44 w 54"/>
                <a:gd name="T51" fmla="*/ 28 h 86"/>
                <a:gd name="T52" fmla="*/ 48 w 54"/>
                <a:gd name="T53" fmla="*/ 38 h 86"/>
                <a:gd name="T54" fmla="*/ 49 w 54"/>
                <a:gd name="T55" fmla="*/ 41 h 86"/>
                <a:gd name="T56" fmla="*/ 50 w 54"/>
                <a:gd name="T57" fmla="*/ 49 h 86"/>
                <a:gd name="T58" fmla="*/ 49 w 54"/>
                <a:gd name="T59" fmla="*/ 52 h 86"/>
                <a:gd name="T60" fmla="*/ 44 w 54"/>
                <a:gd name="T61" fmla="*/ 56 h 86"/>
                <a:gd name="T62" fmla="*/ 41 w 54"/>
                <a:gd name="T63" fmla="*/ 60 h 86"/>
                <a:gd name="T64" fmla="*/ 39 w 54"/>
                <a:gd name="T65" fmla="*/ 60 h 86"/>
                <a:gd name="T66" fmla="*/ 36 w 54"/>
                <a:gd name="T67" fmla="*/ 58 h 86"/>
                <a:gd name="T68" fmla="*/ 33 w 54"/>
                <a:gd name="T69" fmla="*/ 60 h 86"/>
                <a:gd name="T70" fmla="*/ 31 w 54"/>
                <a:gd name="T71" fmla="*/ 60 h 86"/>
                <a:gd name="T72" fmla="*/ 23 w 54"/>
                <a:gd name="T73" fmla="*/ 66 h 86"/>
                <a:gd name="T74" fmla="*/ 23 w 54"/>
                <a:gd name="T75" fmla="*/ 67 h 86"/>
                <a:gd name="T76" fmla="*/ 20 w 54"/>
                <a:gd name="T77" fmla="*/ 67 h 86"/>
                <a:gd name="T78" fmla="*/ 19 w 54"/>
                <a:gd name="T79" fmla="*/ 63 h 86"/>
                <a:gd name="T80" fmla="*/ 15 w 54"/>
                <a:gd name="T81" fmla="*/ 58 h 86"/>
                <a:gd name="T82" fmla="*/ 15 w 54"/>
                <a:gd name="T83" fmla="*/ 56 h 86"/>
                <a:gd name="T84" fmla="*/ 16 w 54"/>
                <a:gd name="T85" fmla="*/ 53 h 86"/>
                <a:gd name="T86" fmla="*/ 15 w 54"/>
                <a:gd name="T87" fmla="*/ 49 h 86"/>
                <a:gd name="T88" fmla="*/ 19 w 54"/>
                <a:gd name="T89" fmla="*/ 45 h 86"/>
                <a:gd name="T90" fmla="*/ 16 w 54"/>
                <a:gd name="T91" fmla="*/ 42 h 86"/>
                <a:gd name="T92" fmla="*/ 14 w 54"/>
                <a:gd name="T93" fmla="*/ 36 h 86"/>
                <a:gd name="T94" fmla="*/ 12 w 54"/>
                <a:gd name="T95" fmla="*/ 33 h 86"/>
                <a:gd name="T96" fmla="*/ 8 w 54"/>
                <a:gd name="T97" fmla="*/ 28 h 86"/>
                <a:gd name="T98" fmla="*/ 11 w 54"/>
                <a:gd name="T99" fmla="*/ 27 h 86"/>
                <a:gd name="T100" fmla="*/ 16 w 54"/>
                <a:gd name="T101" fmla="*/ 29 h 86"/>
                <a:gd name="T102" fmla="*/ 14 w 54"/>
                <a:gd name="T103" fmla="*/ 24 h 86"/>
                <a:gd name="T104" fmla="*/ 12 w 54"/>
                <a:gd name="T105" fmla="*/ 23 h 86"/>
                <a:gd name="T106" fmla="*/ 4 w 54"/>
                <a:gd name="T107" fmla="*/ 15 h 86"/>
                <a:gd name="T108" fmla="*/ 3 w 54"/>
                <a:gd name="T109" fmla="*/ 13 h 86"/>
                <a:gd name="T110" fmla="*/ 0 w 54"/>
                <a:gd name="T111" fmla="*/ 15 h 86"/>
                <a:gd name="T112" fmla="*/ 6 w 54"/>
                <a:gd name="T113" fmla="*/ 8 h 86"/>
                <a:gd name="T114" fmla="*/ 14 w 54"/>
                <a:gd name="T115" fmla="*/ 3 h 86"/>
                <a:gd name="T116" fmla="*/ 27 w 54"/>
                <a:gd name="T117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86">
                  <a:moveTo>
                    <a:pt x="25" y="81"/>
                  </a:moveTo>
                  <a:lnTo>
                    <a:pt x="28" y="81"/>
                  </a:lnTo>
                  <a:lnTo>
                    <a:pt x="28" y="82"/>
                  </a:lnTo>
                  <a:lnTo>
                    <a:pt x="27" y="85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19" y="83"/>
                  </a:lnTo>
                  <a:lnTo>
                    <a:pt x="20" y="82"/>
                  </a:lnTo>
                  <a:lnTo>
                    <a:pt x="25" y="81"/>
                  </a:lnTo>
                  <a:close/>
                  <a:moveTo>
                    <a:pt x="52" y="70"/>
                  </a:moveTo>
                  <a:lnTo>
                    <a:pt x="54" y="70"/>
                  </a:lnTo>
                  <a:lnTo>
                    <a:pt x="53" y="71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2" y="71"/>
                  </a:lnTo>
                  <a:lnTo>
                    <a:pt x="52" y="70"/>
                  </a:lnTo>
                  <a:close/>
                  <a:moveTo>
                    <a:pt x="17" y="66"/>
                  </a:moveTo>
                  <a:lnTo>
                    <a:pt x="19" y="67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7"/>
                  </a:lnTo>
                  <a:lnTo>
                    <a:pt x="17" y="67"/>
                  </a:lnTo>
                  <a:lnTo>
                    <a:pt x="17" y="66"/>
                  </a:lnTo>
                  <a:close/>
                  <a:moveTo>
                    <a:pt x="54" y="63"/>
                  </a:moveTo>
                  <a:lnTo>
                    <a:pt x="54" y="63"/>
                  </a:lnTo>
                  <a:lnTo>
                    <a:pt x="54" y="66"/>
                  </a:lnTo>
                  <a:lnTo>
                    <a:pt x="53" y="67"/>
                  </a:lnTo>
                  <a:lnTo>
                    <a:pt x="53" y="69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3" y="63"/>
                  </a:lnTo>
                  <a:lnTo>
                    <a:pt x="54" y="63"/>
                  </a:lnTo>
                  <a:close/>
                  <a:moveTo>
                    <a:pt x="35" y="61"/>
                  </a:moveTo>
                  <a:lnTo>
                    <a:pt x="36" y="62"/>
                  </a:lnTo>
                  <a:lnTo>
                    <a:pt x="35" y="62"/>
                  </a:ln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44" y="57"/>
                  </a:moveTo>
                  <a:lnTo>
                    <a:pt x="45" y="58"/>
                  </a:lnTo>
                  <a:lnTo>
                    <a:pt x="45" y="60"/>
                  </a:lnTo>
                  <a:lnTo>
                    <a:pt x="44" y="61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7"/>
                  </a:lnTo>
                  <a:close/>
                  <a:moveTo>
                    <a:pt x="27" y="0"/>
                  </a:moveTo>
                  <a:lnTo>
                    <a:pt x="31" y="8"/>
                  </a:lnTo>
                  <a:lnTo>
                    <a:pt x="37" y="15"/>
                  </a:lnTo>
                  <a:lnTo>
                    <a:pt x="44" y="23"/>
                  </a:lnTo>
                  <a:lnTo>
                    <a:pt x="44" y="28"/>
                  </a:lnTo>
                  <a:lnTo>
                    <a:pt x="46" y="31"/>
                  </a:lnTo>
                  <a:lnTo>
                    <a:pt x="48" y="38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0" y="49"/>
                  </a:lnTo>
                  <a:lnTo>
                    <a:pt x="48" y="50"/>
                  </a:lnTo>
                  <a:lnTo>
                    <a:pt x="49" y="52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41" y="60"/>
                  </a:lnTo>
                  <a:lnTo>
                    <a:pt x="40" y="61"/>
                  </a:lnTo>
                  <a:lnTo>
                    <a:pt x="39" y="60"/>
                  </a:lnTo>
                  <a:lnTo>
                    <a:pt x="37" y="61"/>
                  </a:lnTo>
                  <a:lnTo>
                    <a:pt x="36" y="58"/>
                  </a:lnTo>
                  <a:lnTo>
                    <a:pt x="35" y="58"/>
                  </a:lnTo>
                  <a:lnTo>
                    <a:pt x="33" y="60"/>
                  </a:lnTo>
                  <a:lnTo>
                    <a:pt x="32" y="58"/>
                  </a:lnTo>
                  <a:lnTo>
                    <a:pt x="31" y="60"/>
                  </a:lnTo>
                  <a:lnTo>
                    <a:pt x="25" y="63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3" y="67"/>
                  </a:lnTo>
                  <a:lnTo>
                    <a:pt x="20" y="69"/>
                  </a:lnTo>
                  <a:lnTo>
                    <a:pt x="20" y="67"/>
                  </a:lnTo>
                  <a:lnTo>
                    <a:pt x="20" y="66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6" y="50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4" y="41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7" y="32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2" y="28"/>
                  </a:lnTo>
                  <a:lnTo>
                    <a:pt x="16" y="29"/>
                  </a:lnTo>
                  <a:lnTo>
                    <a:pt x="15" y="27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19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21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74" name="Freeform 346"/>
            <p:cNvSpPr/>
            <p:nvPr/>
          </p:nvSpPr>
          <p:spPr>
            <a:xfrm>
              <a:off x="8936300" y="3316265"/>
              <a:ext cx="118567" cy="200835"/>
            </a:xfrm>
            <a:custGeom>
              <a:avLst/>
              <a:gdLst>
                <a:gd name="T0" fmla="*/ 48 w 56"/>
                <a:gd name="T1" fmla="*/ 2 h 96"/>
                <a:gd name="T2" fmla="*/ 50 w 56"/>
                <a:gd name="T3" fmla="*/ 6 h 96"/>
                <a:gd name="T4" fmla="*/ 56 w 56"/>
                <a:gd name="T5" fmla="*/ 10 h 96"/>
                <a:gd name="T6" fmla="*/ 51 w 56"/>
                <a:gd name="T7" fmla="*/ 14 h 96"/>
                <a:gd name="T8" fmla="*/ 50 w 56"/>
                <a:gd name="T9" fmla="*/ 16 h 96"/>
                <a:gd name="T10" fmla="*/ 48 w 56"/>
                <a:gd name="T11" fmla="*/ 25 h 96"/>
                <a:gd name="T12" fmla="*/ 51 w 56"/>
                <a:gd name="T13" fmla="*/ 35 h 96"/>
                <a:gd name="T14" fmla="*/ 52 w 56"/>
                <a:gd name="T15" fmla="*/ 39 h 96"/>
                <a:gd name="T16" fmla="*/ 50 w 56"/>
                <a:gd name="T17" fmla="*/ 41 h 96"/>
                <a:gd name="T18" fmla="*/ 44 w 56"/>
                <a:gd name="T19" fmla="*/ 49 h 96"/>
                <a:gd name="T20" fmla="*/ 42 w 56"/>
                <a:gd name="T21" fmla="*/ 53 h 96"/>
                <a:gd name="T22" fmla="*/ 38 w 56"/>
                <a:gd name="T23" fmla="*/ 54 h 96"/>
                <a:gd name="T24" fmla="*/ 34 w 56"/>
                <a:gd name="T25" fmla="*/ 58 h 96"/>
                <a:gd name="T26" fmla="*/ 34 w 56"/>
                <a:gd name="T27" fmla="*/ 64 h 96"/>
                <a:gd name="T28" fmla="*/ 34 w 56"/>
                <a:gd name="T29" fmla="*/ 69 h 96"/>
                <a:gd name="T30" fmla="*/ 39 w 56"/>
                <a:gd name="T31" fmla="*/ 71 h 96"/>
                <a:gd name="T32" fmla="*/ 50 w 56"/>
                <a:gd name="T33" fmla="*/ 79 h 96"/>
                <a:gd name="T34" fmla="*/ 37 w 56"/>
                <a:gd name="T35" fmla="*/ 82 h 96"/>
                <a:gd name="T36" fmla="*/ 29 w 56"/>
                <a:gd name="T37" fmla="*/ 87 h 96"/>
                <a:gd name="T38" fmla="*/ 23 w 56"/>
                <a:gd name="T39" fmla="*/ 94 h 96"/>
                <a:gd name="T40" fmla="*/ 19 w 56"/>
                <a:gd name="T41" fmla="*/ 91 h 96"/>
                <a:gd name="T42" fmla="*/ 18 w 56"/>
                <a:gd name="T43" fmla="*/ 95 h 96"/>
                <a:gd name="T44" fmla="*/ 14 w 56"/>
                <a:gd name="T45" fmla="*/ 96 h 96"/>
                <a:gd name="T46" fmla="*/ 15 w 56"/>
                <a:gd name="T47" fmla="*/ 91 h 96"/>
                <a:gd name="T48" fmla="*/ 11 w 56"/>
                <a:gd name="T49" fmla="*/ 92 h 96"/>
                <a:gd name="T50" fmla="*/ 10 w 56"/>
                <a:gd name="T51" fmla="*/ 90 h 96"/>
                <a:gd name="T52" fmla="*/ 13 w 56"/>
                <a:gd name="T53" fmla="*/ 81 h 96"/>
                <a:gd name="T54" fmla="*/ 18 w 56"/>
                <a:gd name="T55" fmla="*/ 79 h 96"/>
                <a:gd name="T56" fmla="*/ 11 w 56"/>
                <a:gd name="T57" fmla="*/ 79 h 96"/>
                <a:gd name="T58" fmla="*/ 10 w 56"/>
                <a:gd name="T59" fmla="*/ 73 h 96"/>
                <a:gd name="T60" fmla="*/ 11 w 56"/>
                <a:gd name="T61" fmla="*/ 66 h 96"/>
                <a:gd name="T62" fmla="*/ 14 w 56"/>
                <a:gd name="T63" fmla="*/ 64 h 96"/>
                <a:gd name="T64" fmla="*/ 11 w 56"/>
                <a:gd name="T65" fmla="*/ 65 h 96"/>
                <a:gd name="T66" fmla="*/ 6 w 56"/>
                <a:gd name="T67" fmla="*/ 64 h 96"/>
                <a:gd name="T68" fmla="*/ 4 w 56"/>
                <a:gd name="T69" fmla="*/ 65 h 96"/>
                <a:gd name="T70" fmla="*/ 1 w 56"/>
                <a:gd name="T71" fmla="*/ 61 h 96"/>
                <a:gd name="T72" fmla="*/ 0 w 56"/>
                <a:gd name="T73" fmla="*/ 61 h 96"/>
                <a:gd name="T74" fmla="*/ 2 w 56"/>
                <a:gd name="T75" fmla="*/ 52 h 96"/>
                <a:gd name="T76" fmla="*/ 4 w 56"/>
                <a:gd name="T77" fmla="*/ 46 h 96"/>
                <a:gd name="T78" fmla="*/ 9 w 56"/>
                <a:gd name="T79" fmla="*/ 40 h 96"/>
                <a:gd name="T80" fmla="*/ 13 w 56"/>
                <a:gd name="T81" fmla="*/ 33 h 96"/>
                <a:gd name="T82" fmla="*/ 14 w 56"/>
                <a:gd name="T83" fmla="*/ 31 h 96"/>
                <a:gd name="T84" fmla="*/ 17 w 56"/>
                <a:gd name="T85" fmla="*/ 24 h 96"/>
                <a:gd name="T86" fmla="*/ 21 w 56"/>
                <a:gd name="T87" fmla="*/ 28 h 96"/>
                <a:gd name="T88" fmla="*/ 25 w 56"/>
                <a:gd name="T89" fmla="*/ 28 h 96"/>
                <a:gd name="T90" fmla="*/ 31 w 56"/>
                <a:gd name="T91" fmla="*/ 29 h 96"/>
                <a:gd name="T92" fmla="*/ 37 w 56"/>
                <a:gd name="T93" fmla="*/ 27 h 96"/>
                <a:gd name="T94" fmla="*/ 34 w 56"/>
                <a:gd name="T95" fmla="*/ 23 h 96"/>
                <a:gd name="T96" fmla="*/ 33 w 56"/>
                <a:gd name="T97" fmla="*/ 19 h 96"/>
                <a:gd name="T98" fmla="*/ 40 w 56"/>
                <a:gd name="T99" fmla="*/ 15 h 96"/>
                <a:gd name="T100" fmla="*/ 42 w 56"/>
                <a:gd name="T101" fmla="*/ 10 h 96"/>
                <a:gd name="T102" fmla="*/ 46 w 56"/>
                <a:gd name="T103" fmla="*/ 7 h 96"/>
                <a:gd name="T104" fmla="*/ 44 w 56"/>
                <a:gd name="T105" fmla="*/ 3 h 96"/>
                <a:gd name="T106" fmla="*/ 47 w 56"/>
                <a:gd name="T107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" h="96">
                  <a:moveTo>
                    <a:pt x="47" y="0"/>
                  </a:moveTo>
                  <a:lnTo>
                    <a:pt x="48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1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1" y="28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2" y="39"/>
                  </a:lnTo>
                  <a:lnTo>
                    <a:pt x="48" y="41"/>
                  </a:lnTo>
                  <a:lnTo>
                    <a:pt x="50" y="41"/>
                  </a:lnTo>
                  <a:lnTo>
                    <a:pt x="43" y="48"/>
                  </a:lnTo>
                  <a:lnTo>
                    <a:pt x="44" y="49"/>
                  </a:lnTo>
                  <a:lnTo>
                    <a:pt x="43" y="52"/>
                  </a:lnTo>
                  <a:lnTo>
                    <a:pt x="42" y="53"/>
                  </a:lnTo>
                  <a:lnTo>
                    <a:pt x="39" y="53"/>
                  </a:lnTo>
                  <a:lnTo>
                    <a:pt x="38" y="54"/>
                  </a:lnTo>
                  <a:lnTo>
                    <a:pt x="37" y="57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4" y="64"/>
                  </a:lnTo>
                  <a:lnTo>
                    <a:pt x="33" y="65"/>
                  </a:lnTo>
                  <a:lnTo>
                    <a:pt x="34" y="69"/>
                  </a:lnTo>
                  <a:lnTo>
                    <a:pt x="38" y="69"/>
                  </a:lnTo>
                  <a:lnTo>
                    <a:pt x="39" y="71"/>
                  </a:lnTo>
                  <a:lnTo>
                    <a:pt x="48" y="77"/>
                  </a:lnTo>
                  <a:lnTo>
                    <a:pt x="50" y="79"/>
                  </a:lnTo>
                  <a:lnTo>
                    <a:pt x="44" y="82"/>
                  </a:lnTo>
                  <a:lnTo>
                    <a:pt x="37" y="82"/>
                  </a:lnTo>
                  <a:lnTo>
                    <a:pt x="33" y="86"/>
                  </a:lnTo>
                  <a:lnTo>
                    <a:pt x="29" y="87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2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4" y="96"/>
                  </a:lnTo>
                  <a:lnTo>
                    <a:pt x="13" y="95"/>
                  </a:lnTo>
                  <a:lnTo>
                    <a:pt x="15" y="91"/>
                  </a:lnTo>
                  <a:lnTo>
                    <a:pt x="13" y="91"/>
                  </a:lnTo>
                  <a:lnTo>
                    <a:pt x="11" y="92"/>
                  </a:lnTo>
                  <a:lnTo>
                    <a:pt x="10" y="91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13" y="81"/>
                  </a:lnTo>
                  <a:lnTo>
                    <a:pt x="15" y="81"/>
                  </a:lnTo>
                  <a:lnTo>
                    <a:pt x="18" y="79"/>
                  </a:lnTo>
                  <a:lnTo>
                    <a:pt x="15" y="79"/>
                  </a:lnTo>
                  <a:lnTo>
                    <a:pt x="11" y="79"/>
                  </a:lnTo>
                  <a:lnTo>
                    <a:pt x="10" y="79"/>
                  </a:lnTo>
                  <a:lnTo>
                    <a:pt x="10" y="73"/>
                  </a:lnTo>
                  <a:lnTo>
                    <a:pt x="13" y="69"/>
                  </a:lnTo>
                  <a:lnTo>
                    <a:pt x="11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3" y="64"/>
                  </a:lnTo>
                  <a:lnTo>
                    <a:pt x="11" y="65"/>
                  </a:lnTo>
                  <a:lnTo>
                    <a:pt x="8" y="65"/>
                  </a:lnTo>
                  <a:lnTo>
                    <a:pt x="6" y="64"/>
                  </a:lnTo>
                  <a:lnTo>
                    <a:pt x="4" y="62"/>
                  </a:lnTo>
                  <a:lnTo>
                    <a:pt x="4" y="65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9" y="40"/>
                  </a:lnTo>
                  <a:lnTo>
                    <a:pt x="11" y="39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14" y="27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21" y="28"/>
                  </a:lnTo>
                  <a:lnTo>
                    <a:pt x="22" y="29"/>
                  </a:lnTo>
                  <a:lnTo>
                    <a:pt x="25" y="28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1" y="20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40" y="15"/>
                  </a:lnTo>
                  <a:lnTo>
                    <a:pt x="40" y="12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</p:grpSp>
      <p:sp>
        <p:nvSpPr>
          <p:cNvPr id="75" name="Freeform 345"/>
          <p:cNvSpPr>
            <a:spLocks noEditPoints="1"/>
          </p:cNvSpPr>
          <p:nvPr/>
        </p:nvSpPr>
        <p:spPr>
          <a:xfrm>
            <a:off x="2002050" y="4062230"/>
            <a:ext cx="3052285" cy="2659633"/>
          </a:xfrm>
          <a:custGeom>
            <a:avLst/>
            <a:gdLst>
              <a:gd name="T0" fmla="*/ 28 w 54"/>
              <a:gd name="T1" fmla="*/ 81 h 86"/>
              <a:gd name="T2" fmla="*/ 27 w 54"/>
              <a:gd name="T3" fmla="*/ 85 h 86"/>
              <a:gd name="T4" fmla="*/ 20 w 54"/>
              <a:gd name="T5" fmla="*/ 86 h 86"/>
              <a:gd name="T6" fmla="*/ 20 w 54"/>
              <a:gd name="T7" fmla="*/ 82 h 86"/>
              <a:gd name="T8" fmla="*/ 52 w 54"/>
              <a:gd name="T9" fmla="*/ 70 h 86"/>
              <a:gd name="T10" fmla="*/ 53 w 54"/>
              <a:gd name="T11" fmla="*/ 71 h 86"/>
              <a:gd name="T12" fmla="*/ 52 w 54"/>
              <a:gd name="T13" fmla="*/ 73 h 86"/>
              <a:gd name="T14" fmla="*/ 52 w 54"/>
              <a:gd name="T15" fmla="*/ 70 h 86"/>
              <a:gd name="T16" fmla="*/ 19 w 54"/>
              <a:gd name="T17" fmla="*/ 67 h 86"/>
              <a:gd name="T18" fmla="*/ 17 w 54"/>
              <a:gd name="T19" fmla="*/ 69 h 86"/>
              <a:gd name="T20" fmla="*/ 16 w 54"/>
              <a:gd name="T21" fmla="*/ 69 h 86"/>
              <a:gd name="T22" fmla="*/ 17 w 54"/>
              <a:gd name="T23" fmla="*/ 67 h 86"/>
              <a:gd name="T24" fmla="*/ 54 w 54"/>
              <a:gd name="T25" fmla="*/ 63 h 86"/>
              <a:gd name="T26" fmla="*/ 54 w 54"/>
              <a:gd name="T27" fmla="*/ 66 h 86"/>
              <a:gd name="T28" fmla="*/ 53 w 54"/>
              <a:gd name="T29" fmla="*/ 69 h 86"/>
              <a:gd name="T30" fmla="*/ 52 w 54"/>
              <a:gd name="T31" fmla="*/ 65 h 86"/>
              <a:gd name="T32" fmla="*/ 54 w 54"/>
              <a:gd name="T33" fmla="*/ 63 h 86"/>
              <a:gd name="T34" fmla="*/ 36 w 54"/>
              <a:gd name="T35" fmla="*/ 62 h 86"/>
              <a:gd name="T36" fmla="*/ 33 w 54"/>
              <a:gd name="T37" fmla="*/ 61 h 86"/>
              <a:gd name="T38" fmla="*/ 44 w 54"/>
              <a:gd name="T39" fmla="*/ 57 h 86"/>
              <a:gd name="T40" fmla="*/ 45 w 54"/>
              <a:gd name="T41" fmla="*/ 60 h 86"/>
              <a:gd name="T42" fmla="*/ 42 w 54"/>
              <a:gd name="T43" fmla="*/ 62 h 86"/>
              <a:gd name="T44" fmla="*/ 42 w 54"/>
              <a:gd name="T45" fmla="*/ 58 h 86"/>
              <a:gd name="T46" fmla="*/ 27 w 54"/>
              <a:gd name="T47" fmla="*/ 0 h 86"/>
              <a:gd name="T48" fmla="*/ 37 w 54"/>
              <a:gd name="T49" fmla="*/ 15 h 86"/>
              <a:gd name="T50" fmla="*/ 44 w 54"/>
              <a:gd name="T51" fmla="*/ 28 h 86"/>
              <a:gd name="T52" fmla="*/ 48 w 54"/>
              <a:gd name="T53" fmla="*/ 38 h 86"/>
              <a:gd name="T54" fmla="*/ 49 w 54"/>
              <a:gd name="T55" fmla="*/ 41 h 86"/>
              <a:gd name="T56" fmla="*/ 50 w 54"/>
              <a:gd name="T57" fmla="*/ 49 h 86"/>
              <a:gd name="T58" fmla="*/ 49 w 54"/>
              <a:gd name="T59" fmla="*/ 52 h 86"/>
              <a:gd name="T60" fmla="*/ 44 w 54"/>
              <a:gd name="T61" fmla="*/ 56 h 86"/>
              <a:gd name="T62" fmla="*/ 41 w 54"/>
              <a:gd name="T63" fmla="*/ 60 h 86"/>
              <a:gd name="T64" fmla="*/ 39 w 54"/>
              <a:gd name="T65" fmla="*/ 60 h 86"/>
              <a:gd name="T66" fmla="*/ 36 w 54"/>
              <a:gd name="T67" fmla="*/ 58 h 86"/>
              <a:gd name="T68" fmla="*/ 33 w 54"/>
              <a:gd name="T69" fmla="*/ 60 h 86"/>
              <a:gd name="T70" fmla="*/ 31 w 54"/>
              <a:gd name="T71" fmla="*/ 60 h 86"/>
              <a:gd name="T72" fmla="*/ 23 w 54"/>
              <a:gd name="T73" fmla="*/ 66 h 86"/>
              <a:gd name="T74" fmla="*/ 23 w 54"/>
              <a:gd name="T75" fmla="*/ 67 h 86"/>
              <a:gd name="T76" fmla="*/ 20 w 54"/>
              <a:gd name="T77" fmla="*/ 67 h 86"/>
              <a:gd name="T78" fmla="*/ 19 w 54"/>
              <a:gd name="T79" fmla="*/ 63 h 86"/>
              <a:gd name="T80" fmla="*/ 15 w 54"/>
              <a:gd name="T81" fmla="*/ 58 h 86"/>
              <a:gd name="T82" fmla="*/ 15 w 54"/>
              <a:gd name="T83" fmla="*/ 56 h 86"/>
              <a:gd name="T84" fmla="*/ 16 w 54"/>
              <a:gd name="T85" fmla="*/ 53 h 86"/>
              <a:gd name="T86" fmla="*/ 15 w 54"/>
              <a:gd name="T87" fmla="*/ 49 h 86"/>
              <a:gd name="T88" fmla="*/ 19 w 54"/>
              <a:gd name="T89" fmla="*/ 45 h 86"/>
              <a:gd name="T90" fmla="*/ 16 w 54"/>
              <a:gd name="T91" fmla="*/ 42 h 86"/>
              <a:gd name="T92" fmla="*/ 14 w 54"/>
              <a:gd name="T93" fmla="*/ 36 h 86"/>
              <a:gd name="T94" fmla="*/ 12 w 54"/>
              <a:gd name="T95" fmla="*/ 33 h 86"/>
              <a:gd name="T96" fmla="*/ 8 w 54"/>
              <a:gd name="T97" fmla="*/ 28 h 86"/>
              <a:gd name="T98" fmla="*/ 11 w 54"/>
              <a:gd name="T99" fmla="*/ 27 h 86"/>
              <a:gd name="T100" fmla="*/ 16 w 54"/>
              <a:gd name="T101" fmla="*/ 29 h 86"/>
              <a:gd name="T102" fmla="*/ 14 w 54"/>
              <a:gd name="T103" fmla="*/ 24 h 86"/>
              <a:gd name="T104" fmla="*/ 12 w 54"/>
              <a:gd name="T105" fmla="*/ 23 h 86"/>
              <a:gd name="T106" fmla="*/ 4 w 54"/>
              <a:gd name="T107" fmla="*/ 15 h 86"/>
              <a:gd name="T108" fmla="*/ 3 w 54"/>
              <a:gd name="T109" fmla="*/ 13 h 86"/>
              <a:gd name="T110" fmla="*/ 0 w 54"/>
              <a:gd name="T111" fmla="*/ 15 h 86"/>
              <a:gd name="T112" fmla="*/ 6 w 54"/>
              <a:gd name="T113" fmla="*/ 8 h 86"/>
              <a:gd name="T114" fmla="*/ 14 w 54"/>
              <a:gd name="T115" fmla="*/ 3 h 86"/>
              <a:gd name="T116" fmla="*/ 27 w 54"/>
              <a:gd name="T117" fmla="*/ 0 h 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" h="86">
                <a:moveTo>
                  <a:pt x="25" y="81"/>
                </a:moveTo>
                <a:lnTo>
                  <a:pt x="28" y="81"/>
                </a:lnTo>
                <a:lnTo>
                  <a:pt x="28" y="82"/>
                </a:lnTo>
                <a:lnTo>
                  <a:pt x="27" y="85"/>
                </a:lnTo>
                <a:lnTo>
                  <a:pt x="21" y="86"/>
                </a:lnTo>
                <a:lnTo>
                  <a:pt x="20" y="86"/>
                </a:lnTo>
                <a:lnTo>
                  <a:pt x="19" y="83"/>
                </a:lnTo>
                <a:lnTo>
                  <a:pt x="20" y="82"/>
                </a:lnTo>
                <a:lnTo>
                  <a:pt x="25" y="81"/>
                </a:lnTo>
                <a:close/>
                <a:moveTo>
                  <a:pt x="52" y="70"/>
                </a:moveTo>
                <a:lnTo>
                  <a:pt x="54" y="70"/>
                </a:lnTo>
                <a:lnTo>
                  <a:pt x="53" y="71"/>
                </a:lnTo>
                <a:lnTo>
                  <a:pt x="53" y="73"/>
                </a:lnTo>
                <a:lnTo>
                  <a:pt x="52" y="73"/>
                </a:lnTo>
                <a:lnTo>
                  <a:pt x="52" y="71"/>
                </a:lnTo>
                <a:lnTo>
                  <a:pt x="52" y="70"/>
                </a:lnTo>
                <a:close/>
                <a:moveTo>
                  <a:pt x="17" y="66"/>
                </a:moveTo>
                <a:lnTo>
                  <a:pt x="19" y="67"/>
                </a:lnTo>
                <a:lnTo>
                  <a:pt x="19" y="69"/>
                </a:lnTo>
                <a:lnTo>
                  <a:pt x="17" y="69"/>
                </a:lnTo>
                <a:lnTo>
                  <a:pt x="16" y="70"/>
                </a:lnTo>
                <a:lnTo>
                  <a:pt x="16" y="69"/>
                </a:lnTo>
                <a:lnTo>
                  <a:pt x="16" y="67"/>
                </a:lnTo>
                <a:lnTo>
                  <a:pt x="17" y="67"/>
                </a:lnTo>
                <a:lnTo>
                  <a:pt x="17" y="66"/>
                </a:lnTo>
                <a:close/>
                <a:moveTo>
                  <a:pt x="54" y="63"/>
                </a:moveTo>
                <a:lnTo>
                  <a:pt x="54" y="63"/>
                </a:lnTo>
                <a:lnTo>
                  <a:pt x="54" y="66"/>
                </a:lnTo>
                <a:lnTo>
                  <a:pt x="53" y="67"/>
                </a:lnTo>
                <a:lnTo>
                  <a:pt x="53" y="69"/>
                </a:lnTo>
                <a:lnTo>
                  <a:pt x="52" y="67"/>
                </a:lnTo>
                <a:lnTo>
                  <a:pt x="52" y="65"/>
                </a:lnTo>
                <a:lnTo>
                  <a:pt x="53" y="63"/>
                </a:lnTo>
                <a:lnTo>
                  <a:pt x="54" y="63"/>
                </a:lnTo>
                <a:close/>
                <a:moveTo>
                  <a:pt x="35" y="61"/>
                </a:moveTo>
                <a:lnTo>
                  <a:pt x="36" y="62"/>
                </a:lnTo>
                <a:lnTo>
                  <a:pt x="35" y="62"/>
                </a:lnTo>
                <a:lnTo>
                  <a:pt x="33" y="61"/>
                </a:lnTo>
                <a:lnTo>
                  <a:pt x="35" y="61"/>
                </a:lnTo>
                <a:close/>
                <a:moveTo>
                  <a:pt x="44" y="57"/>
                </a:moveTo>
                <a:lnTo>
                  <a:pt x="45" y="58"/>
                </a:lnTo>
                <a:lnTo>
                  <a:pt x="45" y="60"/>
                </a:lnTo>
                <a:lnTo>
                  <a:pt x="44" y="61"/>
                </a:lnTo>
                <a:lnTo>
                  <a:pt x="42" y="62"/>
                </a:lnTo>
                <a:lnTo>
                  <a:pt x="42" y="60"/>
                </a:lnTo>
                <a:lnTo>
                  <a:pt x="42" y="58"/>
                </a:lnTo>
                <a:lnTo>
                  <a:pt x="44" y="57"/>
                </a:lnTo>
                <a:close/>
                <a:moveTo>
                  <a:pt x="27" y="0"/>
                </a:moveTo>
                <a:lnTo>
                  <a:pt x="31" y="8"/>
                </a:lnTo>
                <a:lnTo>
                  <a:pt x="37" y="15"/>
                </a:lnTo>
                <a:lnTo>
                  <a:pt x="44" y="23"/>
                </a:lnTo>
                <a:lnTo>
                  <a:pt x="44" y="28"/>
                </a:lnTo>
                <a:lnTo>
                  <a:pt x="46" y="31"/>
                </a:lnTo>
                <a:lnTo>
                  <a:pt x="48" y="38"/>
                </a:lnTo>
                <a:lnTo>
                  <a:pt x="48" y="41"/>
                </a:lnTo>
                <a:lnTo>
                  <a:pt x="49" y="41"/>
                </a:lnTo>
                <a:lnTo>
                  <a:pt x="49" y="41"/>
                </a:lnTo>
                <a:lnTo>
                  <a:pt x="50" y="49"/>
                </a:lnTo>
                <a:lnTo>
                  <a:pt x="48" y="50"/>
                </a:lnTo>
                <a:lnTo>
                  <a:pt x="49" y="52"/>
                </a:lnTo>
                <a:lnTo>
                  <a:pt x="46" y="56"/>
                </a:lnTo>
                <a:lnTo>
                  <a:pt x="44" y="56"/>
                </a:lnTo>
                <a:lnTo>
                  <a:pt x="40" y="58"/>
                </a:lnTo>
                <a:lnTo>
                  <a:pt x="41" y="60"/>
                </a:lnTo>
                <a:lnTo>
                  <a:pt x="40" y="61"/>
                </a:lnTo>
                <a:lnTo>
                  <a:pt x="39" y="60"/>
                </a:lnTo>
                <a:lnTo>
                  <a:pt x="37" y="61"/>
                </a:lnTo>
                <a:lnTo>
                  <a:pt x="36" y="58"/>
                </a:lnTo>
                <a:lnTo>
                  <a:pt x="35" y="58"/>
                </a:lnTo>
                <a:lnTo>
                  <a:pt x="33" y="60"/>
                </a:lnTo>
                <a:lnTo>
                  <a:pt x="32" y="58"/>
                </a:lnTo>
                <a:lnTo>
                  <a:pt x="31" y="60"/>
                </a:lnTo>
                <a:lnTo>
                  <a:pt x="25" y="63"/>
                </a:lnTo>
                <a:lnTo>
                  <a:pt x="23" y="66"/>
                </a:lnTo>
                <a:lnTo>
                  <a:pt x="23" y="65"/>
                </a:lnTo>
                <a:lnTo>
                  <a:pt x="23" y="67"/>
                </a:lnTo>
                <a:lnTo>
                  <a:pt x="20" y="69"/>
                </a:lnTo>
                <a:lnTo>
                  <a:pt x="20" y="67"/>
                </a:lnTo>
                <a:lnTo>
                  <a:pt x="20" y="66"/>
                </a:lnTo>
                <a:lnTo>
                  <a:pt x="19" y="63"/>
                </a:lnTo>
                <a:lnTo>
                  <a:pt x="17" y="63"/>
                </a:lnTo>
                <a:lnTo>
                  <a:pt x="15" y="58"/>
                </a:lnTo>
                <a:lnTo>
                  <a:pt x="16" y="58"/>
                </a:lnTo>
                <a:lnTo>
                  <a:pt x="15" y="56"/>
                </a:lnTo>
                <a:lnTo>
                  <a:pt x="15" y="53"/>
                </a:lnTo>
                <a:lnTo>
                  <a:pt x="16" y="53"/>
                </a:lnTo>
                <a:lnTo>
                  <a:pt x="16" y="50"/>
                </a:lnTo>
                <a:lnTo>
                  <a:pt x="15" y="49"/>
                </a:lnTo>
                <a:lnTo>
                  <a:pt x="15" y="48"/>
                </a:lnTo>
                <a:lnTo>
                  <a:pt x="19" y="45"/>
                </a:lnTo>
                <a:lnTo>
                  <a:pt x="16" y="41"/>
                </a:lnTo>
                <a:lnTo>
                  <a:pt x="16" y="42"/>
                </a:lnTo>
                <a:lnTo>
                  <a:pt x="14" y="41"/>
                </a:lnTo>
                <a:lnTo>
                  <a:pt x="14" y="36"/>
                </a:lnTo>
                <a:lnTo>
                  <a:pt x="14" y="33"/>
                </a:lnTo>
                <a:lnTo>
                  <a:pt x="12" y="33"/>
                </a:lnTo>
                <a:lnTo>
                  <a:pt x="7" y="32"/>
                </a:lnTo>
                <a:lnTo>
                  <a:pt x="8" y="28"/>
                </a:lnTo>
                <a:lnTo>
                  <a:pt x="11" y="28"/>
                </a:lnTo>
                <a:lnTo>
                  <a:pt x="11" y="27"/>
                </a:lnTo>
                <a:lnTo>
                  <a:pt x="12" y="28"/>
                </a:lnTo>
                <a:lnTo>
                  <a:pt x="16" y="29"/>
                </a:lnTo>
                <a:lnTo>
                  <a:pt x="15" y="27"/>
                </a:lnTo>
                <a:lnTo>
                  <a:pt x="14" y="24"/>
                </a:lnTo>
                <a:lnTo>
                  <a:pt x="14" y="23"/>
                </a:lnTo>
                <a:lnTo>
                  <a:pt x="12" y="23"/>
                </a:lnTo>
                <a:lnTo>
                  <a:pt x="10" y="19"/>
                </a:lnTo>
                <a:lnTo>
                  <a:pt x="4" y="15"/>
                </a:lnTo>
                <a:lnTo>
                  <a:pt x="7" y="13"/>
                </a:lnTo>
                <a:lnTo>
                  <a:pt x="3" y="13"/>
                </a:lnTo>
                <a:lnTo>
                  <a:pt x="0" y="15"/>
                </a:lnTo>
                <a:lnTo>
                  <a:pt x="0" y="15"/>
                </a:lnTo>
                <a:lnTo>
                  <a:pt x="2" y="12"/>
                </a:lnTo>
                <a:lnTo>
                  <a:pt x="6" y="8"/>
                </a:lnTo>
                <a:lnTo>
                  <a:pt x="10" y="7"/>
                </a:lnTo>
                <a:lnTo>
                  <a:pt x="14" y="3"/>
                </a:lnTo>
                <a:lnTo>
                  <a:pt x="21" y="3"/>
                </a:lnTo>
                <a:lnTo>
                  <a:pt x="2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2000"/>
            </a:schemeClr>
          </a:solidFill>
          <a:ln w="3175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6" name="Freeform 346"/>
          <p:cNvSpPr/>
          <p:nvPr/>
        </p:nvSpPr>
        <p:spPr>
          <a:xfrm>
            <a:off x="1285547" y="1622348"/>
            <a:ext cx="2549976" cy="2968887"/>
          </a:xfrm>
          <a:custGeom>
            <a:avLst/>
            <a:gdLst>
              <a:gd name="T0" fmla="*/ 48 w 56"/>
              <a:gd name="T1" fmla="*/ 2 h 96"/>
              <a:gd name="T2" fmla="*/ 50 w 56"/>
              <a:gd name="T3" fmla="*/ 6 h 96"/>
              <a:gd name="T4" fmla="*/ 56 w 56"/>
              <a:gd name="T5" fmla="*/ 10 h 96"/>
              <a:gd name="T6" fmla="*/ 51 w 56"/>
              <a:gd name="T7" fmla="*/ 14 h 96"/>
              <a:gd name="T8" fmla="*/ 50 w 56"/>
              <a:gd name="T9" fmla="*/ 16 h 96"/>
              <a:gd name="T10" fmla="*/ 48 w 56"/>
              <a:gd name="T11" fmla="*/ 25 h 96"/>
              <a:gd name="T12" fmla="*/ 51 w 56"/>
              <a:gd name="T13" fmla="*/ 35 h 96"/>
              <a:gd name="T14" fmla="*/ 52 w 56"/>
              <a:gd name="T15" fmla="*/ 39 h 96"/>
              <a:gd name="T16" fmla="*/ 50 w 56"/>
              <a:gd name="T17" fmla="*/ 41 h 96"/>
              <a:gd name="T18" fmla="*/ 44 w 56"/>
              <a:gd name="T19" fmla="*/ 49 h 96"/>
              <a:gd name="T20" fmla="*/ 42 w 56"/>
              <a:gd name="T21" fmla="*/ 53 h 96"/>
              <a:gd name="T22" fmla="*/ 38 w 56"/>
              <a:gd name="T23" fmla="*/ 54 h 96"/>
              <a:gd name="T24" fmla="*/ 34 w 56"/>
              <a:gd name="T25" fmla="*/ 58 h 96"/>
              <a:gd name="T26" fmla="*/ 34 w 56"/>
              <a:gd name="T27" fmla="*/ 64 h 96"/>
              <a:gd name="T28" fmla="*/ 34 w 56"/>
              <a:gd name="T29" fmla="*/ 69 h 96"/>
              <a:gd name="T30" fmla="*/ 39 w 56"/>
              <a:gd name="T31" fmla="*/ 71 h 96"/>
              <a:gd name="T32" fmla="*/ 50 w 56"/>
              <a:gd name="T33" fmla="*/ 79 h 96"/>
              <a:gd name="T34" fmla="*/ 37 w 56"/>
              <a:gd name="T35" fmla="*/ 82 h 96"/>
              <a:gd name="T36" fmla="*/ 29 w 56"/>
              <a:gd name="T37" fmla="*/ 87 h 96"/>
              <a:gd name="T38" fmla="*/ 23 w 56"/>
              <a:gd name="T39" fmla="*/ 94 h 96"/>
              <a:gd name="T40" fmla="*/ 19 w 56"/>
              <a:gd name="T41" fmla="*/ 91 h 96"/>
              <a:gd name="T42" fmla="*/ 18 w 56"/>
              <a:gd name="T43" fmla="*/ 95 h 96"/>
              <a:gd name="T44" fmla="*/ 14 w 56"/>
              <a:gd name="T45" fmla="*/ 96 h 96"/>
              <a:gd name="T46" fmla="*/ 15 w 56"/>
              <a:gd name="T47" fmla="*/ 91 h 96"/>
              <a:gd name="T48" fmla="*/ 11 w 56"/>
              <a:gd name="T49" fmla="*/ 92 h 96"/>
              <a:gd name="T50" fmla="*/ 10 w 56"/>
              <a:gd name="T51" fmla="*/ 90 h 96"/>
              <a:gd name="T52" fmla="*/ 13 w 56"/>
              <a:gd name="T53" fmla="*/ 81 h 96"/>
              <a:gd name="T54" fmla="*/ 18 w 56"/>
              <a:gd name="T55" fmla="*/ 79 h 96"/>
              <a:gd name="T56" fmla="*/ 11 w 56"/>
              <a:gd name="T57" fmla="*/ 79 h 96"/>
              <a:gd name="T58" fmla="*/ 10 w 56"/>
              <a:gd name="T59" fmla="*/ 73 h 96"/>
              <a:gd name="T60" fmla="*/ 11 w 56"/>
              <a:gd name="T61" fmla="*/ 66 h 96"/>
              <a:gd name="T62" fmla="*/ 14 w 56"/>
              <a:gd name="T63" fmla="*/ 64 h 96"/>
              <a:gd name="T64" fmla="*/ 11 w 56"/>
              <a:gd name="T65" fmla="*/ 65 h 96"/>
              <a:gd name="T66" fmla="*/ 6 w 56"/>
              <a:gd name="T67" fmla="*/ 64 h 96"/>
              <a:gd name="T68" fmla="*/ 4 w 56"/>
              <a:gd name="T69" fmla="*/ 65 h 96"/>
              <a:gd name="T70" fmla="*/ 1 w 56"/>
              <a:gd name="T71" fmla="*/ 61 h 96"/>
              <a:gd name="T72" fmla="*/ 0 w 56"/>
              <a:gd name="T73" fmla="*/ 61 h 96"/>
              <a:gd name="T74" fmla="*/ 2 w 56"/>
              <a:gd name="T75" fmla="*/ 52 h 96"/>
              <a:gd name="T76" fmla="*/ 4 w 56"/>
              <a:gd name="T77" fmla="*/ 46 h 96"/>
              <a:gd name="T78" fmla="*/ 9 w 56"/>
              <a:gd name="T79" fmla="*/ 40 h 96"/>
              <a:gd name="T80" fmla="*/ 13 w 56"/>
              <a:gd name="T81" fmla="*/ 33 h 96"/>
              <a:gd name="T82" fmla="*/ 14 w 56"/>
              <a:gd name="T83" fmla="*/ 31 h 96"/>
              <a:gd name="T84" fmla="*/ 17 w 56"/>
              <a:gd name="T85" fmla="*/ 24 h 96"/>
              <a:gd name="T86" fmla="*/ 21 w 56"/>
              <a:gd name="T87" fmla="*/ 28 h 96"/>
              <a:gd name="T88" fmla="*/ 25 w 56"/>
              <a:gd name="T89" fmla="*/ 28 h 96"/>
              <a:gd name="T90" fmla="*/ 31 w 56"/>
              <a:gd name="T91" fmla="*/ 29 h 96"/>
              <a:gd name="T92" fmla="*/ 37 w 56"/>
              <a:gd name="T93" fmla="*/ 27 h 96"/>
              <a:gd name="T94" fmla="*/ 34 w 56"/>
              <a:gd name="T95" fmla="*/ 23 h 96"/>
              <a:gd name="T96" fmla="*/ 33 w 56"/>
              <a:gd name="T97" fmla="*/ 19 h 96"/>
              <a:gd name="T98" fmla="*/ 40 w 56"/>
              <a:gd name="T99" fmla="*/ 15 h 96"/>
              <a:gd name="T100" fmla="*/ 42 w 56"/>
              <a:gd name="T101" fmla="*/ 10 h 96"/>
              <a:gd name="T102" fmla="*/ 46 w 56"/>
              <a:gd name="T103" fmla="*/ 7 h 96"/>
              <a:gd name="T104" fmla="*/ 44 w 56"/>
              <a:gd name="T105" fmla="*/ 3 h 96"/>
              <a:gd name="T106" fmla="*/ 47 w 56"/>
              <a:gd name="T107" fmla="*/ 0 h 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" h="96">
                <a:moveTo>
                  <a:pt x="47" y="0"/>
                </a:moveTo>
                <a:lnTo>
                  <a:pt x="48" y="2"/>
                </a:lnTo>
                <a:lnTo>
                  <a:pt x="48" y="4"/>
                </a:lnTo>
                <a:lnTo>
                  <a:pt x="50" y="6"/>
                </a:lnTo>
                <a:lnTo>
                  <a:pt x="54" y="6"/>
                </a:lnTo>
                <a:lnTo>
                  <a:pt x="56" y="10"/>
                </a:lnTo>
                <a:lnTo>
                  <a:pt x="55" y="10"/>
                </a:lnTo>
                <a:lnTo>
                  <a:pt x="51" y="14"/>
                </a:lnTo>
                <a:lnTo>
                  <a:pt x="50" y="14"/>
                </a:lnTo>
                <a:lnTo>
                  <a:pt x="50" y="16"/>
                </a:lnTo>
                <a:lnTo>
                  <a:pt x="48" y="23"/>
                </a:lnTo>
                <a:lnTo>
                  <a:pt x="48" y="25"/>
                </a:lnTo>
                <a:lnTo>
                  <a:pt x="51" y="28"/>
                </a:lnTo>
                <a:lnTo>
                  <a:pt x="51" y="35"/>
                </a:lnTo>
                <a:lnTo>
                  <a:pt x="54" y="36"/>
                </a:lnTo>
                <a:lnTo>
                  <a:pt x="52" y="39"/>
                </a:lnTo>
                <a:lnTo>
                  <a:pt x="48" y="41"/>
                </a:lnTo>
                <a:lnTo>
                  <a:pt x="50" y="41"/>
                </a:lnTo>
                <a:lnTo>
                  <a:pt x="43" y="48"/>
                </a:lnTo>
                <a:lnTo>
                  <a:pt x="44" y="49"/>
                </a:lnTo>
                <a:lnTo>
                  <a:pt x="43" y="52"/>
                </a:lnTo>
                <a:lnTo>
                  <a:pt x="42" y="53"/>
                </a:lnTo>
                <a:lnTo>
                  <a:pt x="39" y="53"/>
                </a:lnTo>
                <a:lnTo>
                  <a:pt x="38" y="54"/>
                </a:lnTo>
                <a:lnTo>
                  <a:pt x="37" y="57"/>
                </a:lnTo>
                <a:lnTo>
                  <a:pt x="34" y="58"/>
                </a:lnTo>
                <a:lnTo>
                  <a:pt x="34" y="61"/>
                </a:lnTo>
                <a:lnTo>
                  <a:pt x="34" y="64"/>
                </a:lnTo>
                <a:lnTo>
                  <a:pt x="33" y="65"/>
                </a:lnTo>
                <a:lnTo>
                  <a:pt x="34" y="69"/>
                </a:lnTo>
                <a:lnTo>
                  <a:pt x="38" y="69"/>
                </a:lnTo>
                <a:lnTo>
                  <a:pt x="39" y="71"/>
                </a:lnTo>
                <a:lnTo>
                  <a:pt x="48" y="77"/>
                </a:lnTo>
                <a:lnTo>
                  <a:pt x="50" y="79"/>
                </a:lnTo>
                <a:lnTo>
                  <a:pt x="44" y="82"/>
                </a:lnTo>
                <a:lnTo>
                  <a:pt x="37" y="82"/>
                </a:lnTo>
                <a:lnTo>
                  <a:pt x="33" y="86"/>
                </a:lnTo>
                <a:lnTo>
                  <a:pt x="29" y="87"/>
                </a:lnTo>
                <a:lnTo>
                  <a:pt x="25" y="91"/>
                </a:lnTo>
                <a:lnTo>
                  <a:pt x="23" y="94"/>
                </a:lnTo>
                <a:lnTo>
                  <a:pt x="21" y="91"/>
                </a:lnTo>
                <a:lnTo>
                  <a:pt x="19" y="91"/>
                </a:lnTo>
                <a:lnTo>
                  <a:pt x="21" y="92"/>
                </a:lnTo>
                <a:lnTo>
                  <a:pt x="18" y="95"/>
                </a:lnTo>
                <a:lnTo>
                  <a:pt x="17" y="95"/>
                </a:lnTo>
                <a:lnTo>
                  <a:pt x="14" y="96"/>
                </a:lnTo>
                <a:lnTo>
                  <a:pt x="13" y="95"/>
                </a:lnTo>
                <a:lnTo>
                  <a:pt x="15" y="91"/>
                </a:lnTo>
                <a:lnTo>
                  <a:pt x="13" y="91"/>
                </a:lnTo>
                <a:lnTo>
                  <a:pt x="11" y="92"/>
                </a:lnTo>
                <a:lnTo>
                  <a:pt x="10" y="91"/>
                </a:lnTo>
                <a:lnTo>
                  <a:pt x="10" y="90"/>
                </a:lnTo>
                <a:lnTo>
                  <a:pt x="10" y="85"/>
                </a:lnTo>
                <a:lnTo>
                  <a:pt x="13" y="81"/>
                </a:lnTo>
                <a:lnTo>
                  <a:pt x="15" y="81"/>
                </a:lnTo>
                <a:lnTo>
                  <a:pt x="18" y="79"/>
                </a:lnTo>
                <a:lnTo>
                  <a:pt x="15" y="79"/>
                </a:lnTo>
                <a:lnTo>
                  <a:pt x="11" y="79"/>
                </a:lnTo>
                <a:lnTo>
                  <a:pt x="10" y="79"/>
                </a:lnTo>
                <a:lnTo>
                  <a:pt x="10" y="73"/>
                </a:lnTo>
                <a:lnTo>
                  <a:pt x="13" y="69"/>
                </a:lnTo>
                <a:lnTo>
                  <a:pt x="11" y="66"/>
                </a:lnTo>
                <a:lnTo>
                  <a:pt x="13" y="65"/>
                </a:lnTo>
                <a:lnTo>
                  <a:pt x="14" y="64"/>
                </a:lnTo>
                <a:lnTo>
                  <a:pt x="13" y="64"/>
                </a:lnTo>
                <a:lnTo>
                  <a:pt x="11" y="65"/>
                </a:lnTo>
                <a:lnTo>
                  <a:pt x="8" y="65"/>
                </a:lnTo>
                <a:lnTo>
                  <a:pt x="6" y="64"/>
                </a:lnTo>
                <a:lnTo>
                  <a:pt x="4" y="62"/>
                </a:lnTo>
                <a:lnTo>
                  <a:pt x="4" y="65"/>
                </a:lnTo>
                <a:lnTo>
                  <a:pt x="1" y="65"/>
                </a:lnTo>
                <a:lnTo>
                  <a:pt x="1" y="61"/>
                </a:lnTo>
                <a:lnTo>
                  <a:pt x="0" y="61"/>
                </a:lnTo>
                <a:lnTo>
                  <a:pt x="0" y="61"/>
                </a:lnTo>
                <a:lnTo>
                  <a:pt x="0" y="54"/>
                </a:lnTo>
                <a:lnTo>
                  <a:pt x="2" y="52"/>
                </a:lnTo>
                <a:lnTo>
                  <a:pt x="4" y="48"/>
                </a:lnTo>
                <a:lnTo>
                  <a:pt x="4" y="46"/>
                </a:lnTo>
                <a:lnTo>
                  <a:pt x="8" y="44"/>
                </a:lnTo>
                <a:lnTo>
                  <a:pt x="9" y="40"/>
                </a:lnTo>
                <a:lnTo>
                  <a:pt x="11" y="39"/>
                </a:lnTo>
                <a:lnTo>
                  <a:pt x="13" y="33"/>
                </a:lnTo>
                <a:lnTo>
                  <a:pt x="14" y="32"/>
                </a:lnTo>
                <a:lnTo>
                  <a:pt x="14" y="31"/>
                </a:lnTo>
                <a:lnTo>
                  <a:pt x="14" y="27"/>
                </a:lnTo>
                <a:lnTo>
                  <a:pt x="17" y="24"/>
                </a:lnTo>
                <a:lnTo>
                  <a:pt x="18" y="27"/>
                </a:lnTo>
                <a:lnTo>
                  <a:pt x="21" y="28"/>
                </a:lnTo>
                <a:lnTo>
                  <a:pt x="22" y="29"/>
                </a:lnTo>
                <a:lnTo>
                  <a:pt x="25" y="28"/>
                </a:lnTo>
                <a:lnTo>
                  <a:pt x="27" y="29"/>
                </a:lnTo>
                <a:lnTo>
                  <a:pt x="31" y="29"/>
                </a:lnTo>
                <a:lnTo>
                  <a:pt x="35" y="29"/>
                </a:lnTo>
                <a:lnTo>
                  <a:pt x="37" y="27"/>
                </a:lnTo>
                <a:lnTo>
                  <a:pt x="37" y="24"/>
                </a:lnTo>
                <a:lnTo>
                  <a:pt x="34" y="23"/>
                </a:lnTo>
                <a:lnTo>
                  <a:pt x="31" y="20"/>
                </a:lnTo>
                <a:lnTo>
                  <a:pt x="33" y="19"/>
                </a:lnTo>
                <a:lnTo>
                  <a:pt x="35" y="19"/>
                </a:lnTo>
                <a:lnTo>
                  <a:pt x="40" y="15"/>
                </a:lnTo>
                <a:lnTo>
                  <a:pt x="40" y="12"/>
                </a:lnTo>
                <a:lnTo>
                  <a:pt x="42" y="10"/>
                </a:lnTo>
                <a:lnTo>
                  <a:pt x="44" y="10"/>
                </a:lnTo>
                <a:lnTo>
                  <a:pt x="46" y="7"/>
                </a:lnTo>
                <a:lnTo>
                  <a:pt x="44" y="6"/>
                </a:lnTo>
                <a:lnTo>
                  <a:pt x="44" y="3"/>
                </a:lnTo>
                <a:lnTo>
                  <a:pt x="44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2000"/>
            </a:schemeClr>
          </a:solidFill>
          <a:ln w="3175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7" name="눈물 방울 10"/>
          <p:cNvSpPr/>
          <p:nvPr/>
        </p:nvSpPr>
        <p:spPr>
          <a:xfrm rot="8040000">
            <a:off x="2914038" y="4798266"/>
            <a:ext cx="209538" cy="209538"/>
          </a:xfrm>
          <a:prstGeom prst="teardrop">
            <a:avLst>
              <a:gd name="adj" fmla="val 190986"/>
            </a:avLst>
          </a:prstGeom>
          <a:solidFill>
            <a:srgbClr val="fe0907"/>
          </a:solidFill>
          <a:ln w="19050" cap="flat" cmpd="sng" algn="ctr">
            <a:noFill/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0" lv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endParaRPr lang="ko-KR" altLang="en-US" sz="1800" b="0" i="0" kern="0" spc="5"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32118" y="1963589"/>
            <a:ext cx="5753203" cy="3503681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 autoUpdateAnimBg="1"/>
      <p:bldP spid="75" grpId="1" animBg="1" autoUpdateAnimBg="1"/>
      <p:bldP spid="77" grpId="2" animBg="1" autoUpdateAnimBg="1"/>
      <p:bldP spid="46" grpId="3" animBg="1" autoUpdateAnimBg="1"/>
    </p:bldLst>
  </p:timing>
</p:sld>
</file>

<file path=ppt/slides/slide5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894581" y="-299075"/>
            <a:ext cx="446732" cy="171112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5061585" y="797539"/>
            <a:ext cx="2192655" cy="69598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4000" spc="85">
                <a:solidFill>
                  <a:schemeClr val="tx1">
                    <a:lumMod val="65000"/>
                    <a:lumOff val="35000"/>
                  </a:schemeClr>
                </a:solidFill>
                <a:latin typeface="메이플스토리"/>
                <a:ea typeface="메이플스토리"/>
              </a:rPr>
              <a:t>경상북도</a:t>
            </a:r>
            <a:endParaRPr lang="ko-KR" altLang="en-US" sz="4000" spc="85">
              <a:solidFill>
                <a:schemeClr val="tx1">
                  <a:lumMod val="65000"/>
                  <a:lumOff val="35000"/>
                </a:schemeClr>
              </a:solidFill>
              <a:latin typeface="메이플스토리"/>
              <a:ea typeface="메이플스토리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04485" y="357948"/>
            <a:ext cx="1325880" cy="44977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2400" spc="100">
                <a:solidFill>
                  <a:schemeClr val="bg1"/>
                </a:solidFill>
                <a:latin typeface="메이플스토리"/>
                <a:ea typeface="메이플스토리"/>
              </a:rPr>
              <a:t> 01 </a:t>
            </a:r>
            <a:r>
              <a:rPr lang="ko-KR" altLang="en-US" sz="2400" spc="100">
                <a:solidFill>
                  <a:schemeClr val="bg1"/>
                </a:solidFill>
                <a:latin typeface="메이플스토리"/>
                <a:ea typeface="메이플스토리"/>
              </a:rPr>
              <a:t>외교</a:t>
            </a:r>
            <a:endParaRPr lang="ko-KR" altLang="en-US" sz="2400" spc="100">
              <a:solidFill>
                <a:schemeClr val="bg1"/>
              </a:solidFill>
              <a:latin typeface="메이플스토리"/>
              <a:ea typeface="메이플스토리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078663" y="1552775"/>
            <a:ext cx="9916385" cy="32158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5672484" y="1910578"/>
            <a:ext cx="5890022" cy="4667757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r>
              <a:rPr lang="ko-KR" altLang="en-US" sz="2800" b="1">
                <a:solidFill>
                  <a:schemeClr val="tx1"/>
                </a:solidFill>
                <a:latin typeface="메이플스토리"/>
                <a:ea typeface="메이플스토리"/>
              </a:rPr>
              <a:t>김관용 경북지사</a:t>
            </a:r>
            <a:r>
              <a:rPr lang="en-US" altLang="ko-KR" sz="2800" b="1">
                <a:solidFill>
                  <a:schemeClr val="tx1"/>
                </a:solidFill>
                <a:latin typeface="메이플스토리"/>
                <a:ea typeface="메이플스토리"/>
              </a:rPr>
              <a:t>,</a:t>
            </a:r>
            <a:r>
              <a:rPr lang="ko-KR" altLang="en-US" sz="2800" b="1">
                <a:solidFill>
                  <a:schemeClr val="tx1"/>
                </a:solidFill>
                <a:latin typeface="메이플스토리"/>
                <a:ea typeface="메이플스토리"/>
              </a:rPr>
              <a:t> 부산 일본 총영사</a:t>
            </a:r>
            <a:endParaRPr lang="ko-KR" altLang="en-US" sz="2800">
              <a:solidFill>
                <a:schemeClr val="tx1"/>
              </a:solidFill>
              <a:latin typeface="메이플스토리"/>
              <a:ea typeface="메이플스토리"/>
            </a:endParaRPr>
          </a:p>
        </p:txBody>
      </p:sp>
      <p:grpSp>
        <p:nvGrpSpPr>
          <p:cNvPr id="72" name="그룹 7"/>
          <p:cNvGrpSpPr/>
          <p:nvPr/>
        </p:nvGrpSpPr>
        <p:grpSpPr>
          <a:xfrm rot="0">
            <a:off x="1275900" y="1614983"/>
            <a:ext cx="3786371" cy="5102787"/>
            <a:chOff x="8936300" y="3316265"/>
            <a:chExt cx="176056" cy="345186"/>
          </a:xfrm>
          <a:blipFill dpi="0" rotWithShape="1">
            <a:blip r:embed="rId2"/>
            <a:srcRect/>
            <a:stretch>
              <a:fillRect/>
            </a:stretch>
          </a:blipFill>
          <a:effectLst/>
        </p:grpSpPr>
        <p:sp>
          <p:nvSpPr>
            <p:cNvPr id="73" name="Freeform 345"/>
            <p:cNvSpPr>
              <a:spLocks noEditPoints="1"/>
            </p:cNvSpPr>
            <p:nvPr/>
          </p:nvSpPr>
          <p:spPr>
            <a:xfrm>
              <a:off x="8970433" y="3481536"/>
              <a:ext cx="141923" cy="179915"/>
            </a:xfrm>
            <a:custGeom>
              <a:avLst/>
              <a:gdLst>
                <a:gd name="T0" fmla="*/ 28 w 54"/>
                <a:gd name="T1" fmla="*/ 81 h 86"/>
                <a:gd name="T2" fmla="*/ 27 w 54"/>
                <a:gd name="T3" fmla="*/ 85 h 86"/>
                <a:gd name="T4" fmla="*/ 20 w 54"/>
                <a:gd name="T5" fmla="*/ 86 h 86"/>
                <a:gd name="T6" fmla="*/ 20 w 54"/>
                <a:gd name="T7" fmla="*/ 82 h 86"/>
                <a:gd name="T8" fmla="*/ 52 w 54"/>
                <a:gd name="T9" fmla="*/ 70 h 86"/>
                <a:gd name="T10" fmla="*/ 53 w 54"/>
                <a:gd name="T11" fmla="*/ 71 h 86"/>
                <a:gd name="T12" fmla="*/ 52 w 54"/>
                <a:gd name="T13" fmla="*/ 73 h 86"/>
                <a:gd name="T14" fmla="*/ 52 w 54"/>
                <a:gd name="T15" fmla="*/ 70 h 86"/>
                <a:gd name="T16" fmla="*/ 19 w 54"/>
                <a:gd name="T17" fmla="*/ 67 h 86"/>
                <a:gd name="T18" fmla="*/ 17 w 54"/>
                <a:gd name="T19" fmla="*/ 69 h 86"/>
                <a:gd name="T20" fmla="*/ 16 w 54"/>
                <a:gd name="T21" fmla="*/ 69 h 86"/>
                <a:gd name="T22" fmla="*/ 17 w 54"/>
                <a:gd name="T23" fmla="*/ 67 h 86"/>
                <a:gd name="T24" fmla="*/ 54 w 54"/>
                <a:gd name="T25" fmla="*/ 63 h 86"/>
                <a:gd name="T26" fmla="*/ 54 w 54"/>
                <a:gd name="T27" fmla="*/ 66 h 86"/>
                <a:gd name="T28" fmla="*/ 53 w 54"/>
                <a:gd name="T29" fmla="*/ 69 h 86"/>
                <a:gd name="T30" fmla="*/ 52 w 54"/>
                <a:gd name="T31" fmla="*/ 65 h 86"/>
                <a:gd name="T32" fmla="*/ 54 w 54"/>
                <a:gd name="T33" fmla="*/ 63 h 86"/>
                <a:gd name="T34" fmla="*/ 36 w 54"/>
                <a:gd name="T35" fmla="*/ 62 h 86"/>
                <a:gd name="T36" fmla="*/ 33 w 54"/>
                <a:gd name="T37" fmla="*/ 61 h 86"/>
                <a:gd name="T38" fmla="*/ 44 w 54"/>
                <a:gd name="T39" fmla="*/ 57 h 86"/>
                <a:gd name="T40" fmla="*/ 45 w 54"/>
                <a:gd name="T41" fmla="*/ 60 h 86"/>
                <a:gd name="T42" fmla="*/ 42 w 54"/>
                <a:gd name="T43" fmla="*/ 62 h 86"/>
                <a:gd name="T44" fmla="*/ 42 w 54"/>
                <a:gd name="T45" fmla="*/ 58 h 86"/>
                <a:gd name="T46" fmla="*/ 27 w 54"/>
                <a:gd name="T47" fmla="*/ 0 h 86"/>
                <a:gd name="T48" fmla="*/ 37 w 54"/>
                <a:gd name="T49" fmla="*/ 15 h 86"/>
                <a:gd name="T50" fmla="*/ 44 w 54"/>
                <a:gd name="T51" fmla="*/ 28 h 86"/>
                <a:gd name="T52" fmla="*/ 48 w 54"/>
                <a:gd name="T53" fmla="*/ 38 h 86"/>
                <a:gd name="T54" fmla="*/ 49 w 54"/>
                <a:gd name="T55" fmla="*/ 41 h 86"/>
                <a:gd name="T56" fmla="*/ 50 w 54"/>
                <a:gd name="T57" fmla="*/ 49 h 86"/>
                <a:gd name="T58" fmla="*/ 49 w 54"/>
                <a:gd name="T59" fmla="*/ 52 h 86"/>
                <a:gd name="T60" fmla="*/ 44 w 54"/>
                <a:gd name="T61" fmla="*/ 56 h 86"/>
                <a:gd name="T62" fmla="*/ 41 w 54"/>
                <a:gd name="T63" fmla="*/ 60 h 86"/>
                <a:gd name="T64" fmla="*/ 39 w 54"/>
                <a:gd name="T65" fmla="*/ 60 h 86"/>
                <a:gd name="T66" fmla="*/ 36 w 54"/>
                <a:gd name="T67" fmla="*/ 58 h 86"/>
                <a:gd name="T68" fmla="*/ 33 w 54"/>
                <a:gd name="T69" fmla="*/ 60 h 86"/>
                <a:gd name="T70" fmla="*/ 31 w 54"/>
                <a:gd name="T71" fmla="*/ 60 h 86"/>
                <a:gd name="T72" fmla="*/ 23 w 54"/>
                <a:gd name="T73" fmla="*/ 66 h 86"/>
                <a:gd name="T74" fmla="*/ 23 w 54"/>
                <a:gd name="T75" fmla="*/ 67 h 86"/>
                <a:gd name="T76" fmla="*/ 20 w 54"/>
                <a:gd name="T77" fmla="*/ 67 h 86"/>
                <a:gd name="T78" fmla="*/ 19 w 54"/>
                <a:gd name="T79" fmla="*/ 63 h 86"/>
                <a:gd name="T80" fmla="*/ 15 w 54"/>
                <a:gd name="T81" fmla="*/ 58 h 86"/>
                <a:gd name="T82" fmla="*/ 15 w 54"/>
                <a:gd name="T83" fmla="*/ 56 h 86"/>
                <a:gd name="T84" fmla="*/ 16 w 54"/>
                <a:gd name="T85" fmla="*/ 53 h 86"/>
                <a:gd name="T86" fmla="*/ 15 w 54"/>
                <a:gd name="T87" fmla="*/ 49 h 86"/>
                <a:gd name="T88" fmla="*/ 19 w 54"/>
                <a:gd name="T89" fmla="*/ 45 h 86"/>
                <a:gd name="T90" fmla="*/ 16 w 54"/>
                <a:gd name="T91" fmla="*/ 42 h 86"/>
                <a:gd name="T92" fmla="*/ 14 w 54"/>
                <a:gd name="T93" fmla="*/ 36 h 86"/>
                <a:gd name="T94" fmla="*/ 12 w 54"/>
                <a:gd name="T95" fmla="*/ 33 h 86"/>
                <a:gd name="T96" fmla="*/ 8 w 54"/>
                <a:gd name="T97" fmla="*/ 28 h 86"/>
                <a:gd name="T98" fmla="*/ 11 w 54"/>
                <a:gd name="T99" fmla="*/ 27 h 86"/>
                <a:gd name="T100" fmla="*/ 16 w 54"/>
                <a:gd name="T101" fmla="*/ 29 h 86"/>
                <a:gd name="T102" fmla="*/ 14 w 54"/>
                <a:gd name="T103" fmla="*/ 24 h 86"/>
                <a:gd name="T104" fmla="*/ 12 w 54"/>
                <a:gd name="T105" fmla="*/ 23 h 86"/>
                <a:gd name="T106" fmla="*/ 4 w 54"/>
                <a:gd name="T107" fmla="*/ 15 h 86"/>
                <a:gd name="T108" fmla="*/ 3 w 54"/>
                <a:gd name="T109" fmla="*/ 13 h 86"/>
                <a:gd name="T110" fmla="*/ 0 w 54"/>
                <a:gd name="T111" fmla="*/ 15 h 86"/>
                <a:gd name="T112" fmla="*/ 6 w 54"/>
                <a:gd name="T113" fmla="*/ 8 h 86"/>
                <a:gd name="T114" fmla="*/ 14 w 54"/>
                <a:gd name="T115" fmla="*/ 3 h 86"/>
                <a:gd name="T116" fmla="*/ 27 w 54"/>
                <a:gd name="T117" fmla="*/ 0 h 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4" h="86">
                  <a:moveTo>
                    <a:pt x="25" y="81"/>
                  </a:moveTo>
                  <a:lnTo>
                    <a:pt x="28" y="81"/>
                  </a:lnTo>
                  <a:lnTo>
                    <a:pt x="28" y="82"/>
                  </a:lnTo>
                  <a:lnTo>
                    <a:pt x="27" y="85"/>
                  </a:lnTo>
                  <a:lnTo>
                    <a:pt x="21" y="86"/>
                  </a:lnTo>
                  <a:lnTo>
                    <a:pt x="20" y="86"/>
                  </a:lnTo>
                  <a:lnTo>
                    <a:pt x="19" y="83"/>
                  </a:lnTo>
                  <a:lnTo>
                    <a:pt x="20" y="82"/>
                  </a:lnTo>
                  <a:lnTo>
                    <a:pt x="25" y="81"/>
                  </a:lnTo>
                  <a:close/>
                  <a:moveTo>
                    <a:pt x="52" y="70"/>
                  </a:moveTo>
                  <a:lnTo>
                    <a:pt x="54" y="70"/>
                  </a:lnTo>
                  <a:lnTo>
                    <a:pt x="53" y="71"/>
                  </a:lnTo>
                  <a:lnTo>
                    <a:pt x="53" y="73"/>
                  </a:lnTo>
                  <a:lnTo>
                    <a:pt x="52" y="73"/>
                  </a:lnTo>
                  <a:lnTo>
                    <a:pt x="52" y="71"/>
                  </a:lnTo>
                  <a:lnTo>
                    <a:pt x="52" y="70"/>
                  </a:lnTo>
                  <a:close/>
                  <a:moveTo>
                    <a:pt x="17" y="66"/>
                  </a:moveTo>
                  <a:lnTo>
                    <a:pt x="19" y="67"/>
                  </a:lnTo>
                  <a:lnTo>
                    <a:pt x="19" y="69"/>
                  </a:lnTo>
                  <a:lnTo>
                    <a:pt x="17" y="69"/>
                  </a:lnTo>
                  <a:lnTo>
                    <a:pt x="16" y="70"/>
                  </a:lnTo>
                  <a:lnTo>
                    <a:pt x="16" y="69"/>
                  </a:lnTo>
                  <a:lnTo>
                    <a:pt x="16" y="67"/>
                  </a:lnTo>
                  <a:lnTo>
                    <a:pt x="17" y="67"/>
                  </a:lnTo>
                  <a:lnTo>
                    <a:pt x="17" y="66"/>
                  </a:lnTo>
                  <a:close/>
                  <a:moveTo>
                    <a:pt x="54" y="63"/>
                  </a:moveTo>
                  <a:lnTo>
                    <a:pt x="54" y="63"/>
                  </a:lnTo>
                  <a:lnTo>
                    <a:pt x="54" y="66"/>
                  </a:lnTo>
                  <a:lnTo>
                    <a:pt x="53" y="67"/>
                  </a:lnTo>
                  <a:lnTo>
                    <a:pt x="53" y="69"/>
                  </a:lnTo>
                  <a:lnTo>
                    <a:pt x="52" y="67"/>
                  </a:lnTo>
                  <a:lnTo>
                    <a:pt x="52" y="65"/>
                  </a:lnTo>
                  <a:lnTo>
                    <a:pt x="53" y="63"/>
                  </a:lnTo>
                  <a:lnTo>
                    <a:pt x="54" y="63"/>
                  </a:lnTo>
                  <a:close/>
                  <a:moveTo>
                    <a:pt x="35" y="61"/>
                  </a:moveTo>
                  <a:lnTo>
                    <a:pt x="36" y="62"/>
                  </a:lnTo>
                  <a:lnTo>
                    <a:pt x="35" y="62"/>
                  </a:lnTo>
                  <a:lnTo>
                    <a:pt x="33" y="61"/>
                  </a:lnTo>
                  <a:lnTo>
                    <a:pt x="35" y="61"/>
                  </a:lnTo>
                  <a:close/>
                  <a:moveTo>
                    <a:pt x="44" y="57"/>
                  </a:moveTo>
                  <a:lnTo>
                    <a:pt x="45" y="58"/>
                  </a:lnTo>
                  <a:lnTo>
                    <a:pt x="45" y="60"/>
                  </a:lnTo>
                  <a:lnTo>
                    <a:pt x="44" y="61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2" y="58"/>
                  </a:lnTo>
                  <a:lnTo>
                    <a:pt x="44" y="57"/>
                  </a:lnTo>
                  <a:close/>
                  <a:moveTo>
                    <a:pt x="27" y="0"/>
                  </a:moveTo>
                  <a:lnTo>
                    <a:pt x="31" y="8"/>
                  </a:lnTo>
                  <a:lnTo>
                    <a:pt x="37" y="15"/>
                  </a:lnTo>
                  <a:lnTo>
                    <a:pt x="44" y="23"/>
                  </a:lnTo>
                  <a:lnTo>
                    <a:pt x="44" y="28"/>
                  </a:lnTo>
                  <a:lnTo>
                    <a:pt x="46" y="31"/>
                  </a:lnTo>
                  <a:lnTo>
                    <a:pt x="48" y="38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0" y="49"/>
                  </a:lnTo>
                  <a:lnTo>
                    <a:pt x="48" y="50"/>
                  </a:lnTo>
                  <a:lnTo>
                    <a:pt x="49" y="52"/>
                  </a:lnTo>
                  <a:lnTo>
                    <a:pt x="46" y="56"/>
                  </a:lnTo>
                  <a:lnTo>
                    <a:pt x="44" y="56"/>
                  </a:lnTo>
                  <a:lnTo>
                    <a:pt x="40" y="58"/>
                  </a:lnTo>
                  <a:lnTo>
                    <a:pt x="41" y="60"/>
                  </a:lnTo>
                  <a:lnTo>
                    <a:pt x="40" y="61"/>
                  </a:lnTo>
                  <a:lnTo>
                    <a:pt x="39" y="60"/>
                  </a:lnTo>
                  <a:lnTo>
                    <a:pt x="37" y="61"/>
                  </a:lnTo>
                  <a:lnTo>
                    <a:pt x="36" y="58"/>
                  </a:lnTo>
                  <a:lnTo>
                    <a:pt x="35" y="58"/>
                  </a:lnTo>
                  <a:lnTo>
                    <a:pt x="33" y="60"/>
                  </a:lnTo>
                  <a:lnTo>
                    <a:pt x="32" y="58"/>
                  </a:lnTo>
                  <a:lnTo>
                    <a:pt x="31" y="60"/>
                  </a:lnTo>
                  <a:lnTo>
                    <a:pt x="25" y="63"/>
                  </a:lnTo>
                  <a:lnTo>
                    <a:pt x="23" y="66"/>
                  </a:lnTo>
                  <a:lnTo>
                    <a:pt x="23" y="65"/>
                  </a:lnTo>
                  <a:lnTo>
                    <a:pt x="23" y="67"/>
                  </a:lnTo>
                  <a:lnTo>
                    <a:pt x="20" y="69"/>
                  </a:lnTo>
                  <a:lnTo>
                    <a:pt x="20" y="67"/>
                  </a:lnTo>
                  <a:lnTo>
                    <a:pt x="20" y="66"/>
                  </a:lnTo>
                  <a:lnTo>
                    <a:pt x="19" y="63"/>
                  </a:lnTo>
                  <a:lnTo>
                    <a:pt x="17" y="63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5" y="56"/>
                  </a:lnTo>
                  <a:lnTo>
                    <a:pt x="15" y="53"/>
                  </a:lnTo>
                  <a:lnTo>
                    <a:pt x="16" y="53"/>
                  </a:lnTo>
                  <a:lnTo>
                    <a:pt x="16" y="50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9" y="45"/>
                  </a:lnTo>
                  <a:lnTo>
                    <a:pt x="16" y="41"/>
                  </a:lnTo>
                  <a:lnTo>
                    <a:pt x="16" y="42"/>
                  </a:lnTo>
                  <a:lnTo>
                    <a:pt x="14" y="41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7" y="32"/>
                  </a:lnTo>
                  <a:lnTo>
                    <a:pt x="8" y="28"/>
                  </a:lnTo>
                  <a:lnTo>
                    <a:pt x="11" y="28"/>
                  </a:lnTo>
                  <a:lnTo>
                    <a:pt x="11" y="27"/>
                  </a:lnTo>
                  <a:lnTo>
                    <a:pt x="12" y="28"/>
                  </a:lnTo>
                  <a:lnTo>
                    <a:pt x="16" y="29"/>
                  </a:lnTo>
                  <a:lnTo>
                    <a:pt x="15" y="27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2" y="23"/>
                  </a:lnTo>
                  <a:lnTo>
                    <a:pt x="10" y="19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3" y="13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6" y="8"/>
                  </a:lnTo>
                  <a:lnTo>
                    <a:pt x="10" y="7"/>
                  </a:lnTo>
                  <a:lnTo>
                    <a:pt x="14" y="3"/>
                  </a:lnTo>
                  <a:lnTo>
                    <a:pt x="21" y="3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  <p:sp>
          <p:nvSpPr>
            <p:cNvPr id="74" name="Freeform 346"/>
            <p:cNvSpPr/>
            <p:nvPr/>
          </p:nvSpPr>
          <p:spPr>
            <a:xfrm>
              <a:off x="8936300" y="3316265"/>
              <a:ext cx="118567" cy="200835"/>
            </a:xfrm>
            <a:custGeom>
              <a:avLst/>
              <a:gdLst>
                <a:gd name="T0" fmla="*/ 48 w 56"/>
                <a:gd name="T1" fmla="*/ 2 h 96"/>
                <a:gd name="T2" fmla="*/ 50 w 56"/>
                <a:gd name="T3" fmla="*/ 6 h 96"/>
                <a:gd name="T4" fmla="*/ 56 w 56"/>
                <a:gd name="T5" fmla="*/ 10 h 96"/>
                <a:gd name="T6" fmla="*/ 51 w 56"/>
                <a:gd name="T7" fmla="*/ 14 h 96"/>
                <a:gd name="T8" fmla="*/ 50 w 56"/>
                <a:gd name="T9" fmla="*/ 16 h 96"/>
                <a:gd name="T10" fmla="*/ 48 w 56"/>
                <a:gd name="T11" fmla="*/ 25 h 96"/>
                <a:gd name="T12" fmla="*/ 51 w 56"/>
                <a:gd name="T13" fmla="*/ 35 h 96"/>
                <a:gd name="T14" fmla="*/ 52 w 56"/>
                <a:gd name="T15" fmla="*/ 39 h 96"/>
                <a:gd name="T16" fmla="*/ 50 w 56"/>
                <a:gd name="T17" fmla="*/ 41 h 96"/>
                <a:gd name="T18" fmla="*/ 44 w 56"/>
                <a:gd name="T19" fmla="*/ 49 h 96"/>
                <a:gd name="T20" fmla="*/ 42 w 56"/>
                <a:gd name="T21" fmla="*/ 53 h 96"/>
                <a:gd name="T22" fmla="*/ 38 w 56"/>
                <a:gd name="T23" fmla="*/ 54 h 96"/>
                <a:gd name="T24" fmla="*/ 34 w 56"/>
                <a:gd name="T25" fmla="*/ 58 h 96"/>
                <a:gd name="T26" fmla="*/ 34 w 56"/>
                <a:gd name="T27" fmla="*/ 64 h 96"/>
                <a:gd name="T28" fmla="*/ 34 w 56"/>
                <a:gd name="T29" fmla="*/ 69 h 96"/>
                <a:gd name="T30" fmla="*/ 39 w 56"/>
                <a:gd name="T31" fmla="*/ 71 h 96"/>
                <a:gd name="T32" fmla="*/ 50 w 56"/>
                <a:gd name="T33" fmla="*/ 79 h 96"/>
                <a:gd name="T34" fmla="*/ 37 w 56"/>
                <a:gd name="T35" fmla="*/ 82 h 96"/>
                <a:gd name="T36" fmla="*/ 29 w 56"/>
                <a:gd name="T37" fmla="*/ 87 h 96"/>
                <a:gd name="T38" fmla="*/ 23 w 56"/>
                <a:gd name="T39" fmla="*/ 94 h 96"/>
                <a:gd name="T40" fmla="*/ 19 w 56"/>
                <a:gd name="T41" fmla="*/ 91 h 96"/>
                <a:gd name="T42" fmla="*/ 18 w 56"/>
                <a:gd name="T43" fmla="*/ 95 h 96"/>
                <a:gd name="T44" fmla="*/ 14 w 56"/>
                <a:gd name="T45" fmla="*/ 96 h 96"/>
                <a:gd name="T46" fmla="*/ 15 w 56"/>
                <a:gd name="T47" fmla="*/ 91 h 96"/>
                <a:gd name="T48" fmla="*/ 11 w 56"/>
                <a:gd name="T49" fmla="*/ 92 h 96"/>
                <a:gd name="T50" fmla="*/ 10 w 56"/>
                <a:gd name="T51" fmla="*/ 90 h 96"/>
                <a:gd name="T52" fmla="*/ 13 w 56"/>
                <a:gd name="T53" fmla="*/ 81 h 96"/>
                <a:gd name="T54" fmla="*/ 18 w 56"/>
                <a:gd name="T55" fmla="*/ 79 h 96"/>
                <a:gd name="T56" fmla="*/ 11 w 56"/>
                <a:gd name="T57" fmla="*/ 79 h 96"/>
                <a:gd name="T58" fmla="*/ 10 w 56"/>
                <a:gd name="T59" fmla="*/ 73 h 96"/>
                <a:gd name="T60" fmla="*/ 11 w 56"/>
                <a:gd name="T61" fmla="*/ 66 h 96"/>
                <a:gd name="T62" fmla="*/ 14 w 56"/>
                <a:gd name="T63" fmla="*/ 64 h 96"/>
                <a:gd name="T64" fmla="*/ 11 w 56"/>
                <a:gd name="T65" fmla="*/ 65 h 96"/>
                <a:gd name="T66" fmla="*/ 6 w 56"/>
                <a:gd name="T67" fmla="*/ 64 h 96"/>
                <a:gd name="T68" fmla="*/ 4 w 56"/>
                <a:gd name="T69" fmla="*/ 65 h 96"/>
                <a:gd name="T70" fmla="*/ 1 w 56"/>
                <a:gd name="T71" fmla="*/ 61 h 96"/>
                <a:gd name="T72" fmla="*/ 0 w 56"/>
                <a:gd name="T73" fmla="*/ 61 h 96"/>
                <a:gd name="T74" fmla="*/ 2 w 56"/>
                <a:gd name="T75" fmla="*/ 52 h 96"/>
                <a:gd name="T76" fmla="*/ 4 w 56"/>
                <a:gd name="T77" fmla="*/ 46 h 96"/>
                <a:gd name="T78" fmla="*/ 9 w 56"/>
                <a:gd name="T79" fmla="*/ 40 h 96"/>
                <a:gd name="T80" fmla="*/ 13 w 56"/>
                <a:gd name="T81" fmla="*/ 33 h 96"/>
                <a:gd name="T82" fmla="*/ 14 w 56"/>
                <a:gd name="T83" fmla="*/ 31 h 96"/>
                <a:gd name="T84" fmla="*/ 17 w 56"/>
                <a:gd name="T85" fmla="*/ 24 h 96"/>
                <a:gd name="T86" fmla="*/ 21 w 56"/>
                <a:gd name="T87" fmla="*/ 28 h 96"/>
                <a:gd name="T88" fmla="*/ 25 w 56"/>
                <a:gd name="T89" fmla="*/ 28 h 96"/>
                <a:gd name="T90" fmla="*/ 31 w 56"/>
                <a:gd name="T91" fmla="*/ 29 h 96"/>
                <a:gd name="T92" fmla="*/ 37 w 56"/>
                <a:gd name="T93" fmla="*/ 27 h 96"/>
                <a:gd name="T94" fmla="*/ 34 w 56"/>
                <a:gd name="T95" fmla="*/ 23 h 96"/>
                <a:gd name="T96" fmla="*/ 33 w 56"/>
                <a:gd name="T97" fmla="*/ 19 h 96"/>
                <a:gd name="T98" fmla="*/ 40 w 56"/>
                <a:gd name="T99" fmla="*/ 15 h 96"/>
                <a:gd name="T100" fmla="*/ 42 w 56"/>
                <a:gd name="T101" fmla="*/ 10 h 96"/>
                <a:gd name="T102" fmla="*/ 46 w 56"/>
                <a:gd name="T103" fmla="*/ 7 h 96"/>
                <a:gd name="T104" fmla="*/ 44 w 56"/>
                <a:gd name="T105" fmla="*/ 3 h 96"/>
                <a:gd name="T106" fmla="*/ 47 w 56"/>
                <a:gd name="T107" fmla="*/ 0 h 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" h="96">
                  <a:moveTo>
                    <a:pt x="47" y="0"/>
                  </a:moveTo>
                  <a:lnTo>
                    <a:pt x="48" y="2"/>
                  </a:lnTo>
                  <a:lnTo>
                    <a:pt x="48" y="4"/>
                  </a:lnTo>
                  <a:lnTo>
                    <a:pt x="50" y="6"/>
                  </a:lnTo>
                  <a:lnTo>
                    <a:pt x="54" y="6"/>
                  </a:lnTo>
                  <a:lnTo>
                    <a:pt x="56" y="10"/>
                  </a:lnTo>
                  <a:lnTo>
                    <a:pt x="55" y="10"/>
                  </a:lnTo>
                  <a:lnTo>
                    <a:pt x="51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1" y="28"/>
                  </a:lnTo>
                  <a:lnTo>
                    <a:pt x="51" y="35"/>
                  </a:lnTo>
                  <a:lnTo>
                    <a:pt x="54" y="36"/>
                  </a:lnTo>
                  <a:lnTo>
                    <a:pt x="52" y="39"/>
                  </a:lnTo>
                  <a:lnTo>
                    <a:pt x="48" y="41"/>
                  </a:lnTo>
                  <a:lnTo>
                    <a:pt x="50" y="41"/>
                  </a:lnTo>
                  <a:lnTo>
                    <a:pt x="43" y="48"/>
                  </a:lnTo>
                  <a:lnTo>
                    <a:pt x="44" y="49"/>
                  </a:lnTo>
                  <a:lnTo>
                    <a:pt x="43" y="52"/>
                  </a:lnTo>
                  <a:lnTo>
                    <a:pt x="42" y="53"/>
                  </a:lnTo>
                  <a:lnTo>
                    <a:pt x="39" y="53"/>
                  </a:lnTo>
                  <a:lnTo>
                    <a:pt x="38" y="54"/>
                  </a:lnTo>
                  <a:lnTo>
                    <a:pt x="37" y="57"/>
                  </a:lnTo>
                  <a:lnTo>
                    <a:pt x="34" y="58"/>
                  </a:lnTo>
                  <a:lnTo>
                    <a:pt x="34" y="61"/>
                  </a:lnTo>
                  <a:lnTo>
                    <a:pt x="34" y="64"/>
                  </a:lnTo>
                  <a:lnTo>
                    <a:pt x="33" y="65"/>
                  </a:lnTo>
                  <a:lnTo>
                    <a:pt x="34" y="69"/>
                  </a:lnTo>
                  <a:lnTo>
                    <a:pt x="38" y="69"/>
                  </a:lnTo>
                  <a:lnTo>
                    <a:pt x="39" y="71"/>
                  </a:lnTo>
                  <a:lnTo>
                    <a:pt x="48" y="77"/>
                  </a:lnTo>
                  <a:lnTo>
                    <a:pt x="50" y="79"/>
                  </a:lnTo>
                  <a:lnTo>
                    <a:pt x="44" y="82"/>
                  </a:lnTo>
                  <a:lnTo>
                    <a:pt x="37" y="82"/>
                  </a:lnTo>
                  <a:lnTo>
                    <a:pt x="33" y="86"/>
                  </a:lnTo>
                  <a:lnTo>
                    <a:pt x="29" y="87"/>
                  </a:lnTo>
                  <a:lnTo>
                    <a:pt x="25" y="91"/>
                  </a:lnTo>
                  <a:lnTo>
                    <a:pt x="23" y="94"/>
                  </a:lnTo>
                  <a:lnTo>
                    <a:pt x="21" y="91"/>
                  </a:lnTo>
                  <a:lnTo>
                    <a:pt x="19" y="91"/>
                  </a:lnTo>
                  <a:lnTo>
                    <a:pt x="21" y="92"/>
                  </a:lnTo>
                  <a:lnTo>
                    <a:pt x="18" y="95"/>
                  </a:lnTo>
                  <a:lnTo>
                    <a:pt x="17" y="95"/>
                  </a:lnTo>
                  <a:lnTo>
                    <a:pt x="14" y="96"/>
                  </a:lnTo>
                  <a:lnTo>
                    <a:pt x="13" y="95"/>
                  </a:lnTo>
                  <a:lnTo>
                    <a:pt x="15" y="91"/>
                  </a:lnTo>
                  <a:lnTo>
                    <a:pt x="13" y="91"/>
                  </a:lnTo>
                  <a:lnTo>
                    <a:pt x="11" y="92"/>
                  </a:lnTo>
                  <a:lnTo>
                    <a:pt x="10" y="91"/>
                  </a:lnTo>
                  <a:lnTo>
                    <a:pt x="10" y="90"/>
                  </a:lnTo>
                  <a:lnTo>
                    <a:pt x="10" y="85"/>
                  </a:lnTo>
                  <a:lnTo>
                    <a:pt x="13" y="81"/>
                  </a:lnTo>
                  <a:lnTo>
                    <a:pt x="15" y="81"/>
                  </a:lnTo>
                  <a:lnTo>
                    <a:pt x="18" y="79"/>
                  </a:lnTo>
                  <a:lnTo>
                    <a:pt x="15" y="79"/>
                  </a:lnTo>
                  <a:lnTo>
                    <a:pt x="11" y="79"/>
                  </a:lnTo>
                  <a:lnTo>
                    <a:pt x="10" y="79"/>
                  </a:lnTo>
                  <a:lnTo>
                    <a:pt x="10" y="73"/>
                  </a:lnTo>
                  <a:lnTo>
                    <a:pt x="13" y="69"/>
                  </a:lnTo>
                  <a:lnTo>
                    <a:pt x="11" y="66"/>
                  </a:lnTo>
                  <a:lnTo>
                    <a:pt x="13" y="65"/>
                  </a:lnTo>
                  <a:lnTo>
                    <a:pt x="14" y="64"/>
                  </a:lnTo>
                  <a:lnTo>
                    <a:pt x="13" y="64"/>
                  </a:lnTo>
                  <a:lnTo>
                    <a:pt x="11" y="65"/>
                  </a:lnTo>
                  <a:lnTo>
                    <a:pt x="8" y="65"/>
                  </a:lnTo>
                  <a:lnTo>
                    <a:pt x="6" y="64"/>
                  </a:lnTo>
                  <a:lnTo>
                    <a:pt x="4" y="62"/>
                  </a:lnTo>
                  <a:lnTo>
                    <a:pt x="4" y="65"/>
                  </a:lnTo>
                  <a:lnTo>
                    <a:pt x="1" y="65"/>
                  </a:lnTo>
                  <a:lnTo>
                    <a:pt x="1" y="61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4"/>
                  </a:lnTo>
                  <a:lnTo>
                    <a:pt x="2" y="52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8" y="44"/>
                  </a:lnTo>
                  <a:lnTo>
                    <a:pt x="9" y="40"/>
                  </a:lnTo>
                  <a:lnTo>
                    <a:pt x="11" y="39"/>
                  </a:lnTo>
                  <a:lnTo>
                    <a:pt x="13" y="33"/>
                  </a:lnTo>
                  <a:lnTo>
                    <a:pt x="14" y="32"/>
                  </a:lnTo>
                  <a:lnTo>
                    <a:pt x="14" y="31"/>
                  </a:lnTo>
                  <a:lnTo>
                    <a:pt x="14" y="27"/>
                  </a:lnTo>
                  <a:lnTo>
                    <a:pt x="17" y="24"/>
                  </a:lnTo>
                  <a:lnTo>
                    <a:pt x="18" y="27"/>
                  </a:lnTo>
                  <a:lnTo>
                    <a:pt x="21" y="28"/>
                  </a:lnTo>
                  <a:lnTo>
                    <a:pt x="22" y="29"/>
                  </a:lnTo>
                  <a:lnTo>
                    <a:pt x="25" y="28"/>
                  </a:lnTo>
                  <a:lnTo>
                    <a:pt x="27" y="29"/>
                  </a:lnTo>
                  <a:lnTo>
                    <a:pt x="31" y="29"/>
                  </a:lnTo>
                  <a:lnTo>
                    <a:pt x="35" y="29"/>
                  </a:lnTo>
                  <a:lnTo>
                    <a:pt x="37" y="27"/>
                  </a:lnTo>
                  <a:lnTo>
                    <a:pt x="37" y="24"/>
                  </a:lnTo>
                  <a:lnTo>
                    <a:pt x="34" y="23"/>
                  </a:lnTo>
                  <a:lnTo>
                    <a:pt x="31" y="20"/>
                  </a:lnTo>
                  <a:lnTo>
                    <a:pt x="33" y="19"/>
                  </a:lnTo>
                  <a:lnTo>
                    <a:pt x="35" y="19"/>
                  </a:lnTo>
                  <a:lnTo>
                    <a:pt x="40" y="15"/>
                  </a:lnTo>
                  <a:lnTo>
                    <a:pt x="40" y="12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7"/>
                  </a:lnTo>
                  <a:lnTo>
                    <a:pt x="44" y="6"/>
                  </a:lnTo>
                  <a:lnTo>
                    <a:pt x="44" y="3"/>
                  </a:lnTo>
                  <a:lnTo>
                    <a:pt x="44" y="0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</a:ln>
          </p:spPr>
          <p:txBody>
            <a:bodyPr vert="horz" wrap="square" lIns="91440" tIns="45720" rIns="91440" bIns="45720" anchor="t" anchorCtr="0">
              <a:normAutofit lnSpcReduction="0"/>
            </a:bodyPr>
            <a:lstStyle/>
            <a:p>
              <a:pPr lvl="0">
                <a:defRPr lang="ko-KR" altLang="en-US"/>
              </a:pPr>
              <a:endParaRPr lang="ko-KR" altLang="en-US"/>
            </a:p>
          </p:txBody>
        </p:sp>
      </p:grpSp>
      <p:sp>
        <p:nvSpPr>
          <p:cNvPr id="75" name="Freeform 345"/>
          <p:cNvSpPr>
            <a:spLocks noEditPoints="1"/>
          </p:cNvSpPr>
          <p:nvPr/>
        </p:nvSpPr>
        <p:spPr>
          <a:xfrm>
            <a:off x="2002050" y="4062230"/>
            <a:ext cx="3052285" cy="2659633"/>
          </a:xfrm>
          <a:custGeom>
            <a:avLst/>
            <a:gdLst>
              <a:gd name="T0" fmla="*/ 28 w 54"/>
              <a:gd name="T1" fmla="*/ 81 h 86"/>
              <a:gd name="T2" fmla="*/ 27 w 54"/>
              <a:gd name="T3" fmla="*/ 85 h 86"/>
              <a:gd name="T4" fmla="*/ 20 w 54"/>
              <a:gd name="T5" fmla="*/ 86 h 86"/>
              <a:gd name="T6" fmla="*/ 20 w 54"/>
              <a:gd name="T7" fmla="*/ 82 h 86"/>
              <a:gd name="T8" fmla="*/ 52 w 54"/>
              <a:gd name="T9" fmla="*/ 70 h 86"/>
              <a:gd name="T10" fmla="*/ 53 w 54"/>
              <a:gd name="T11" fmla="*/ 71 h 86"/>
              <a:gd name="T12" fmla="*/ 52 w 54"/>
              <a:gd name="T13" fmla="*/ 73 h 86"/>
              <a:gd name="T14" fmla="*/ 52 w 54"/>
              <a:gd name="T15" fmla="*/ 70 h 86"/>
              <a:gd name="T16" fmla="*/ 19 w 54"/>
              <a:gd name="T17" fmla="*/ 67 h 86"/>
              <a:gd name="T18" fmla="*/ 17 w 54"/>
              <a:gd name="T19" fmla="*/ 69 h 86"/>
              <a:gd name="T20" fmla="*/ 16 w 54"/>
              <a:gd name="T21" fmla="*/ 69 h 86"/>
              <a:gd name="T22" fmla="*/ 17 w 54"/>
              <a:gd name="T23" fmla="*/ 67 h 86"/>
              <a:gd name="T24" fmla="*/ 54 w 54"/>
              <a:gd name="T25" fmla="*/ 63 h 86"/>
              <a:gd name="T26" fmla="*/ 54 w 54"/>
              <a:gd name="T27" fmla="*/ 66 h 86"/>
              <a:gd name="T28" fmla="*/ 53 w 54"/>
              <a:gd name="T29" fmla="*/ 69 h 86"/>
              <a:gd name="T30" fmla="*/ 52 w 54"/>
              <a:gd name="T31" fmla="*/ 65 h 86"/>
              <a:gd name="T32" fmla="*/ 54 w 54"/>
              <a:gd name="T33" fmla="*/ 63 h 86"/>
              <a:gd name="T34" fmla="*/ 36 w 54"/>
              <a:gd name="T35" fmla="*/ 62 h 86"/>
              <a:gd name="T36" fmla="*/ 33 w 54"/>
              <a:gd name="T37" fmla="*/ 61 h 86"/>
              <a:gd name="T38" fmla="*/ 44 w 54"/>
              <a:gd name="T39" fmla="*/ 57 h 86"/>
              <a:gd name="T40" fmla="*/ 45 w 54"/>
              <a:gd name="T41" fmla="*/ 60 h 86"/>
              <a:gd name="T42" fmla="*/ 42 w 54"/>
              <a:gd name="T43" fmla="*/ 62 h 86"/>
              <a:gd name="T44" fmla="*/ 42 w 54"/>
              <a:gd name="T45" fmla="*/ 58 h 86"/>
              <a:gd name="T46" fmla="*/ 27 w 54"/>
              <a:gd name="T47" fmla="*/ 0 h 86"/>
              <a:gd name="T48" fmla="*/ 37 w 54"/>
              <a:gd name="T49" fmla="*/ 15 h 86"/>
              <a:gd name="T50" fmla="*/ 44 w 54"/>
              <a:gd name="T51" fmla="*/ 28 h 86"/>
              <a:gd name="T52" fmla="*/ 48 w 54"/>
              <a:gd name="T53" fmla="*/ 38 h 86"/>
              <a:gd name="T54" fmla="*/ 49 w 54"/>
              <a:gd name="T55" fmla="*/ 41 h 86"/>
              <a:gd name="T56" fmla="*/ 50 w 54"/>
              <a:gd name="T57" fmla="*/ 49 h 86"/>
              <a:gd name="T58" fmla="*/ 49 w 54"/>
              <a:gd name="T59" fmla="*/ 52 h 86"/>
              <a:gd name="T60" fmla="*/ 44 w 54"/>
              <a:gd name="T61" fmla="*/ 56 h 86"/>
              <a:gd name="T62" fmla="*/ 41 w 54"/>
              <a:gd name="T63" fmla="*/ 60 h 86"/>
              <a:gd name="T64" fmla="*/ 39 w 54"/>
              <a:gd name="T65" fmla="*/ 60 h 86"/>
              <a:gd name="T66" fmla="*/ 36 w 54"/>
              <a:gd name="T67" fmla="*/ 58 h 86"/>
              <a:gd name="T68" fmla="*/ 33 w 54"/>
              <a:gd name="T69" fmla="*/ 60 h 86"/>
              <a:gd name="T70" fmla="*/ 31 w 54"/>
              <a:gd name="T71" fmla="*/ 60 h 86"/>
              <a:gd name="T72" fmla="*/ 23 w 54"/>
              <a:gd name="T73" fmla="*/ 66 h 86"/>
              <a:gd name="T74" fmla="*/ 23 w 54"/>
              <a:gd name="T75" fmla="*/ 67 h 86"/>
              <a:gd name="T76" fmla="*/ 20 w 54"/>
              <a:gd name="T77" fmla="*/ 67 h 86"/>
              <a:gd name="T78" fmla="*/ 19 w 54"/>
              <a:gd name="T79" fmla="*/ 63 h 86"/>
              <a:gd name="T80" fmla="*/ 15 w 54"/>
              <a:gd name="T81" fmla="*/ 58 h 86"/>
              <a:gd name="T82" fmla="*/ 15 w 54"/>
              <a:gd name="T83" fmla="*/ 56 h 86"/>
              <a:gd name="T84" fmla="*/ 16 w 54"/>
              <a:gd name="T85" fmla="*/ 53 h 86"/>
              <a:gd name="T86" fmla="*/ 15 w 54"/>
              <a:gd name="T87" fmla="*/ 49 h 86"/>
              <a:gd name="T88" fmla="*/ 19 w 54"/>
              <a:gd name="T89" fmla="*/ 45 h 86"/>
              <a:gd name="T90" fmla="*/ 16 w 54"/>
              <a:gd name="T91" fmla="*/ 42 h 86"/>
              <a:gd name="T92" fmla="*/ 14 w 54"/>
              <a:gd name="T93" fmla="*/ 36 h 86"/>
              <a:gd name="T94" fmla="*/ 12 w 54"/>
              <a:gd name="T95" fmla="*/ 33 h 86"/>
              <a:gd name="T96" fmla="*/ 8 w 54"/>
              <a:gd name="T97" fmla="*/ 28 h 86"/>
              <a:gd name="T98" fmla="*/ 11 w 54"/>
              <a:gd name="T99" fmla="*/ 27 h 86"/>
              <a:gd name="T100" fmla="*/ 16 w 54"/>
              <a:gd name="T101" fmla="*/ 29 h 86"/>
              <a:gd name="T102" fmla="*/ 14 w 54"/>
              <a:gd name="T103" fmla="*/ 24 h 86"/>
              <a:gd name="T104" fmla="*/ 12 w 54"/>
              <a:gd name="T105" fmla="*/ 23 h 86"/>
              <a:gd name="T106" fmla="*/ 4 w 54"/>
              <a:gd name="T107" fmla="*/ 15 h 86"/>
              <a:gd name="T108" fmla="*/ 3 w 54"/>
              <a:gd name="T109" fmla="*/ 13 h 86"/>
              <a:gd name="T110" fmla="*/ 0 w 54"/>
              <a:gd name="T111" fmla="*/ 15 h 86"/>
              <a:gd name="T112" fmla="*/ 6 w 54"/>
              <a:gd name="T113" fmla="*/ 8 h 86"/>
              <a:gd name="T114" fmla="*/ 14 w 54"/>
              <a:gd name="T115" fmla="*/ 3 h 86"/>
              <a:gd name="T116" fmla="*/ 27 w 54"/>
              <a:gd name="T117" fmla="*/ 0 h 8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4" h="86">
                <a:moveTo>
                  <a:pt x="25" y="81"/>
                </a:moveTo>
                <a:lnTo>
                  <a:pt x="28" y="81"/>
                </a:lnTo>
                <a:lnTo>
                  <a:pt x="28" y="82"/>
                </a:lnTo>
                <a:lnTo>
                  <a:pt x="27" y="85"/>
                </a:lnTo>
                <a:lnTo>
                  <a:pt x="21" y="86"/>
                </a:lnTo>
                <a:lnTo>
                  <a:pt x="20" y="86"/>
                </a:lnTo>
                <a:lnTo>
                  <a:pt x="19" y="83"/>
                </a:lnTo>
                <a:lnTo>
                  <a:pt x="20" y="82"/>
                </a:lnTo>
                <a:lnTo>
                  <a:pt x="25" y="81"/>
                </a:lnTo>
                <a:close/>
                <a:moveTo>
                  <a:pt x="52" y="70"/>
                </a:moveTo>
                <a:lnTo>
                  <a:pt x="54" y="70"/>
                </a:lnTo>
                <a:lnTo>
                  <a:pt x="53" y="71"/>
                </a:lnTo>
                <a:lnTo>
                  <a:pt x="53" y="73"/>
                </a:lnTo>
                <a:lnTo>
                  <a:pt x="52" y="73"/>
                </a:lnTo>
                <a:lnTo>
                  <a:pt x="52" y="71"/>
                </a:lnTo>
                <a:lnTo>
                  <a:pt x="52" y="70"/>
                </a:lnTo>
                <a:close/>
                <a:moveTo>
                  <a:pt x="17" y="66"/>
                </a:moveTo>
                <a:lnTo>
                  <a:pt x="19" y="67"/>
                </a:lnTo>
                <a:lnTo>
                  <a:pt x="19" y="69"/>
                </a:lnTo>
                <a:lnTo>
                  <a:pt x="17" y="69"/>
                </a:lnTo>
                <a:lnTo>
                  <a:pt x="16" y="70"/>
                </a:lnTo>
                <a:lnTo>
                  <a:pt x="16" y="69"/>
                </a:lnTo>
                <a:lnTo>
                  <a:pt x="16" y="67"/>
                </a:lnTo>
                <a:lnTo>
                  <a:pt x="17" y="67"/>
                </a:lnTo>
                <a:lnTo>
                  <a:pt x="17" y="66"/>
                </a:lnTo>
                <a:close/>
                <a:moveTo>
                  <a:pt x="54" y="63"/>
                </a:moveTo>
                <a:lnTo>
                  <a:pt x="54" y="63"/>
                </a:lnTo>
                <a:lnTo>
                  <a:pt x="54" y="66"/>
                </a:lnTo>
                <a:lnTo>
                  <a:pt x="53" y="67"/>
                </a:lnTo>
                <a:lnTo>
                  <a:pt x="53" y="69"/>
                </a:lnTo>
                <a:lnTo>
                  <a:pt x="52" y="67"/>
                </a:lnTo>
                <a:lnTo>
                  <a:pt x="52" y="65"/>
                </a:lnTo>
                <a:lnTo>
                  <a:pt x="53" y="63"/>
                </a:lnTo>
                <a:lnTo>
                  <a:pt x="54" y="63"/>
                </a:lnTo>
                <a:close/>
                <a:moveTo>
                  <a:pt x="35" y="61"/>
                </a:moveTo>
                <a:lnTo>
                  <a:pt x="36" y="62"/>
                </a:lnTo>
                <a:lnTo>
                  <a:pt x="35" y="62"/>
                </a:lnTo>
                <a:lnTo>
                  <a:pt x="33" y="61"/>
                </a:lnTo>
                <a:lnTo>
                  <a:pt x="35" y="61"/>
                </a:lnTo>
                <a:close/>
                <a:moveTo>
                  <a:pt x="44" y="57"/>
                </a:moveTo>
                <a:lnTo>
                  <a:pt x="45" y="58"/>
                </a:lnTo>
                <a:lnTo>
                  <a:pt x="45" y="60"/>
                </a:lnTo>
                <a:lnTo>
                  <a:pt x="44" y="61"/>
                </a:lnTo>
                <a:lnTo>
                  <a:pt x="42" y="62"/>
                </a:lnTo>
                <a:lnTo>
                  <a:pt x="42" y="60"/>
                </a:lnTo>
                <a:lnTo>
                  <a:pt x="42" y="58"/>
                </a:lnTo>
                <a:lnTo>
                  <a:pt x="44" y="57"/>
                </a:lnTo>
                <a:close/>
                <a:moveTo>
                  <a:pt x="27" y="0"/>
                </a:moveTo>
                <a:lnTo>
                  <a:pt x="31" y="8"/>
                </a:lnTo>
                <a:lnTo>
                  <a:pt x="37" y="15"/>
                </a:lnTo>
                <a:lnTo>
                  <a:pt x="44" y="23"/>
                </a:lnTo>
                <a:lnTo>
                  <a:pt x="44" y="28"/>
                </a:lnTo>
                <a:lnTo>
                  <a:pt x="46" y="31"/>
                </a:lnTo>
                <a:lnTo>
                  <a:pt x="48" y="38"/>
                </a:lnTo>
                <a:lnTo>
                  <a:pt x="48" y="41"/>
                </a:lnTo>
                <a:lnTo>
                  <a:pt x="49" y="41"/>
                </a:lnTo>
                <a:lnTo>
                  <a:pt x="49" y="41"/>
                </a:lnTo>
                <a:lnTo>
                  <a:pt x="50" y="49"/>
                </a:lnTo>
                <a:lnTo>
                  <a:pt x="48" y="50"/>
                </a:lnTo>
                <a:lnTo>
                  <a:pt x="49" y="52"/>
                </a:lnTo>
                <a:lnTo>
                  <a:pt x="46" y="56"/>
                </a:lnTo>
                <a:lnTo>
                  <a:pt x="44" y="56"/>
                </a:lnTo>
                <a:lnTo>
                  <a:pt x="40" y="58"/>
                </a:lnTo>
                <a:lnTo>
                  <a:pt x="41" y="60"/>
                </a:lnTo>
                <a:lnTo>
                  <a:pt x="40" y="61"/>
                </a:lnTo>
                <a:lnTo>
                  <a:pt x="39" y="60"/>
                </a:lnTo>
                <a:lnTo>
                  <a:pt x="37" y="61"/>
                </a:lnTo>
                <a:lnTo>
                  <a:pt x="36" y="58"/>
                </a:lnTo>
                <a:lnTo>
                  <a:pt x="35" y="58"/>
                </a:lnTo>
                <a:lnTo>
                  <a:pt x="33" y="60"/>
                </a:lnTo>
                <a:lnTo>
                  <a:pt x="32" y="58"/>
                </a:lnTo>
                <a:lnTo>
                  <a:pt x="31" y="60"/>
                </a:lnTo>
                <a:lnTo>
                  <a:pt x="25" y="63"/>
                </a:lnTo>
                <a:lnTo>
                  <a:pt x="23" y="66"/>
                </a:lnTo>
                <a:lnTo>
                  <a:pt x="23" y="65"/>
                </a:lnTo>
                <a:lnTo>
                  <a:pt x="23" y="67"/>
                </a:lnTo>
                <a:lnTo>
                  <a:pt x="20" y="69"/>
                </a:lnTo>
                <a:lnTo>
                  <a:pt x="20" y="67"/>
                </a:lnTo>
                <a:lnTo>
                  <a:pt x="20" y="66"/>
                </a:lnTo>
                <a:lnTo>
                  <a:pt x="19" y="63"/>
                </a:lnTo>
                <a:lnTo>
                  <a:pt x="17" y="63"/>
                </a:lnTo>
                <a:lnTo>
                  <a:pt x="15" y="58"/>
                </a:lnTo>
                <a:lnTo>
                  <a:pt x="16" y="58"/>
                </a:lnTo>
                <a:lnTo>
                  <a:pt x="15" y="56"/>
                </a:lnTo>
                <a:lnTo>
                  <a:pt x="15" y="53"/>
                </a:lnTo>
                <a:lnTo>
                  <a:pt x="16" y="53"/>
                </a:lnTo>
                <a:lnTo>
                  <a:pt x="16" y="50"/>
                </a:lnTo>
                <a:lnTo>
                  <a:pt x="15" y="49"/>
                </a:lnTo>
                <a:lnTo>
                  <a:pt x="15" y="48"/>
                </a:lnTo>
                <a:lnTo>
                  <a:pt x="19" y="45"/>
                </a:lnTo>
                <a:lnTo>
                  <a:pt x="16" y="41"/>
                </a:lnTo>
                <a:lnTo>
                  <a:pt x="16" y="42"/>
                </a:lnTo>
                <a:lnTo>
                  <a:pt x="14" y="41"/>
                </a:lnTo>
                <a:lnTo>
                  <a:pt x="14" y="36"/>
                </a:lnTo>
                <a:lnTo>
                  <a:pt x="14" y="33"/>
                </a:lnTo>
                <a:lnTo>
                  <a:pt x="12" y="33"/>
                </a:lnTo>
                <a:lnTo>
                  <a:pt x="7" y="32"/>
                </a:lnTo>
                <a:lnTo>
                  <a:pt x="8" y="28"/>
                </a:lnTo>
                <a:lnTo>
                  <a:pt x="11" y="28"/>
                </a:lnTo>
                <a:lnTo>
                  <a:pt x="11" y="27"/>
                </a:lnTo>
                <a:lnTo>
                  <a:pt x="12" y="28"/>
                </a:lnTo>
                <a:lnTo>
                  <a:pt x="16" y="29"/>
                </a:lnTo>
                <a:lnTo>
                  <a:pt x="15" y="27"/>
                </a:lnTo>
                <a:lnTo>
                  <a:pt x="14" y="24"/>
                </a:lnTo>
                <a:lnTo>
                  <a:pt x="14" y="23"/>
                </a:lnTo>
                <a:lnTo>
                  <a:pt x="12" y="23"/>
                </a:lnTo>
                <a:lnTo>
                  <a:pt x="10" y="19"/>
                </a:lnTo>
                <a:lnTo>
                  <a:pt x="4" y="15"/>
                </a:lnTo>
                <a:lnTo>
                  <a:pt x="7" y="13"/>
                </a:lnTo>
                <a:lnTo>
                  <a:pt x="3" y="13"/>
                </a:lnTo>
                <a:lnTo>
                  <a:pt x="0" y="15"/>
                </a:lnTo>
                <a:lnTo>
                  <a:pt x="0" y="15"/>
                </a:lnTo>
                <a:lnTo>
                  <a:pt x="2" y="12"/>
                </a:lnTo>
                <a:lnTo>
                  <a:pt x="6" y="8"/>
                </a:lnTo>
                <a:lnTo>
                  <a:pt x="10" y="7"/>
                </a:lnTo>
                <a:lnTo>
                  <a:pt x="14" y="3"/>
                </a:lnTo>
                <a:lnTo>
                  <a:pt x="21" y="3"/>
                </a:lnTo>
                <a:lnTo>
                  <a:pt x="2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2000"/>
            </a:schemeClr>
          </a:solidFill>
          <a:ln w="3175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6" name="Freeform 346"/>
          <p:cNvSpPr/>
          <p:nvPr/>
        </p:nvSpPr>
        <p:spPr>
          <a:xfrm>
            <a:off x="1285547" y="1622348"/>
            <a:ext cx="2549976" cy="2968887"/>
          </a:xfrm>
          <a:custGeom>
            <a:avLst/>
            <a:gdLst>
              <a:gd name="T0" fmla="*/ 48 w 56"/>
              <a:gd name="T1" fmla="*/ 2 h 96"/>
              <a:gd name="T2" fmla="*/ 50 w 56"/>
              <a:gd name="T3" fmla="*/ 6 h 96"/>
              <a:gd name="T4" fmla="*/ 56 w 56"/>
              <a:gd name="T5" fmla="*/ 10 h 96"/>
              <a:gd name="T6" fmla="*/ 51 w 56"/>
              <a:gd name="T7" fmla="*/ 14 h 96"/>
              <a:gd name="T8" fmla="*/ 50 w 56"/>
              <a:gd name="T9" fmla="*/ 16 h 96"/>
              <a:gd name="T10" fmla="*/ 48 w 56"/>
              <a:gd name="T11" fmla="*/ 25 h 96"/>
              <a:gd name="T12" fmla="*/ 51 w 56"/>
              <a:gd name="T13" fmla="*/ 35 h 96"/>
              <a:gd name="T14" fmla="*/ 52 w 56"/>
              <a:gd name="T15" fmla="*/ 39 h 96"/>
              <a:gd name="T16" fmla="*/ 50 w 56"/>
              <a:gd name="T17" fmla="*/ 41 h 96"/>
              <a:gd name="T18" fmla="*/ 44 w 56"/>
              <a:gd name="T19" fmla="*/ 49 h 96"/>
              <a:gd name="T20" fmla="*/ 42 w 56"/>
              <a:gd name="T21" fmla="*/ 53 h 96"/>
              <a:gd name="T22" fmla="*/ 38 w 56"/>
              <a:gd name="T23" fmla="*/ 54 h 96"/>
              <a:gd name="T24" fmla="*/ 34 w 56"/>
              <a:gd name="T25" fmla="*/ 58 h 96"/>
              <a:gd name="T26" fmla="*/ 34 w 56"/>
              <a:gd name="T27" fmla="*/ 64 h 96"/>
              <a:gd name="T28" fmla="*/ 34 w 56"/>
              <a:gd name="T29" fmla="*/ 69 h 96"/>
              <a:gd name="T30" fmla="*/ 39 w 56"/>
              <a:gd name="T31" fmla="*/ 71 h 96"/>
              <a:gd name="T32" fmla="*/ 50 w 56"/>
              <a:gd name="T33" fmla="*/ 79 h 96"/>
              <a:gd name="T34" fmla="*/ 37 w 56"/>
              <a:gd name="T35" fmla="*/ 82 h 96"/>
              <a:gd name="T36" fmla="*/ 29 w 56"/>
              <a:gd name="T37" fmla="*/ 87 h 96"/>
              <a:gd name="T38" fmla="*/ 23 w 56"/>
              <a:gd name="T39" fmla="*/ 94 h 96"/>
              <a:gd name="T40" fmla="*/ 19 w 56"/>
              <a:gd name="T41" fmla="*/ 91 h 96"/>
              <a:gd name="T42" fmla="*/ 18 w 56"/>
              <a:gd name="T43" fmla="*/ 95 h 96"/>
              <a:gd name="T44" fmla="*/ 14 w 56"/>
              <a:gd name="T45" fmla="*/ 96 h 96"/>
              <a:gd name="T46" fmla="*/ 15 w 56"/>
              <a:gd name="T47" fmla="*/ 91 h 96"/>
              <a:gd name="T48" fmla="*/ 11 w 56"/>
              <a:gd name="T49" fmla="*/ 92 h 96"/>
              <a:gd name="T50" fmla="*/ 10 w 56"/>
              <a:gd name="T51" fmla="*/ 90 h 96"/>
              <a:gd name="T52" fmla="*/ 13 w 56"/>
              <a:gd name="T53" fmla="*/ 81 h 96"/>
              <a:gd name="T54" fmla="*/ 18 w 56"/>
              <a:gd name="T55" fmla="*/ 79 h 96"/>
              <a:gd name="T56" fmla="*/ 11 w 56"/>
              <a:gd name="T57" fmla="*/ 79 h 96"/>
              <a:gd name="T58" fmla="*/ 10 w 56"/>
              <a:gd name="T59" fmla="*/ 73 h 96"/>
              <a:gd name="T60" fmla="*/ 11 w 56"/>
              <a:gd name="T61" fmla="*/ 66 h 96"/>
              <a:gd name="T62" fmla="*/ 14 w 56"/>
              <a:gd name="T63" fmla="*/ 64 h 96"/>
              <a:gd name="T64" fmla="*/ 11 w 56"/>
              <a:gd name="T65" fmla="*/ 65 h 96"/>
              <a:gd name="T66" fmla="*/ 6 w 56"/>
              <a:gd name="T67" fmla="*/ 64 h 96"/>
              <a:gd name="T68" fmla="*/ 4 w 56"/>
              <a:gd name="T69" fmla="*/ 65 h 96"/>
              <a:gd name="T70" fmla="*/ 1 w 56"/>
              <a:gd name="T71" fmla="*/ 61 h 96"/>
              <a:gd name="T72" fmla="*/ 0 w 56"/>
              <a:gd name="T73" fmla="*/ 61 h 96"/>
              <a:gd name="T74" fmla="*/ 2 w 56"/>
              <a:gd name="T75" fmla="*/ 52 h 96"/>
              <a:gd name="T76" fmla="*/ 4 w 56"/>
              <a:gd name="T77" fmla="*/ 46 h 96"/>
              <a:gd name="T78" fmla="*/ 9 w 56"/>
              <a:gd name="T79" fmla="*/ 40 h 96"/>
              <a:gd name="T80" fmla="*/ 13 w 56"/>
              <a:gd name="T81" fmla="*/ 33 h 96"/>
              <a:gd name="T82" fmla="*/ 14 w 56"/>
              <a:gd name="T83" fmla="*/ 31 h 96"/>
              <a:gd name="T84" fmla="*/ 17 w 56"/>
              <a:gd name="T85" fmla="*/ 24 h 96"/>
              <a:gd name="T86" fmla="*/ 21 w 56"/>
              <a:gd name="T87" fmla="*/ 28 h 96"/>
              <a:gd name="T88" fmla="*/ 25 w 56"/>
              <a:gd name="T89" fmla="*/ 28 h 96"/>
              <a:gd name="T90" fmla="*/ 31 w 56"/>
              <a:gd name="T91" fmla="*/ 29 h 96"/>
              <a:gd name="T92" fmla="*/ 37 w 56"/>
              <a:gd name="T93" fmla="*/ 27 h 96"/>
              <a:gd name="T94" fmla="*/ 34 w 56"/>
              <a:gd name="T95" fmla="*/ 23 h 96"/>
              <a:gd name="T96" fmla="*/ 33 w 56"/>
              <a:gd name="T97" fmla="*/ 19 h 96"/>
              <a:gd name="T98" fmla="*/ 40 w 56"/>
              <a:gd name="T99" fmla="*/ 15 h 96"/>
              <a:gd name="T100" fmla="*/ 42 w 56"/>
              <a:gd name="T101" fmla="*/ 10 h 96"/>
              <a:gd name="T102" fmla="*/ 46 w 56"/>
              <a:gd name="T103" fmla="*/ 7 h 96"/>
              <a:gd name="T104" fmla="*/ 44 w 56"/>
              <a:gd name="T105" fmla="*/ 3 h 96"/>
              <a:gd name="T106" fmla="*/ 47 w 56"/>
              <a:gd name="T107" fmla="*/ 0 h 9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" h="96">
                <a:moveTo>
                  <a:pt x="47" y="0"/>
                </a:moveTo>
                <a:lnTo>
                  <a:pt x="48" y="2"/>
                </a:lnTo>
                <a:lnTo>
                  <a:pt x="48" y="4"/>
                </a:lnTo>
                <a:lnTo>
                  <a:pt x="50" y="6"/>
                </a:lnTo>
                <a:lnTo>
                  <a:pt x="54" y="6"/>
                </a:lnTo>
                <a:lnTo>
                  <a:pt x="56" y="10"/>
                </a:lnTo>
                <a:lnTo>
                  <a:pt x="55" y="10"/>
                </a:lnTo>
                <a:lnTo>
                  <a:pt x="51" y="14"/>
                </a:lnTo>
                <a:lnTo>
                  <a:pt x="50" y="14"/>
                </a:lnTo>
                <a:lnTo>
                  <a:pt x="50" y="16"/>
                </a:lnTo>
                <a:lnTo>
                  <a:pt x="48" y="23"/>
                </a:lnTo>
                <a:lnTo>
                  <a:pt x="48" y="25"/>
                </a:lnTo>
                <a:lnTo>
                  <a:pt x="51" y="28"/>
                </a:lnTo>
                <a:lnTo>
                  <a:pt x="51" y="35"/>
                </a:lnTo>
                <a:lnTo>
                  <a:pt x="54" y="36"/>
                </a:lnTo>
                <a:lnTo>
                  <a:pt x="52" y="39"/>
                </a:lnTo>
                <a:lnTo>
                  <a:pt x="48" y="41"/>
                </a:lnTo>
                <a:lnTo>
                  <a:pt x="50" y="41"/>
                </a:lnTo>
                <a:lnTo>
                  <a:pt x="43" y="48"/>
                </a:lnTo>
                <a:lnTo>
                  <a:pt x="44" y="49"/>
                </a:lnTo>
                <a:lnTo>
                  <a:pt x="43" y="52"/>
                </a:lnTo>
                <a:lnTo>
                  <a:pt x="42" y="53"/>
                </a:lnTo>
                <a:lnTo>
                  <a:pt x="39" y="53"/>
                </a:lnTo>
                <a:lnTo>
                  <a:pt x="38" y="54"/>
                </a:lnTo>
                <a:lnTo>
                  <a:pt x="37" y="57"/>
                </a:lnTo>
                <a:lnTo>
                  <a:pt x="34" y="58"/>
                </a:lnTo>
                <a:lnTo>
                  <a:pt x="34" y="61"/>
                </a:lnTo>
                <a:lnTo>
                  <a:pt x="34" y="64"/>
                </a:lnTo>
                <a:lnTo>
                  <a:pt x="33" y="65"/>
                </a:lnTo>
                <a:lnTo>
                  <a:pt x="34" y="69"/>
                </a:lnTo>
                <a:lnTo>
                  <a:pt x="38" y="69"/>
                </a:lnTo>
                <a:lnTo>
                  <a:pt x="39" y="71"/>
                </a:lnTo>
                <a:lnTo>
                  <a:pt x="48" y="77"/>
                </a:lnTo>
                <a:lnTo>
                  <a:pt x="50" y="79"/>
                </a:lnTo>
                <a:lnTo>
                  <a:pt x="44" y="82"/>
                </a:lnTo>
                <a:lnTo>
                  <a:pt x="37" y="82"/>
                </a:lnTo>
                <a:lnTo>
                  <a:pt x="33" y="86"/>
                </a:lnTo>
                <a:lnTo>
                  <a:pt x="29" y="87"/>
                </a:lnTo>
                <a:lnTo>
                  <a:pt x="25" y="91"/>
                </a:lnTo>
                <a:lnTo>
                  <a:pt x="23" y="94"/>
                </a:lnTo>
                <a:lnTo>
                  <a:pt x="21" y="91"/>
                </a:lnTo>
                <a:lnTo>
                  <a:pt x="19" y="91"/>
                </a:lnTo>
                <a:lnTo>
                  <a:pt x="21" y="92"/>
                </a:lnTo>
                <a:lnTo>
                  <a:pt x="18" y="95"/>
                </a:lnTo>
                <a:lnTo>
                  <a:pt x="17" y="95"/>
                </a:lnTo>
                <a:lnTo>
                  <a:pt x="14" y="96"/>
                </a:lnTo>
                <a:lnTo>
                  <a:pt x="13" y="95"/>
                </a:lnTo>
                <a:lnTo>
                  <a:pt x="15" y="91"/>
                </a:lnTo>
                <a:lnTo>
                  <a:pt x="13" y="91"/>
                </a:lnTo>
                <a:lnTo>
                  <a:pt x="11" y="92"/>
                </a:lnTo>
                <a:lnTo>
                  <a:pt x="10" y="91"/>
                </a:lnTo>
                <a:lnTo>
                  <a:pt x="10" y="90"/>
                </a:lnTo>
                <a:lnTo>
                  <a:pt x="10" y="85"/>
                </a:lnTo>
                <a:lnTo>
                  <a:pt x="13" y="81"/>
                </a:lnTo>
                <a:lnTo>
                  <a:pt x="15" y="81"/>
                </a:lnTo>
                <a:lnTo>
                  <a:pt x="18" y="79"/>
                </a:lnTo>
                <a:lnTo>
                  <a:pt x="15" y="79"/>
                </a:lnTo>
                <a:lnTo>
                  <a:pt x="11" y="79"/>
                </a:lnTo>
                <a:lnTo>
                  <a:pt x="10" y="79"/>
                </a:lnTo>
                <a:lnTo>
                  <a:pt x="10" y="73"/>
                </a:lnTo>
                <a:lnTo>
                  <a:pt x="13" y="69"/>
                </a:lnTo>
                <a:lnTo>
                  <a:pt x="11" y="66"/>
                </a:lnTo>
                <a:lnTo>
                  <a:pt x="13" y="65"/>
                </a:lnTo>
                <a:lnTo>
                  <a:pt x="14" y="64"/>
                </a:lnTo>
                <a:lnTo>
                  <a:pt x="13" y="64"/>
                </a:lnTo>
                <a:lnTo>
                  <a:pt x="11" y="65"/>
                </a:lnTo>
                <a:lnTo>
                  <a:pt x="8" y="65"/>
                </a:lnTo>
                <a:lnTo>
                  <a:pt x="6" y="64"/>
                </a:lnTo>
                <a:lnTo>
                  <a:pt x="4" y="62"/>
                </a:lnTo>
                <a:lnTo>
                  <a:pt x="4" y="65"/>
                </a:lnTo>
                <a:lnTo>
                  <a:pt x="1" y="65"/>
                </a:lnTo>
                <a:lnTo>
                  <a:pt x="1" y="61"/>
                </a:lnTo>
                <a:lnTo>
                  <a:pt x="0" y="61"/>
                </a:lnTo>
                <a:lnTo>
                  <a:pt x="0" y="61"/>
                </a:lnTo>
                <a:lnTo>
                  <a:pt x="0" y="54"/>
                </a:lnTo>
                <a:lnTo>
                  <a:pt x="2" y="52"/>
                </a:lnTo>
                <a:lnTo>
                  <a:pt x="4" y="48"/>
                </a:lnTo>
                <a:lnTo>
                  <a:pt x="4" y="46"/>
                </a:lnTo>
                <a:lnTo>
                  <a:pt x="8" y="44"/>
                </a:lnTo>
                <a:lnTo>
                  <a:pt x="9" y="40"/>
                </a:lnTo>
                <a:lnTo>
                  <a:pt x="11" y="39"/>
                </a:lnTo>
                <a:lnTo>
                  <a:pt x="13" y="33"/>
                </a:lnTo>
                <a:lnTo>
                  <a:pt x="14" y="32"/>
                </a:lnTo>
                <a:lnTo>
                  <a:pt x="14" y="31"/>
                </a:lnTo>
                <a:lnTo>
                  <a:pt x="14" y="27"/>
                </a:lnTo>
                <a:lnTo>
                  <a:pt x="17" y="24"/>
                </a:lnTo>
                <a:lnTo>
                  <a:pt x="18" y="27"/>
                </a:lnTo>
                <a:lnTo>
                  <a:pt x="21" y="28"/>
                </a:lnTo>
                <a:lnTo>
                  <a:pt x="22" y="29"/>
                </a:lnTo>
                <a:lnTo>
                  <a:pt x="25" y="28"/>
                </a:lnTo>
                <a:lnTo>
                  <a:pt x="27" y="29"/>
                </a:lnTo>
                <a:lnTo>
                  <a:pt x="31" y="29"/>
                </a:lnTo>
                <a:lnTo>
                  <a:pt x="35" y="29"/>
                </a:lnTo>
                <a:lnTo>
                  <a:pt x="37" y="27"/>
                </a:lnTo>
                <a:lnTo>
                  <a:pt x="37" y="24"/>
                </a:lnTo>
                <a:lnTo>
                  <a:pt x="34" y="23"/>
                </a:lnTo>
                <a:lnTo>
                  <a:pt x="31" y="20"/>
                </a:lnTo>
                <a:lnTo>
                  <a:pt x="33" y="19"/>
                </a:lnTo>
                <a:lnTo>
                  <a:pt x="35" y="19"/>
                </a:lnTo>
                <a:lnTo>
                  <a:pt x="40" y="15"/>
                </a:lnTo>
                <a:lnTo>
                  <a:pt x="40" y="12"/>
                </a:lnTo>
                <a:lnTo>
                  <a:pt x="42" y="10"/>
                </a:lnTo>
                <a:lnTo>
                  <a:pt x="44" y="10"/>
                </a:lnTo>
                <a:lnTo>
                  <a:pt x="46" y="7"/>
                </a:lnTo>
                <a:lnTo>
                  <a:pt x="44" y="6"/>
                </a:lnTo>
                <a:lnTo>
                  <a:pt x="44" y="3"/>
                </a:lnTo>
                <a:lnTo>
                  <a:pt x="44" y="0"/>
                </a:lnTo>
                <a:lnTo>
                  <a:pt x="47" y="0"/>
                </a:lnTo>
                <a:close/>
              </a:path>
            </a:pathLst>
          </a:custGeom>
          <a:solidFill>
            <a:schemeClr val="tx1">
              <a:lumMod val="95000"/>
              <a:lumOff val="5000"/>
              <a:alpha val="72000"/>
            </a:schemeClr>
          </a:solidFill>
          <a:ln w="3175">
            <a:noFill/>
            <a:prstDash val="solid"/>
            <a:round/>
          </a:ln>
        </p:spPr>
        <p:txBody>
          <a:bodyPr vert="horz" wrap="square" lIns="91440" tIns="45720" rIns="91440" bIns="45720" anchor="t" anchorCtr="0">
            <a:normAutofit lnSpcReduction="0"/>
          </a:bodyPr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7" name="눈물 방울 10"/>
          <p:cNvSpPr/>
          <p:nvPr/>
        </p:nvSpPr>
        <p:spPr>
          <a:xfrm rot="8040000">
            <a:off x="3878897" y="4672024"/>
            <a:ext cx="209538" cy="209538"/>
          </a:xfrm>
          <a:prstGeom prst="teardrop">
            <a:avLst>
              <a:gd name="adj" fmla="val 190986"/>
            </a:avLst>
          </a:prstGeom>
          <a:solidFill>
            <a:srgbClr val="fe0907"/>
          </a:solidFill>
          <a:ln w="19050" cap="flat" cmpd="sng" algn="ctr">
            <a:noFill/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/>
          <a:p>
            <a:pPr marL="0" lvl="0" indent="0" algn="ctr" defTabSz="91440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  <a:defRPr lang="ko-KR"/>
            </a:pPr>
            <a:endParaRPr lang="ko-KR" altLang="en-US" sz="1800" b="0" i="0" kern="0" spc="5">
              <a:uLnTx/>
              <a:uFillTx/>
              <a:latin typeface="맑은 고딕"/>
              <a:ea typeface="맑은 고딕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730115" y="1997765"/>
            <a:ext cx="5748020" cy="3580986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 autoUpdateAnimBg="1"/>
      <p:bldP spid="75" grpId="1" animBg="1" autoUpdateAnimBg="1"/>
      <p:bldP spid="77" grpId="2" animBg="1" autoUpdateAnimBg="1"/>
      <p:bldP spid="46" grpId="3" animBg="1" autoUpdateAnimBg="1"/>
    </p:bldLst>
  </p:timing>
</p:sld>
</file>

<file path=ppt/slides/slide5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1"/>
          <p:cNvSpPr/>
          <p:nvPr/>
        </p:nvSpPr>
        <p:spPr>
          <a:xfrm rot="16200000">
            <a:off x="5775557" y="-931811"/>
            <a:ext cx="905583" cy="369037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4400">
              <a:solidFill>
                <a:schemeClr val="tx1"/>
              </a:solidFill>
              <a:latin typeface="메이플스토리"/>
              <a:ea typeface="메이플스토리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5585" y="559435"/>
            <a:ext cx="3837953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spc="85">
                <a:latin typeface="메이플스토리"/>
                <a:ea typeface="메이플스토리"/>
              </a:rPr>
              <a:t> </a:t>
            </a:r>
            <a:r>
              <a:rPr lang="ko-KR" altLang="en-US" sz="4000" spc="85">
                <a:latin typeface="메이플스토리"/>
                <a:ea typeface="메이플스토리"/>
              </a:rPr>
              <a:t>외교관련 영상</a:t>
            </a:r>
            <a:endParaRPr lang="ko-KR" altLang="en-US" sz="4000" spc="85">
              <a:latin typeface="메이플스토리"/>
              <a:ea typeface="메이플스토리"/>
            </a:endParaRPr>
          </a:p>
        </p:txBody>
      </p:sp>
      <p:cxnSp>
        <p:nvCxnSpPr>
          <p:cNvPr id="28" name="직선 연결선 2"/>
          <p:cNvCxnSpPr/>
          <p:nvPr/>
        </p:nvCxnSpPr>
        <p:spPr>
          <a:xfrm>
            <a:off x="1078663" y="1552775"/>
            <a:ext cx="9916385" cy="32158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80194" y="1682085"/>
            <a:ext cx="6185779" cy="460940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1078663" y="1513019"/>
            <a:ext cx="9916385" cy="32158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8" name="직사각형 45"/>
          <p:cNvSpPr/>
          <p:nvPr/>
        </p:nvSpPr>
        <p:spPr>
          <a:xfrm>
            <a:off x="772224" y="1678314"/>
            <a:ext cx="10409030" cy="498090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66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r>
              <a:rPr lang="en-US" altLang="ko-KR" sz="6600" b="1">
                <a:solidFill>
                  <a:schemeClr val="tx1"/>
                </a:solidFill>
                <a:latin typeface="메이플스토리"/>
                <a:ea typeface="메이플스토리"/>
              </a:rPr>
              <a:t>JET Program</a:t>
            </a:r>
            <a:r>
              <a:rPr lang="ko-KR" altLang="en-US" sz="6600" b="1">
                <a:solidFill>
                  <a:schemeClr val="tx1"/>
                </a:solidFill>
                <a:latin typeface="메이플스토리"/>
                <a:ea typeface="메이플스토리"/>
              </a:rPr>
              <a:t>이란</a:t>
            </a:r>
            <a:r>
              <a:rPr lang="en-US" altLang="ko-KR" sz="6600" b="1">
                <a:solidFill>
                  <a:schemeClr val="tx1"/>
                </a:solidFill>
                <a:latin typeface="메이플스토리"/>
                <a:ea typeface="메이플스토리"/>
              </a:rPr>
              <a:t>?</a:t>
            </a:r>
            <a:endParaRPr lang="en-US" altLang="ko-KR" sz="66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ko-KR" altLang="en-US" sz="6600">
              <a:solidFill>
                <a:schemeClr val="tx1"/>
              </a:solidFill>
              <a:latin typeface="메이플스토리"/>
              <a:ea typeface="메이플스토리"/>
            </a:endParaRPr>
          </a:p>
        </p:txBody>
      </p:sp>
      <p:sp>
        <p:nvSpPr>
          <p:cNvPr id="21" name="직사각형 21"/>
          <p:cNvSpPr/>
          <p:nvPr/>
        </p:nvSpPr>
        <p:spPr>
          <a:xfrm rot="16200000">
            <a:off x="5836699" y="-854269"/>
            <a:ext cx="924897" cy="3424136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4400"/>
          </a:p>
        </p:txBody>
      </p:sp>
      <p:sp>
        <p:nvSpPr>
          <p:cNvPr id="19" name="TextBox 18"/>
          <p:cNvSpPr txBox="1"/>
          <p:nvPr/>
        </p:nvSpPr>
        <p:spPr>
          <a:xfrm>
            <a:off x="4537662" y="386747"/>
            <a:ext cx="3522973" cy="90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5400" spc="59">
                <a:solidFill>
                  <a:schemeClr val="bg1"/>
                </a:solidFill>
                <a:latin typeface="메이플스토리"/>
                <a:ea typeface="메이플스토리"/>
              </a:rPr>
              <a:t>02 </a:t>
            </a:r>
            <a:r>
              <a:rPr lang="ko-KR" altLang="en-US" sz="5400" spc="59">
                <a:solidFill>
                  <a:schemeClr val="bg1"/>
                </a:solidFill>
                <a:latin typeface="메이플스토리"/>
                <a:ea typeface="메이플스토리"/>
              </a:rPr>
              <a:t>국제화</a:t>
            </a:r>
            <a:endParaRPr lang="ko-KR" altLang="en-US" sz="5400" spc="59">
              <a:solidFill>
                <a:schemeClr val="bg1"/>
              </a:solidFill>
              <a:latin typeface="메이플스토리"/>
              <a:ea typeface="메이플스토리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1"/>
    </p:bldLst>
  </p:timing>
</p:sld>
</file>

<file path=ppt/slides/slide5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886118" y="-861994"/>
            <a:ext cx="924897" cy="3424136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4400"/>
          </a:p>
        </p:txBody>
      </p:sp>
      <p:sp>
        <p:nvSpPr>
          <p:cNvPr id="26" name="TextBox 25"/>
          <p:cNvSpPr txBox="1"/>
          <p:nvPr/>
        </p:nvSpPr>
        <p:spPr>
          <a:xfrm>
            <a:off x="4537662" y="386747"/>
            <a:ext cx="3522973" cy="90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5400" spc="59">
                <a:solidFill>
                  <a:schemeClr val="bg1"/>
                </a:solidFill>
                <a:latin typeface="메이플스토리"/>
                <a:ea typeface="메이플스토리"/>
              </a:rPr>
              <a:t>02 </a:t>
            </a:r>
            <a:r>
              <a:rPr lang="ko-KR" altLang="en-US" sz="5400" spc="59">
                <a:solidFill>
                  <a:schemeClr val="bg1"/>
                </a:solidFill>
                <a:latin typeface="메이플스토리"/>
                <a:ea typeface="메이플스토리"/>
              </a:rPr>
              <a:t>국제화</a:t>
            </a:r>
            <a:endParaRPr lang="ko-KR" altLang="en-US" sz="5400" spc="59">
              <a:solidFill>
                <a:schemeClr val="bg1"/>
              </a:solidFill>
              <a:latin typeface="메이플스토리"/>
              <a:ea typeface="메이플스토리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078663" y="1513019"/>
            <a:ext cx="9916385" cy="32158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901701" y="1678314"/>
            <a:ext cx="10409030" cy="498090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ko-KR" altLang="en-US" sz="2400">
              <a:solidFill>
                <a:schemeClr val="tx1"/>
              </a:solidFill>
              <a:latin typeface="메이플스토리"/>
              <a:ea typeface="메이플스토리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73278" y="1990090"/>
            <a:ext cx="9324975" cy="4314825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 autoUpdateAnimBg="1"/>
    </p:bldLst>
  </p:timing>
</p:sld>
</file>

<file path=ppt/slides/slide5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/>
          <p:cNvCxnSpPr/>
          <p:nvPr/>
        </p:nvCxnSpPr>
        <p:spPr>
          <a:xfrm>
            <a:off x="901701" y="485379"/>
            <a:ext cx="9916385" cy="32158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6" name="직사각형 45"/>
          <p:cNvSpPr/>
          <p:nvPr/>
        </p:nvSpPr>
        <p:spPr>
          <a:xfrm>
            <a:off x="901701" y="768626"/>
            <a:ext cx="10520724" cy="5890592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en-US" altLang="ko-KR" sz="2400" b="1">
              <a:solidFill>
                <a:schemeClr val="tx1"/>
              </a:solidFill>
              <a:latin typeface="메이플스토리"/>
              <a:ea typeface="메이플스토리"/>
            </a:endParaRPr>
          </a:p>
          <a:p>
            <a:pPr algn="ctr">
              <a:defRPr lang="ko-KR" altLang="en-US"/>
            </a:pPr>
            <a:endParaRPr lang="ko-KR" altLang="en-US" sz="2400">
              <a:solidFill>
                <a:schemeClr val="tx1"/>
              </a:solidFill>
              <a:latin typeface="메이플스토리"/>
              <a:ea typeface="메이플스토리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071555" y="963115"/>
            <a:ext cx="8446456" cy="5501613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 autoUpdateAnimBg="1"/>
    </p:bldLst>
  </p:timing>
</p:sld>
</file>

<file path=ppt/slides/slide5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886118" y="-861994"/>
            <a:ext cx="924897" cy="3424136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4400"/>
          </a:p>
        </p:txBody>
      </p:sp>
      <p:sp>
        <p:nvSpPr>
          <p:cNvPr id="26" name="TextBox 25"/>
          <p:cNvSpPr txBox="1"/>
          <p:nvPr/>
        </p:nvSpPr>
        <p:spPr>
          <a:xfrm>
            <a:off x="4537662" y="386747"/>
            <a:ext cx="3522973" cy="9067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5400" spc="59">
                <a:solidFill>
                  <a:schemeClr val="bg1"/>
                </a:solidFill>
                <a:latin typeface="메이플스토리"/>
                <a:ea typeface="메이플스토리"/>
              </a:rPr>
              <a:t>02 </a:t>
            </a:r>
            <a:r>
              <a:rPr lang="ko-KR" altLang="en-US" sz="5400" spc="59">
                <a:solidFill>
                  <a:schemeClr val="bg1"/>
                </a:solidFill>
                <a:latin typeface="메이플스토리"/>
                <a:ea typeface="메이플스토리"/>
              </a:rPr>
              <a:t>국제화</a:t>
            </a:r>
            <a:endParaRPr lang="ko-KR" altLang="en-US" sz="5400" spc="59">
              <a:solidFill>
                <a:schemeClr val="bg1"/>
              </a:solidFill>
              <a:latin typeface="메이플스토리"/>
              <a:ea typeface="메이플스토리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1078663" y="1513019"/>
            <a:ext cx="9916385" cy="32158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06321" y="2202345"/>
            <a:ext cx="5441601" cy="32840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60643" y="5307495"/>
            <a:ext cx="6938830" cy="13104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4000">
                <a:latin typeface="메이플스토리"/>
                <a:ea typeface="메이플스토리"/>
              </a:rPr>
              <a:t>지역에서 국제 교류 활동에 종사</a:t>
            </a:r>
            <a:endParaRPr lang="ko-KR" altLang="en-US" sz="4000">
              <a:latin typeface="메이플스토리"/>
              <a:ea typeface="메이플스토리"/>
            </a:endParaRPr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0" autoUpdateAnimBg="1"/>
    </p:bldLst>
  </p:timing>
</p:sld>
</file>

<file path=ppt/slides/slide5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직사각형 21"/>
          <p:cNvSpPr/>
          <p:nvPr/>
        </p:nvSpPr>
        <p:spPr>
          <a:xfrm rot="16200000">
            <a:off x="5775557" y="-931811"/>
            <a:ext cx="905583" cy="3690379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4400">
              <a:solidFill>
                <a:schemeClr val="tx1"/>
              </a:solidFill>
              <a:latin typeface="메이플스토리"/>
              <a:ea typeface="메이플스토리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5585" y="559435"/>
            <a:ext cx="3837953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4000" spc="85">
                <a:latin typeface="메이플스토리"/>
                <a:ea typeface="메이플스토리"/>
              </a:rPr>
              <a:t>JET</a:t>
            </a:r>
            <a:r>
              <a:rPr lang="ko-KR" altLang="en-US" sz="4000" spc="85">
                <a:latin typeface="메이플스토리"/>
                <a:ea typeface="메이플스토리"/>
              </a:rPr>
              <a:t> 영상</a:t>
            </a:r>
            <a:endParaRPr lang="ko-KR" altLang="en-US" sz="4000" spc="85">
              <a:latin typeface="메이플스토리"/>
              <a:ea typeface="메이플스토리"/>
            </a:endParaRPr>
          </a:p>
        </p:txBody>
      </p:sp>
      <p:cxnSp>
        <p:nvCxnSpPr>
          <p:cNvPr id="28" name="직선 연결선 2"/>
          <p:cNvCxnSpPr/>
          <p:nvPr/>
        </p:nvCxnSpPr>
        <p:spPr>
          <a:xfrm>
            <a:off x="1078663" y="1552775"/>
            <a:ext cx="9916385" cy="32158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280194" y="1682085"/>
            <a:ext cx="6185779" cy="4609409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5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5441983" y="952139"/>
            <a:ext cx="1397303" cy="4953722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 sz="4400"/>
          </a:p>
        </p:txBody>
      </p:sp>
      <p:sp>
        <p:nvSpPr>
          <p:cNvPr id="26" name="TextBox 25"/>
          <p:cNvSpPr txBox="1"/>
          <p:nvPr/>
        </p:nvSpPr>
        <p:spPr>
          <a:xfrm>
            <a:off x="4334513" y="2967335"/>
            <a:ext cx="3522973" cy="1736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5400" spc="59">
                <a:solidFill>
                  <a:schemeClr val="bg1"/>
                </a:solidFill>
                <a:latin typeface="조선일보명조"/>
                <a:ea typeface="조선일보명조"/>
                <a:cs typeface="조선일보명조"/>
              </a:rPr>
              <a:t>감사합니다</a:t>
            </a:r>
            <a:endParaRPr lang="ko-KR" altLang="en-US" sz="5400" spc="59">
              <a:solidFill>
                <a:schemeClr val="bg1"/>
              </a:solidFill>
              <a:latin typeface="조선일보명조"/>
              <a:ea typeface="조선일보명조"/>
              <a:cs typeface="조선일보명조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8617495" y="-989494"/>
            <a:ext cx="769575" cy="769575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10019960" y="-989494"/>
            <a:ext cx="769575" cy="769575"/>
          </a:xfrm>
          <a:prstGeom prst="rect">
            <a:avLst/>
          </a:prstGeom>
          <a:solidFill>
            <a:srgbClr val="f7ee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11422425" y="-989494"/>
            <a:ext cx="769575" cy="769575"/>
          </a:xfrm>
          <a:prstGeom prst="rect">
            <a:avLst/>
          </a:prstGeom>
          <a:solidFill>
            <a:srgbClr val="8c8e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0" autoUpdateAnimBg="1"/>
    </p:bld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699865" y="-130223"/>
            <a:ext cx="276307" cy="1029062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175385" y="129956"/>
            <a:ext cx="3659505" cy="515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spc="88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일본 지방자치 조직</a:t>
            </a:r>
            <a:endParaRPr lang="ko-KR" altLang="en-US" sz="2800" spc="88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4360" y="202647"/>
            <a:ext cx="44958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600" spc="100">
                <a:solidFill>
                  <a:schemeClr val="bg1"/>
                </a:solidFill>
                <a:latin typeface="한컴 윤고딕 240"/>
                <a:ea typeface="한컴 윤고딕 240"/>
              </a:rPr>
              <a:t>01</a:t>
            </a:r>
            <a:endParaRPr lang="ko-KR" altLang="en-US" sz="1600" spc="100">
              <a:solidFill>
                <a:schemeClr val="bg1"/>
              </a:solidFill>
              <a:latin typeface="한컴 윤고딕 240"/>
              <a:ea typeface="한컴 윤고딕 240"/>
            </a:endParaRPr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41743" y="647700"/>
            <a:ext cx="5478032" cy="889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"/>
          <p:cNvPicPr>
            <a:picLocks noChangeAspect="1"/>
          </p:cNvPicPr>
          <p:nvPr/>
        </p:nvPicPr>
        <p:blipFill rotWithShape="1">
          <a:blip r:embed="rId2"/>
          <a:srcRect l="72140" t="13330" r="5900" b="44030"/>
          <a:stretch>
            <a:fillRect/>
          </a:stretch>
        </p:blipFill>
        <p:spPr>
          <a:xfrm>
            <a:off x="6836918" y="695328"/>
            <a:ext cx="4195064" cy="4057650"/>
          </a:xfrm>
          <a:prstGeom prst="rect">
            <a:avLst/>
          </a:prstGeom>
        </p:spPr>
      </p:pic>
      <p:sp>
        <p:nvSpPr>
          <p:cNvPr id="128" name="TextBox 40"/>
          <p:cNvSpPr txBox="1"/>
          <p:nvPr/>
        </p:nvSpPr>
        <p:spPr>
          <a:xfrm>
            <a:off x="813436" y="1925954"/>
            <a:ext cx="5307328" cy="2217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 일본의 지방자치 제도</a:t>
            </a:r>
            <a:r>
              <a:rPr lang="ko-KR" altLang="en-US" sz="2000" spc="144">
                <a:latin typeface="한컴 윤고딕 240"/>
                <a:ea typeface="한컴 윤고딕 240"/>
              </a:rPr>
              <a:t> =</a:t>
            </a:r>
            <a:r>
              <a:rPr lang="ko-KR" altLang="ko-KR" sz="2000" spc="144">
                <a:latin typeface="한컴 윤고딕 240"/>
                <a:ea typeface="한컴 윤고딕 240"/>
              </a:rPr>
              <a:t> </a:t>
            </a:r>
            <a:r>
              <a:rPr lang="ko-KR" altLang="ko-KR" sz="2000" spc="144">
                <a:solidFill>
                  <a:srgbClr val="ff0000"/>
                </a:solidFill>
                <a:latin typeface="한컴 윤고딕 240"/>
                <a:ea typeface="한컴 윤고딕 240"/>
              </a:rPr>
              <a:t>대통령제</a:t>
            </a: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지방자치단체의 의회의원과 장</a:t>
            </a:r>
            <a:r>
              <a:rPr lang="ko-KR" altLang="en-US" sz="2000" spc="144">
                <a:latin typeface="한컴 윤고딕 240"/>
                <a:ea typeface="한컴 윤고딕 240"/>
              </a:rPr>
              <a:t> </a:t>
            </a:r>
            <a:r>
              <a:rPr lang="ko-KR" altLang="ko-KR" sz="2000" spc="144">
                <a:latin typeface="한컴 윤고딕 240"/>
                <a:ea typeface="한컴 윤고딕 240"/>
              </a:rPr>
              <a:t>쌍방이</a:t>
            </a: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 주민의 </a:t>
            </a:r>
            <a:r>
              <a:rPr lang="ko-KR" altLang="ko-KR" sz="2000" spc="144">
                <a:solidFill>
                  <a:srgbClr val="ff0000"/>
                </a:solidFill>
                <a:latin typeface="한컴 윤고딕 240"/>
                <a:ea typeface="한컴 윤고딕 240"/>
              </a:rPr>
              <a:t>직접선거</a:t>
            </a:r>
            <a:r>
              <a:rPr lang="ko-KR" altLang="ko-KR" sz="2000" spc="144">
                <a:latin typeface="한컴 윤고딕 240"/>
                <a:ea typeface="한컴 윤고딕 240"/>
              </a:rPr>
              <a:t>를 통해 선출</a:t>
            </a: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ko-KR" sz="2000" spc="144">
                <a:solidFill>
                  <a:srgbClr val="ff0000"/>
                </a:solidFill>
                <a:latin typeface="한컴 윤고딕 240"/>
                <a:ea typeface="한컴 윤고딕 240"/>
              </a:rPr>
              <a:t>독립적</a:t>
            </a:r>
            <a:r>
              <a:rPr lang="ko-KR" altLang="ko-KR" sz="2000" spc="144">
                <a:latin typeface="한컴 윤고딕 240"/>
                <a:ea typeface="한컴 윤고딕 240"/>
              </a:rPr>
              <a:t>이고 </a:t>
            </a:r>
            <a:r>
              <a:rPr lang="ko-KR" altLang="ko-KR" sz="2000" spc="144">
                <a:solidFill>
                  <a:srgbClr val="ff0000"/>
                </a:solidFill>
                <a:latin typeface="한컴 윤고딕 240"/>
                <a:ea typeface="한컴 윤고딕 240"/>
              </a:rPr>
              <a:t>대등</a:t>
            </a:r>
            <a:r>
              <a:rPr lang="ko-KR" altLang="ko-KR" sz="2000" spc="144">
                <a:latin typeface="한컴 윤고딕 240"/>
                <a:ea typeface="한컴 윤고딕 240"/>
              </a:rPr>
              <a:t>한 입장에서 </a:t>
            </a:r>
            <a:r>
              <a:rPr lang="ko-KR" altLang="ko-KR" sz="2000" spc="144">
                <a:solidFill>
                  <a:srgbClr val="ff0000"/>
                </a:solidFill>
                <a:latin typeface="한컴 윤고딕 240"/>
                <a:ea typeface="한컴 윤고딕 240"/>
              </a:rPr>
              <a:t>서로 견제 </a:t>
            </a: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en-US" sz="2000" spc="144">
                <a:latin typeface="한컴 윤고딕 240"/>
                <a:ea typeface="한컴 윤고딕 240"/>
              </a:rPr>
              <a:t>-&gt; </a:t>
            </a:r>
            <a:r>
              <a:rPr lang="ko-KR" altLang="ko-KR" sz="2000" spc="144">
                <a:latin typeface="한컴 윤고딕 240"/>
                <a:ea typeface="한컴 윤고딕 240"/>
              </a:rPr>
              <a:t>민주적인 지방행정</a:t>
            </a:r>
            <a:endParaRPr lang="ko-KR" altLang="ko-KR" sz="2000" spc="144">
              <a:latin typeface="한컴 윤고딕 240"/>
              <a:ea typeface="한컴 윤고딕 240"/>
            </a:endParaRPr>
          </a:p>
        </p:txBody>
      </p:sp>
      <p:graphicFrame>
        <p:nvGraphicFramePr>
          <p:cNvPr id="129" name=""/>
          <p:cNvGraphicFramePr>
            <a:graphicFrameLocks noGrp="1"/>
          </p:cNvGraphicFramePr>
          <p:nvPr/>
        </p:nvGraphicFramePr>
        <p:xfrm>
          <a:off x="781049" y="4959350"/>
          <a:ext cx="10700384" cy="1535430"/>
        </p:xfrm>
        <a:graphic>
          <a:graphicData uri="http://schemas.openxmlformats.org/drawingml/2006/table">
            <a:tbl>
              <a:tblPr firstRow="1" bandRow="1">
                <a:tableStyleId>{8C7C34EE-A80E-4234-8AE3-745E8258B0B7}</a:tableStyleId>
              </a:tblPr>
              <a:tblGrid>
                <a:gridCol w="5304010"/>
                <a:gridCol w="5396373"/>
              </a:tblGrid>
              <a:tr h="45339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2000">
                          <a:latin typeface="한컴 윤고딕 240"/>
                          <a:ea typeface="한컴 윤고딕 240"/>
                        </a:rPr>
                        <a:t>의결기관</a:t>
                      </a:r>
                      <a:endParaRPr lang="ko-KR" altLang="en-US" sz="2000">
                        <a:latin typeface="한컴 윤고딕 240"/>
                        <a:ea typeface="한컴 윤고딕 240"/>
                      </a:endParaRPr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 algn="ctr">
                        <a:defRPr lang="ko-KR" altLang="en-US"/>
                      </a:pPr>
                      <a:r>
                        <a:rPr lang="ko-KR" altLang="en-US" sz="2000">
                          <a:latin typeface="한컴 윤고딕 240"/>
                          <a:ea typeface="한컴 윤고딕 240"/>
                        </a:rPr>
                        <a:t>집행기관</a:t>
                      </a:r>
                      <a:endParaRPr lang="ko-KR" altLang="en-US" sz="2000">
                        <a:latin typeface="한컴 윤고딕 240"/>
                        <a:ea typeface="한컴 윤고딕 240"/>
                      </a:endParaRPr>
                    </a:p>
                  </a:txBody>
                  <a:tcPr marL="91440" marR="91440"/>
                </a:tc>
              </a:tr>
              <a:tr h="1082040"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buFont typeface="Wingdings"/>
                        <a:buChar char="ü"/>
                        <a:defRPr lang="ko-KR" altLang="en-US"/>
                      </a:pPr>
                      <a:r>
                        <a:rPr lang="ko-KR" altLang="en-US" sz="2000">
                          <a:latin typeface="한컴 윤고딕 240"/>
                          <a:ea typeface="한컴 윤고딕 240"/>
                        </a:rPr>
                        <a:t> 예산, 조례 등 정함</a:t>
                      </a:r>
                      <a:endParaRPr lang="ko-KR" altLang="en-US" sz="2000">
                        <a:latin typeface="한컴 윤고딕 240"/>
                        <a:ea typeface="한컴 윤고딕 240"/>
                      </a:endParaRPr>
                    </a:p>
                    <a:p>
                      <a:pPr>
                        <a:buFont typeface="Wingdings"/>
                        <a:buChar char="ü"/>
                        <a:defRPr lang="ko-KR" altLang="en-US"/>
                      </a:pPr>
                      <a:r>
                        <a:rPr lang="ko-KR" altLang="en-US" sz="2000">
                          <a:latin typeface="한컴 윤고딕 240"/>
                          <a:ea typeface="한컴 윤고딕 240"/>
                        </a:rPr>
                        <a:t> 의사 결정</a:t>
                      </a:r>
                      <a:endParaRPr lang="ko-KR" altLang="en-US" sz="2000">
                        <a:latin typeface="한컴 윤고딕 240"/>
                        <a:ea typeface="한컴 윤고딕 240"/>
                      </a:endParaRPr>
                    </a:p>
                    <a:p>
                      <a:pPr>
                        <a:buFont typeface="Wingdings"/>
                        <a:buChar char="ü"/>
                        <a:defRPr lang="ko-KR" altLang="en-US"/>
                      </a:pPr>
                      <a:r>
                        <a:rPr lang="ko-KR" altLang="en-US" sz="2000">
                          <a:latin typeface="한컴 윤고딕 240"/>
                          <a:ea typeface="한컴 윤고딕 240"/>
                        </a:rPr>
                        <a:t> 도도부현, 시정촌</a:t>
                      </a:r>
                      <a:endParaRPr lang="ko-KR" altLang="en-US" sz="2000">
                        <a:latin typeface="한컴 윤고딕 240"/>
                        <a:ea typeface="한컴 윤고딕 240"/>
                      </a:endParaRPr>
                    </a:p>
                  </a:txBody>
                  <a:tcPr marL="91440" marR="91440"/>
                </a:tc>
                <a:tc>
                  <a:txBody>
                    <a:bodyPr vert="horz" wrap="square" lIns="91440" tIns="45720" rIns="91440" bIns="45720" anchor="t" anchorCtr="0">
                      <a:spAutoFit/>
                    </a:bodyPr>
                    <a:p>
                      <a:pPr>
                        <a:buFont typeface="Wingdings"/>
                        <a:buChar char="ü"/>
                        <a:defRPr lang="ko-KR" altLang="en-US"/>
                      </a:pPr>
                      <a:r>
                        <a:rPr lang="ko-KR" altLang="en-US" sz="2000">
                          <a:latin typeface="한컴 윤고딕 240"/>
                          <a:ea typeface="한컴 윤고딕 240"/>
                        </a:rPr>
                        <a:t> 의결기관 결정된 사항을 집행</a:t>
                      </a:r>
                      <a:endParaRPr lang="ko-KR" altLang="en-US" sz="2000">
                        <a:latin typeface="한컴 윤고딕 240"/>
                        <a:ea typeface="한컴 윤고딕 240"/>
                      </a:endParaRPr>
                    </a:p>
                    <a:p>
                      <a:pPr>
                        <a:buFont typeface="Wingdings"/>
                        <a:buChar char="ü"/>
                        <a:defRPr lang="ko-KR" altLang="en-US"/>
                      </a:pPr>
                      <a:r>
                        <a:rPr lang="ko-KR" altLang="en-US" sz="2000">
                          <a:latin typeface="한컴 윤고딕 240"/>
                          <a:ea typeface="한컴 윤고딕 240"/>
                        </a:rPr>
                        <a:t> 도도부현 지사, 시정촌 장, 각종 위원회</a:t>
                      </a:r>
                      <a:endParaRPr lang="ko-KR" altLang="en-US" sz="2000">
                        <a:latin typeface="한컴 윤고딕 240"/>
                        <a:ea typeface="한컴 윤고딕 240"/>
                      </a:endParaRPr>
                    </a:p>
                    <a:p>
                      <a:pPr>
                        <a:buFont typeface="Wingdings"/>
                        <a:buChar char="ü"/>
                        <a:defRPr lang="ko-KR" altLang="en-US"/>
                      </a:pPr>
                      <a:r>
                        <a:rPr lang="ko-KR" altLang="en-US" sz="2000">
                          <a:latin typeface="한컴 윤고딕 240"/>
                          <a:ea typeface="한컴 윤고딕 240"/>
                        </a:rPr>
                        <a:t> 다원주의(=</a:t>
                      </a:r>
                      <a:r>
                        <a:rPr lang="ko-KR" altLang="en-US" sz="2000">
                          <a:solidFill>
                            <a:srgbClr val="ff0000"/>
                          </a:solidFill>
                          <a:latin typeface="한컴 윤고딕 240"/>
                          <a:ea typeface="한컴 윤고딕 240"/>
                        </a:rPr>
                        <a:t> 권한 분산</a:t>
                      </a:r>
                      <a:r>
                        <a:rPr lang="ko-KR" altLang="en-US" sz="2000">
                          <a:latin typeface="한컴 윤고딕 240"/>
                          <a:ea typeface="한컴 윤고딕 240"/>
                        </a:rPr>
                        <a:t>)</a:t>
                      </a:r>
                      <a:endParaRPr lang="ko-KR" altLang="en-US" sz="2000">
                        <a:latin typeface="한컴 윤고딕 240"/>
                        <a:ea typeface="한컴 윤고딕 240"/>
                      </a:endParaRPr>
                    </a:p>
                  </a:txBody>
                  <a:tcPr marL="91440" marR="91440"/>
                </a:tc>
              </a:tr>
            </a:tbl>
          </a:graphicData>
        </a:graphic>
      </p:graphicFrame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964148" y="3429000"/>
            <a:ext cx="798259" cy="15867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956560" y="2805159"/>
            <a:ext cx="821055" cy="6238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3500" spc="21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0</a:t>
            </a:r>
            <a:r>
              <a:rPr lang="ko-KR" altLang="en-US" sz="3500" spc="21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2</a:t>
            </a:r>
            <a:endParaRPr lang="ko-KR" altLang="en-US" sz="3500" spc="214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04310" y="2808163"/>
            <a:ext cx="4754880" cy="620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500" spc="21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일본 자치단체장의 역할</a:t>
            </a:r>
            <a:endParaRPr lang="ko-KR" altLang="en-US" sz="3500" spc="214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40" name="직사각형 39"/>
          <p:cNvSpPr/>
          <p:nvPr/>
        </p:nvSpPr>
        <p:spPr>
          <a:xfrm rot="16200000">
            <a:off x="2676434" y="1229994"/>
            <a:ext cx="541020" cy="156373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1422425" y="2424674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0" y="5227595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 rot="16200000">
            <a:off x="699865" y="-130223"/>
            <a:ext cx="276307" cy="1029062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>
              <a:latin typeface="한컴 윤고딕 240"/>
              <a:ea typeface="한컴 윤고딕 24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89685" y="110906"/>
            <a:ext cx="4421505" cy="515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2800" spc="172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일본 자치단체장의 역할</a:t>
            </a:r>
            <a:endParaRPr lang="ko-KR" altLang="en-US" sz="2800" spc="172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5310" y="202647"/>
            <a:ext cx="47815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1600" spc="100">
                <a:solidFill>
                  <a:schemeClr val="bg1"/>
                </a:solidFill>
                <a:latin typeface="한컴 윤고딕 240"/>
                <a:ea typeface="한컴 윤고딕 240"/>
              </a:rPr>
              <a:t>02</a:t>
            </a:r>
            <a:endParaRPr lang="ko-KR" altLang="en-US" sz="1600" spc="100">
              <a:solidFill>
                <a:schemeClr val="bg1"/>
              </a:solidFill>
              <a:latin typeface="한컴 윤고딕 240"/>
              <a:ea typeface="한컴 윤고딕 240"/>
            </a:endParaRPr>
          </a:p>
        </p:txBody>
      </p:sp>
      <p:cxnSp>
        <p:nvCxnSpPr>
          <p:cNvPr id="3" name="직선 연결선 2"/>
          <p:cNvCxnSpPr/>
          <p:nvPr/>
        </p:nvCxnSpPr>
        <p:spPr>
          <a:xfrm flipV="1">
            <a:off x="341743" y="647700"/>
            <a:ext cx="5478032" cy="8890"/>
          </a:xfrm>
          <a:prstGeom prst="line">
            <a:avLst/>
          </a:prstGeom>
          <a:ln w="31750" cap="rnd">
            <a:solidFill>
              <a:srgbClr val="fcc3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40"/>
          <p:cNvSpPr txBox="1"/>
          <p:nvPr/>
        </p:nvSpPr>
        <p:spPr>
          <a:xfrm>
            <a:off x="175261" y="2014060"/>
            <a:ext cx="5735953" cy="2832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지방자치단체 사무 전반</a:t>
            </a:r>
            <a:r>
              <a:rPr lang="ko-KR" altLang="en-US" sz="2000" spc="144">
                <a:latin typeface="한컴 윤고딕 240"/>
                <a:ea typeface="한컴 윤고딕 240"/>
              </a:rPr>
              <a:t>의 </a:t>
            </a:r>
            <a:r>
              <a:rPr lang="ko-KR" altLang="ko-KR" sz="2000" spc="144">
                <a:solidFill>
                  <a:srgbClr val="ff0000"/>
                </a:solidFill>
                <a:latin typeface="한컴 윤고딕 240"/>
                <a:ea typeface="한컴 윤고딕 240"/>
              </a:rPr>
              <a:t>종합적인 통일성 확보</a:t>
            </a:r>
            <a:endParaRPr lang="ko-KR" altLang="ko-KR" sz="2000" spc="144">
              <a:solidFill>
                <a:srgbClr val="ff0000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endParaRPr lang="ko-KR" altLang="ko-KR" sz="2000" spc="144">
              <a:solidFill>
                <a:srgbClr val="ff0000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예산</a:t>
            </a:r>
            <a:r>
              <a:rPr lang="ko-KR" altLang="en-US" sz="2000" spc="144">
                <a:latin typeface="한컴 윤고딕 240"/>
                <a:ea typeface="한컴 윤고딕 240"/>
              </a:rPr>
              <a:t> </a:t>
            </a:r>
            <a:r>
              <a:rPr lang="ko-KR" altLang="ko-KR" sz="2000" spc="144">
                <a:latin typeface="한컴 윤고딕 240"/>
                <a:ea typeface="한컴 윤고딕 240"/>
              </a:rPr>
              <a:t>편성 및 집행 등을 통해 </a:t>
            </a:r>
            <a:r>
              <a:rPr lang="ko-KR" altLang="ko-KR" sz="2000" spc="144">
                <a:solidFill>
                  <a:srgbClr val="ff0000"/>
                </a:solidFill>
                <a:latin typeface="한컴 윤고딕 240"/>
                <a:ea typeface="한컴 윤고딕 240"/>
              </a:rPr>
              <a:t>집행기관전체 통괄</a:t>
            </a:r>
            <a:endParaRPr lang="ko-KR" altLang="ko-KR" sz="2000" spc="144">
              <a:solidFill>
                <a:srgbClr val="ff0000"/>
              </a:solidFill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장</a:t>
            </a:r>
            <a:r>
              <a:rPr lang="ko-KR" altLang="en-US" sz="2000" spc="144">
                <a:latin typeface="한컴 윤고딕 240"/>
                <a:ea typeface="한컴 윤고딕 240"/>
              </a:rPr>
              <a:t>의 </a:t>
            </a:r>
            <a:r>
              <a:rPr lang="ko-KR" altLang="ko-KR" sz="2000" spc="144">
                <a:latin typeface="한컴 윤고딕 240"/>
                <a:ea typeface="한컴 윤고딕 240"/>
              </a:rPr>
              <a:t>권한 </a:t>
            </a:r>
            <a:r>
              <a:rPr lang="ko-KR" altLang="en-US" sz="2000" spc="144">
                <a:latin typeface="한컴 윤고딕 240"/>
                <a:ea typeface="한컴 윤고딕 240"/>
              </a:rPr>
              <a:t>= </a:t>
            </a:r>
            <a:r>
              <a:rPr lang="ko-KR" altLang="ko-KR" sz="2000" spc="144">
                <a:latin typeface="한컴 윤고딕 240"/>
                <a:ea typeface="한컴 윤고딕 240"/>
              </a:rPr>
              <a:t>규칙제정권</a:t>
            </a:r>
            <a:r>
              <a:rPr lang="ko-KR" altLang="en-US" sz="2000" spc="144">
                <a:latin typeface="한컴 윤고딕 240"/>
                <a:ea typeface="한컴 윤고딕 240"/>
              </a:rPr>
              <a:t>/</a:t>
            </a:r>
            <a:r>
              <a:rPr lang="ko-KR" altLang="ko-KR" sz="2000" spc="144">
                <a:latin typeface="한컴 윤고딕 240"/>
                <a:ea typeface="한컴 윤고딕 240"/>
              </a:rPr>
              <a:t>예산편성권</a:t>
            </a:r>
            <a:r>
              <a:rPr lang="ko-KR" altLang="en-US" sz="2000" spc="144">
                <a:latin typeface="한컴 윤고딕 240"/>
                <a:ea typeface="한컴 윤고딕 240"/>
              </a:rPr>
              <a:t>/</a:t>
            </a: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en-US" sz="2000" spc="144">
                <a:latin typeface="한컴 윤고딕 240"/>
                <a:ea typeface="한컴 윤고딕 240"/>
              </a:rPr>
              <a:t>               </a:t>
            </a:r>
            <a:r>
              <a:rPr lang="ko-KR" altLang="ko-KR" sz="2000" spc="144">
                <a:latin typeface="한컴 윤고딕 240"/>
                <a:ea typeface="한컴 윤고딕 240"/>
              </a:rPr>
              <a:t>의안제안권 </a:t>
            </a:r>
            <a:r>
              <a:rPr lang="ko-KR" altLang="en-US" sz="2000" spc="144">
                <a:latin typeface="한컴 윤고딕 240"/>
                <a:ea typeface="한컴 윤고딕 240"/>
              </a:rPr>
              <a:t>&amp;</a:t>
            </a:r>
            <a:r>
              <a:rPr lang="ko-KR" altLang="ko-KR" sz="2000" spc="144">
                <a:latin typeface="한컴 윤고딕 240"/>
                <a:ea typeface="한컴 윤고딕 240"/>
              </a:rPr>
              <a:t>직원 임면권</a:t>
            </a: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 </a:t>
            </a: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장 밑에 설치된 부, 과 및계 등의 조직에 배속되어 </a:t>
            </a:r>
            <a:endParaRPr lang="ko-KR" altLang="ko-KR" sz="2000" spc="144">
              <a:latin typeface="한컴 윤고딕 240"/>
              <a:ea typeface="한컴 윤고딕 240"/>
            </a:endParaRPr>
          </a:p>
          <a:p>
            <a:pPr algn="ctr">
              <a:defRPr lang="ko-KR" altLang="en-US"/>
            </a:pPr>
            <a:r>
              <a:rPr lang="ko-KR" altLang="ko-KR" sz="2000" spc="144">
                <a:latin typeface="한컴 윤고딕 240"/>
                <a:ea typeface="한컴 윤고딕 240"/>
              </a:rPr>
              <a:t>각각 정해진 사무</a:t>
            </a:r>
            <a:r>
              <a:rPr lang="ko-KR" altLang="en-US" sz="2000" spc="144">
                <a:latin typeface="한컴 윤고딕 240"/>
                <a:ea typeface="한컴 윤고딕 240"/>
              </a:rPr>
              <a:t> 집행</a:t>
            </a:r>
            <a:endParaRPr lang="ko-KR" altLang="en-US" sz="2000" spc="144">
              <a:latin typeface="한컴 윤고딕 240"/>
              <a:ea typeface="한컴 윤고딕 240"/>
            </a:endParaRPr>
          </a:p>
        </p:txBody>
      </p:sp>
      <p:pic>
        <p:nvPicPr>
          <p:cNvPr id="128" name=""/>
          <p:cNvPicPr>
            <a:picLocks noChangeAspect="1"/>
          </p:cNvPicPr>
          <p:nvPr/>
        </p:nvPicPr>
        <p:blipFill rotWithShape="1">
          <a:blip r:embed="rId2"/>
          <a:srcRect l="27520" t="25140" r="28820" b="27780"/>
          <a:stretch>
            <a:fillRect/>
          </a:stretch>
        </p:blipFill>
        <p:spPr>
          <a:xfrm>
            <a:off x="5995982" y="1435766"/>
            <a:ext cx="6000749" cy="4205542"/>
          </a:xfrm>
          <a:prstGeom prst="rect">
            <a:avLst/>
          </a:prstGeom>
        </p:spPr>
      </p:pic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직사각형 17"/>
          <p:cNvSpPr/>
          <p:nvPr/>
        </p:nvSpPr>
        <p:spPr>
          <a:xfrm>
            <a:off x="2964148" y="3429000"/>
            <a:ext cx="798259" cy="158674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2947035" y="2805159"/>
            <a:ext cx="830580" cy="6238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3500" spc="21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0</a:t>
            </a:r>
            <a:r>
              <a:rPr lang="ko-KR" altLang="en-US" sz="3500" spc="21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3</a:t>
            </a:r>
            <a:endParaRPr lang="ko-KR" altLang="en-US" sz="3500" spc="214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61510" y="2808163"/>
            <a:ext cx="3907155" cy="6208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ko-KR" altLang="en-US" sz="3500" spc="214">
                <a:solidFill>
                  <a:schemeClr val="tx1">
                    <a:lumMod val="65000"/>
                    <a:lumOff val="35000"/>
                  </a:schemeClr>
                </a:solidFill>
                <a:latin typeface="한컴 윤고딕 240"/>
                <a:ea typeface="한컴 윤고딕 240"/>
              </a:rPr>
              <a:t>일본 자치단체 성격</a:t>
            </a:r>
            <a:endParaRPr lang="ko-KR" altLang="en-US" sz="3500" spc="214">
              <a:solidFill>
                <a:schemeClr val="tx1">
                  <a:lumMod val="65000"/>
                  <a:lumOff val="35000"/>
                </a:schemeClr>
              </a:solidFill>
              <a:latin typeface="한컴 윤고딕 240"/>
              <a:ea typeface="한컴 윤고딕 240"/>
            </a:endParaRPr>
          </a:p>
        </p:txBody>
      </p:sp>
      <p:sp>
        <p:nvSpPr>
          <p:cNvPr id="40" name="직사각형 39"/>
          <p:cNvSpPr/>
          <p:nvPr/>
        </p:nvSpPr>
        <p:spPr>
          <a:xfrm rot="16200000">
            <a:off x="2676434" y="1229994"/>
            <a:ext cx="541020" cy="156373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1422425" y="2424674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45" name="직사각형 44"/>
          <p:cNvSpPr/>
          <p:nvPr/>
        </p:nvSpPr>
        <p:spPr>
          <a:xfrm>
            <a:off x="0" y="5227595"/>
            <a:ext cx="529590" cy="144000"/>
          </a:xfrm>
          <a:prstGeom prst="rect">
            <a:avLst/>
          </a:prstGeom>
          <a:solidFill>
            <a:srgbClr val="fcc3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2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20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HP</ep:Company>
  <ep:Words>500</ep:Words>
  <ep:PresentationFormat>와이드스크린</ep:PresentationFormat>
  <ep:Paragraphs>72</ep:Paragraphs>
  <ep:Slides>58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58</vt:i4>
      </vt:variant>
    </vt:vector>
  </ep:HeadingPairs>
  <ep:TitlesOfParts>
    <vt:vector size="5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지방자치제 재정</vt:lpstr>
      <vt:lpstr>지방 재정 세입&amp;세출</vt:lpstr>
      <vt:lpstr>지방재정 악화</vt:lpstr>
      <vt:lpstr>재정악화 극복방안</vt:lpstr>
      <vt:lpstr>슬라이드 39</vt:lpstr>
      <vt:lpstr>슬라이드 40</vt:lpstr>
      <vt:lpstr>슬라이드 41</vt:lpstr>
      <vt:lpstr>슬라이드 42</vt:lpstr>
      <vt:lpstr>한국의 고향세 도입 논의</vt:lpstr>
      <vt:lpstr>한국과의 비교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</vt:vector>
  </ep:TitlesOfParts>
  <ep:HyperlinkBase/>
  <ep:Application>Hancom Office Hanshow 2014</ep:Application>
  <ep:AppVersion>0900.0000.01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2017-10-09T06:18:45.000</dcterms:created>
  <dc:creator>HP</dc:creator>
  <cp:lastModifiedBy>tsc03</cp:lastModifiedBy>
  <dcterms:modified xsi:type="dcterms:W3CDTF">2018-04-08T14:12:19.308</dcterms:modified>
  <cp:revision>60</cp:revision>
  <dc:title>PowerPoint 프레젠테이션</dc:title>
</cp:coreProperties>
</file>