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8" r:id="rId7"/>
    <p:sldId id="263" r:id="rId8"/>
    <p:sldId id="264" r:id="rId9"/>
    <p:sldId id="265" r:id="rId10"/>
    <p:sldId id="269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18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5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2FB23AA-F207-42F7-8133-3134A25C39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C11BDC4-6E2D-4D3E-886C-7A810599B4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6E4F339-435D-4409-8A0F-59B5E401EC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579DD-FEBC-40C5-AA83-BC61FADC039F}" type="datetimeFigureOut">
              <a:rPr lang="ko-KR" altLang="en-US" smtClean="0"/>
              <a:t>2019-05-23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5494CA6-86A4-4F29-B2CB-D4A9DD85D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235A6A3-3A3A-4199-897F-628D21316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57C234-B263-4F27-BF46-351F340411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8186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FE80E3-AB51-4A7D-A779-06635FCA0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E207CBD-0AD3-4075-8C00-C10847685E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6F13C97-1113-49B0-9303-1BE3042093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579DD-FEBC-40C5-AA83-BC61FADC039F}" type="datetimeFigureOut">
              <a:rPr lang="ko-KR" altLang="en-US" smtClean="0"/>
              <a:t>2019-05-23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33558E2-446E-437D-A0F3-DC5AF498F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3915916-05DE-4103-879D-FD2C6F6B1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57C234-B263-4F27-BF46-351F340411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4443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5963E1CA-0466-4D33-B2FF-A339D1AC94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DF0B426-382A-47B6-81AD-92A309525F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0427BE8-4A2C-4ED2-8C1C-166DC957BE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579DD-FEBC-40C5-AA83-BC61FADC039F}" type="datetimeFigureOut">
              <a:rPr lang="ko-KR" altLang="en-US" smtClean="0"/>
              <a:t>2019-05-23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9B20152-CA67-4206-8311-667FB7F90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CF0419D-309A-4F2B-8FB9-67284474E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57C234-B263-4F27-BF46-351F340411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4725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2439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F463AE8-A9BA-4064-9747-16647C9D3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596DC2E-2876-4A71-B7C8-187FC321B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C32E7E3-D887-4D67-8A8C-44EC7DD04C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579DD-FEBC-40C5-AA83-BC61FADC039F}" type="datetimeFigureOut">
              <a:rPr lang="ko-KR" altLang="en-US" smtClean="0"/>
              <a:t>2019-05-23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961A141-0E97-4BCD-91EE-2EF59DEAE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01BC342-EE0E-4691-A006-0EE32E4C7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57C234-B263-4F27-BF46-351F340411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5541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958F3A9-CB7F-49E7-B9D2-5F2B5C5B7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579B5A1-3BDC-4D33-B94F-D4367E0682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B46FCCF-4389-45C4-9D0C-51E98097B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381B042-495F-42EB-97A7-CE0988A629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579DD-FEBC-40C5-AA83-BC61FADC039F}" type="datetimeFigureOut">
              <a:rPr lang="ko-KR" altLang="en-US" smtClean="0"/>
              <a:t>2019-05-23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F2A0058-2E51-4938-9015-893583158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86D6EEC-6BEA-4EBE-B9C6-00FB83267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57C234-B263-4F27-BF46-351F340411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1371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10C284B-6C6E-4EC8-831D-A7841C5C9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CFFF28C-3A05-4583-890C-778C9EF396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17B9F37-B802-4AFF-BC07-479EAEA7DB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7B402BF5-1CB8-49FA-BF48-7F77C70667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524CDB21-DF28-4F01-B595-EA8EBCF892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CC855FE-29A6-41E4-A717-F168E38295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579DD-FEBC-40C5-AA83-BC61FADC039F}" type="datetimeFigureOut">
              <a:rPr lang="ko-KR" altLang="en-US" smtClean="0"/>
              <a:t>2019-05-23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20D70E8-B389-47C3-88D1-3C417218E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D8F8C5E1-C168-43C7-9E82-28EE3C71C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57C234-B263-4F27-BF46-351F340411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1081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45731E-284C-4336-B8BB-E8B2B206E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EBF2A68-FC88-42DE-819C-B147FB6C09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579DD-FEBC-40C5-AA83-BC61FADC039F}" type="datetimeFigureOut">
              <a:rPr lang="ko-KR" altLang="en-US" smtClean="0"/>
              <a:t>2019-05-23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B9645D7-1290-416D-B55A-4FEB06F67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635E291-1DC6-4BB6-A2E2-FCCFB9EB7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57C234-B263-4F27-BF46-351F340411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5373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8B0AC04-41EC-4CDA-BDC0-FBC66187B5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579DD-FEBC-40C5-AA83-BC61FADC039F}" type="datetimeFigureOut">
              <a:rPr lang="ko-KR" altLang="en-US" smtClean="0"/>
              <a:t>2019-05-23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3C41B85B-CBB4-4AB2-991A-6388931A5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654731A-6772-4138-854E-896419C6F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57C234-B263-4F27-BF46-351F340411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2583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ECFD96E-2FB2-477B-95C3-848DFB125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A22A614-C4CF-463A-83F9-2DB75839D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B2E7500-4DE8-4E0E-BF19-7B00C0CEA2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03FC530-A675-4ED0-94CC-2476A22E83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579DD-FEBC-40C5-AA83-BC61FADC039F}" type="datetimeFigureOut">
              <a:rPr lang="ko-KR" altLang="en-US" smtClean="0"/>
              <a:t>2019-05-23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99C30D7-2C98-49FB-AB2F-2E19612CD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1004928-F333-4B8A-A4C0-999CC9FAE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57C234-B263-4F27-BF46-351F340411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2695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770C18E-F039-44AB-8A70-5A8235F86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5AE02C4-830A-472C-94D9-C3C4312555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34E365A-16A0-4CA8-845E-CAAE8ED205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51DF72B-89A4-499C-A7D4-9F088B47B7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579DD-FEBC-40C5-AA83-BC61FADC039F}" type="datetimeFigureOut">
              <a:rPr lang="ko-KR" altLang="en-US" smtClean="0"/>
              <a:t>2019-05-23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3B60107-B6B8-47A9-9FF2-0B9A0EF2F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91BC170-9181-4F7B-9742-3C3A49EF8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57C234-B263-4F27-BF46-351F340411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4528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0552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69008CE4-777B-4E5B-8961-F266DEF24C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ko-KR" altLang="en-US" noProof="1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1445BEA-8A98-440A-83E1-7C6D51A88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ko-KR" altLang="en-US" noProof="1"/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D4861E81-43F2-4A32-9C03-3B771DA8A0FA}"/>
              </a:ext>
            </a:extLst>
          </p:cNvPr>
          <p:cNvSpPr/>
          <p:nvPr/>
        </p:nvSpPr>
        <p:spPr>
          <a:xfrm>
            <a:off x="3396000" y="189000"/>
            <a:ext cx="5400000" cy="6480000"/>
          </a:xfrm>
          <a:custGeom>
            <a:avLst/>
            <a:gdLst>
              <a:gd name="connsiteX0" fmla="*/ 180000 w 5400000"/>
              <a:gd name="connsiteY0" fmla="*/ 180000 h 6480000"/>
              <a:gd name="connsiteX1" fmla="*/ 180000 w 5400000"/>
              <a:gd name="connsiteY1" fmla="*/ 6300000 h 6480000"/>
              <a:gd name="connsiteX2" fmla="*/ 5220000 w 5400000"/>
              <a:gd name="connsiteY2" fmla="*/ 6300000 h 6480000"/>
              <a:gd name="connsiteX3" fmla="*/ 5220000 w 5400000"/>
              <a:gd name="connsiteY3" fmla="*/ 180000 h 6480000"/>
              <a:gd name="connsiteX4" fmla="*/ 0 w 5400000"/>
              <a:gd name="connsiteY4" fmla="*/ 0 h 6480000"/>
              <a:gd name="connsiteX5" fmla="*/ 5400000 w 5400000"/>
              <a:gd name="connsiteY5" fmla="*/ 0 h 6480000"/>
              <a:gd name="connsiteX6" fmla="*/ 5400000 w 5400000"/>
              <a:gd name="connsiteY6" fmla="*/ 6480000 h 6480000"/>
              <a:gd name="connsiteX7" fmla="*/ 0 w 5400000"/>
              <a:gd name="connsiteY7" fmla="*/ 6480000 h 64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00000" h="6480000">
                <a:moveTo>
                  <a:pt x="180000" y="180000"/>
                </a:moveTo>
                <a:lnTo>
                  <a:pt x="180000" y="6300000"/>
                </a:lnTo>
                <a:lnTo>
                  <a:pt x="5220000" y="6300000"/>
                </a:lnTo>
                <a:lnTo>
                  <a:pt x="5220000" y="180000"/>
                </a:lnTo>
                <a:close/>
                <a:moveTo>
                  <a:pt x="0" y="0"/>
                </a:moveTo>
                <a:lnTo>
                  <a:pt x="5400000" y="0"/>
                </a:lnTo>
                <a:lnTo>
                  <a:pt x="5400000" y="6480000"/>
                </a:lnTo>
                <a:lnTo>
                  <a:pt x="0" y="648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noProof="1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CE1B5626-6925-4E48-82DC-4C6D4BDFF6F1}"/>
              </a:ext>
            </a:extLst>
          </p:cNvPr>
          <p:cNvSpPr/>
          <p:nvPr/>
        </p:nvSpPr>
        <p:spPr>
          <a:xfrm>
            <a:off x="3756000" y="2169000"/>
            <a:ext cx="4680000" cy="180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ko-KR" altLang="en-US" sz="4000" b="1" noProof="1"/>
              <a:t>일본 게임산업의</a:t>
            </a:r>
          </a:p>
          <a:p>
            <a:pPr algn="ctr"/>
            <a:r>
              <a:rPr lang="ko-KR" altLang="en-US" sz="4000" b="1" noProof="1"/>
              <a:t>발전과 문화적 배경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E6CC7C4A-8399-40CE-AAD6-16F5AD16CEFB}"/>
              </a:ext>
            </a:extLst>
          </p:cNvPr>
          <p:cNvSpPr/>
          <p:nvPr/>
        </p:nvSpPr>
        <p:spPr>
          <a:xfrm>
            <a:off x="3756000" y="4158000"/>
            <a:ext cx="468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altLang="ko-KR" sz="2400" noProof="1"/>
              <a:t>- 21**07** </a:t>
            </a:r>
            <a:r>
              <a:rPr lang="ko-KR" altLang="en-US" sz="2400" noProof="1"/>
              <a:t>사회학과 양</a:t>
            </a:r>
            <a:r>
              <a:rPr lang="en-US" altLang="ko-KR" sz="2400" noProof="1"/>
              <a:t>*</a:t>
            </a:r>
            <a:r>
              <a:rPr lang="ko-KR" altLang="en-US" sz="2400" noProof="1"/>
              <a:t>락 </a:t>
            </a:r>
            <a:r>
              <a:rPr lang="en-US" altLang="ko-KR" sz="2400" noProof="1"/>
              <a:t>-</a:t>
            </a:r>
            <a:endParaRPr lang="ko-KR" altLang="en-US" sz="2400" noProof="1"/>
          </a:p>
        </p:txBody>
      </p:sp>
    </p:spTree>
    <p:extLst>
      <p:ext uri="{BB962C8B-B14F-4D97-AF65-F5344CB8AC3E}">
        <p14:creationId xmlns:p14="http://schemas.microsoft.com/office/powerpoint/2010/main" val="3505949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EA0E729B-8FA1-4C98-8D61-D54CB5669002}"/>
              </a:ext>
            </a:extLst>
          </p:cNvPr>
          <p:cNvSpPr/>
          <p:nvPr/>
        </p:nvSpPr>
        <p:spPr>
          <a:xfrm>
            <a:off x="156000" y="1620000"/>
            <a:ext cx="4680000" cy="54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ko-KR" altLang="en-US" sz="2800" noProof="1">
                <a:solidFill>
                  <a:schemeClr val="tx1"/>
                </a:solidFill>
              </a:rPr>
              <a:t>스타 개발자들의 활약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70720CB8-1D30-42C5-B180-FF8BA42162E9}"/>
              </a:ext>
            </a:extLst>
          </p:cNvPr>
          <p:cNvSpPr/>
          <p:nvPr/>
        </p:nvSpPr>
        <p:spPr>
          <a:xfrm>
            <a:off x="336000" y="2700000"/>
            <a:ext cx="5760000" cy="26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just"/>
            <a:r>
              <a:rPr lang="ko-KR" altLang="en-US" sz="2400" noProof="1">
                <a:solidFill>
                  <a:schemeClr val="tx1"/>
                </a:solidFill>
              </a:rPr>
              <a:t>단지 수익을 창출하기 좋은 게임만을</a:t>
            </a:r>
            <a:endParaRPr lang="en-US" altLang="ko-KR" sz="2400" noProof="1">
              <a:solidFill>
                <a:schemeClr val="tx1"/>
              </a:solidFill>
            </a:endParaRPr>
          </a:p>
          <a:p>
            <a:pPr algn="just"/>
            <a:r>
              <a:rPr lang="ko-KR" altLang="en-US" sz="2400" noProof="1">
                <a:solidFill>
                  <a:schemeClr val="tx1"/>
                </a:solidFill>
              </a:rPr>
              <a:t>개발하는 것이 목적이 아닌</a:t>
            </a:r>
            <a:endParaRPr lang="en-US" altLang="ko-KR" sz="2400" noProof="1">
              <a:solidFill>
                <a:schemeClr val="tx1"/>
              </a:solidFill>
            </a:endParaRPr>
          </a:p>
          <a:p>
            <a:pPr algn="just"/>
            <a:r>
              <a:rPr lang="ko-KR" altLang="en-US" sz="2400" noProof="1">
                <a:solidFill>
                  <a:schemeClr val="tx1"/>
                </a:solidFill>
              </a:rPr>
              <a:t>자기 자신에게도 만족감을 주면서</a:t>
            </a:r>
            <a:endParaRPr lang="en-US" altLang="ko-KR" sz="2400" noProof="1">
              <a:solidFill>
                <a:schemeClr val="tx1"/>
              </a:solidFill>
            </a:endParaRPr>
          </a:p>
          <a:p>
            <a:pPr algn="just"/>
            <a:r>
              <a:rPr lang="ko-KR" altLang="en-US" sz="2400" noProof="1">
                <a:solidFill>
                  <a:schemeClr val="tx1"/>
                </a:solidFill>
              </a:rPr>
              <a:t>소비자의 욕구도 충족시키는</a:t>
            </a:r>
            <a:endParaRPr lang="en-US" altLang="ko-KR" sz="2400" noProof="1">
              <a:solidFill>
                <a:schemeClr val="tx1"/>
              </a:solidFill>
            </a:endParaRPr>
          </a:p>
          <a:p>
            <a:pPr algn="just"/>
            <a:r>
              <a:rPr lang="ko-KR" altLang="en-US" sz="2400" noProof="1">
                <a:solidFill>
                  <a:schemeClr val="tx1"/>
                </a:solidFill>
              </a:rPr>
              <a:t>개발을 하는 장인정신을 가진</a:t>
            </a:r>
            <a:endParaRPr lang="en-US" altLang="ko-KR" sz="2400" noProof="1">
              <a:solidFill>
                <a:schemeClr val="tx1"/>
              </a:solidFill>
            </a:endParaRPr>
          </a:p>
          <a:p>
            <a:pPr algn="just"/>
            <a:r>
              <a:rPr lang="ko-KR" altLang="en-US" sz="2400" noProof="1">
                <a:solidFill>
                  <a:schemeClr val="tx1"/>
                </a:solidFill>
              </a:rPr>
              <a:t>개발자들이 일본의 게임산업을</a:t>
            </a:r>
            <a:endParaRPr lang="en-US" altLang="ko-KR" sz="2400" noProof="1">
              <a:solidFill>
                <a:schemeClr val="tx1"/>
              </a:solidFill>
            </a:endParaRPr>
          </a:p>
          <a:p>
            <a:pPr algn="just"/>
            <a:r>
              <a:rPr lang="ko-KR" altLang="en-US" sz="2400" noProof="1">
                <a:solidFill>
                  <a:schemeClr val="tx1"/>
                </a:solidFill>
              </a:rPr>
              <a:t>발전시키는 데 지대한 영향을 미침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CBC24A89-195D-4BF4-BE3B-8B612FE0C97E}"/>
              </a:ext>
            </a:extLst>
          </p:cNvPr>
          <p:cNvSpPr/>
          <p:nvPr/>
        </p:nvSpPr>
        <p:spPr>
          <a:xfrm>
            <a:off x="156000" y="2699999"/>
            <a:ext cx="180000" cy="539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just"/>
            <a:r>
              <a:rPr lang="ko-KR" altLang="en-US" sz="2400" noProof="1">
                <a:solidFill>
                  <a:schemeClr val="tx1"/>
                </a:solidFill>
              </a:rPr>
              <a:t>·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9CDCE077-8A72-4E50-BFC7-72CDED09EDE2}"/>
              </a:ext>
            </a:extLst>
          </p:cNvPr>
          <p:cNvSpPr/>
          <p:nvPr/>
        </p:nvSpPr>
        <p:spPr>
          <a:xfrm>
            <a:off x="156000" y="180000"/>
            <a:ext cx="118800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just"/>
            <a:r>
              <a:rPr lang="ko-KR" altLang="en-US" sz="3200" b="1" noProof="1">
                <a:solidFill>
                  <a:schemeClr val="tx1"/>
                </a:solidFill>
              </a:rPr>
              <a:t>일본 게임산업의 발전과 문화적 배경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CAD8062B-2046-4D7F-912F-B5D12B94595B}"/>
              </a:ext>
            </a:extLst>
          </p:cNvPr>
          <p:cNvSpPr/>
          <p:nvPr/>
        </p:nvSpPr>
        <p:spPr>
          <a:xfrm>
            <a:off x="156000" y="720000"/>
            <a:ext cx="1188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just"/>
            <a:r>
              <a:rPr lang="en-US" altLang="ko-KR" sz="2400" noProof="1">
                <a:solidFill>
                  <a:schemeClr val="tx1"/>
                </a:solidFill>
              </a:rPr>
              <a:t>  - </a:t>
            </a:r>
            <a:r>
              <a:rPr lang="ko-KR" altLang="en-US" sz="2400" noProof="1">
                <a:solidFill>
                  <a:schemeClr val="tx1"/>
                </a:solidFill>
              </a:rPr>
              <a:t>일본의 게임산업의 발전에 영향을 끼친 문화적 배경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7A62433-F7BC-4B55-B5E8-053805C1A7E1}"/>
              </a:ext>
            </a:extLst>
          </p:cNvPr>
          <p:cNvSpPr/>
          <p:nvPr/>
        </p:nvSpPr>
        <p:spPr>
          <a:xfrm>
            <a:off x="6276000" y="2079000"/>
            <a:ext cx="5400000" cy="3600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ko-KR" altLang="en-US" noProof="1"/>
          </a:p>
        </p:txBody>
      </p:sp>
    </p:spTree>
    <p:extLst>
      <p:ext uri="{BB962C8B-B14F-4D97-AF65-F5344CB8AC3E}">
        <p14:creationId xmlns:p14="http://schemas.microsoft.com/office/powerpoint/2010/main" val="2213429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CD7D5663-B4A1-46A3-9840-1F4537B33365}"/>
              </a:ext>
            </a:extLst>
          </p:cNvPr>
          <p:cNvSpPr/>
          <p:nvPr/>
        </p:nvSpPr>
        <p:spPr>
          <a:xfrm>
            <a:off x="156000" y="180000"/>
            <a:ext cx="11880000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just"/>
            <a:r>
              <a:rPr lang="ko-KR" altLang="en-US" sz="3200" b="1" noProof="1">
                <a:solidFill>
                  <a:schemeClr val="tx1"/>
                </a:solidFill>
              </a:rPr>
              <a:t>일본 게임산업의 발전과 문화적 배경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F447166A-0395-460A-B53A-DE1D335124D1}"/>
              </a:ext>
            </a:extLst>
          </p:cNvPr>
          <p:cNvSpPr/>
          <p:nvPr/>
        </p:nvSpPr>
        <p:spPr>
          <a:xfrm>
            <a:off x="156000" y="720000"/>
            <a:ext cx="1188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just"/>
            <a:r>
              <a:rPr lang="en-US" altLang="ko-KR" sz="2400" noProof="1">
                <a:solidFill>
                  <a:schemeClr val="tx1"/>
                </a:solidFill>
              </a:rPr>
              <a:t>  - </a:t>
            </a:r>
            <a:r>
              <a:rPr lang="ko-KR" altLang="en-US" sz="2400" noProof="1">
                <a:solidFill>
                  <a:schemeClr val="tx1"/>
                </a:solidFill>
              </a:rPr>
              <a:t>일본의 게임산업의 발전 역사와 특징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187E2A27-E32B-447F-9767-AE8868D2E4FE}"/>
              </a:ext>
            </a:extLst>
          </p:cNvPr>
          <p:cNvSpPr/>
          <p:nvPr/>
        </p:nvSpPr>
        <p:spPr>
          <a:xfrm>
            <a:off x="3396000" y="1539000"/>
            <a:ext cx="5400000" cy="3600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ko-KR" altLang="en-US" noProof="1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7D34F31-E039-40DB-B17F-2162FAC8AA03}"/>
              </a:ext>
            </a:extLst>
          </p:cNvPr>
          <p:cNvSpPr/>
          <p:nvPr/>
        </p:nvSpPr>
        <p:spPr>
          <a:xfrm>
            <a:off x="1596000" y="5445600"/>
            <a:ext cx="9000000" cy="108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ko-KR" altLang="en-US" sz="2400" noProof="1">
                <a:solidFill>
                  <a:schemeClr val="tx1"/>
                </a:solidFill>
              </a:rPr>
              <a:t>스페이스 인베이더라는 게임이 출시된 후 대박을 치자</a:t>
            </a:r>
            <a:endParaRPr lang="en-US" altLang="ko-KR" sz="2400" noProof="1">
              <a:solidFill>
                <a:schemeClr val="tx1"/>
              </a:solidFill>
            </a:endParaRPr>
          </a:p>
          <a:p>
            <a:pPr algn="ctr"/>
            <a:r>
              <a:rPr lang="ko-KR" altLang="en-US" sz="2400" noProof="1">
                <a:solidFill>
                  <a:schemeClr val="tx1"/>
                </a:solidFill>
              </a:rPr>
              <a:t>많은 계층이  게임산업에 발을 들이기 시작함</a:t>
            </a:r>
          </a:p>
        </p:txBody>
      </p:sp>
    </p:spTree>
    <p:extLst>
      <p:ext uri="{BB962C8B-B14F-4D97-AF65-F5344CB8AC3E}">
        <p14:creationId xmlns:p14="http://schemas.microsoft.com/office/powerpoint/2010/main" val="2246177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A0126122-28AA-406C-85E1-B876B052F12F}"/>
              </a:ext>
            </a:extLst>
          </p:cNvPr>
          <p:cNvSpPr/>
          <p:nvPr/>
        </p:nvSpPr>
        <p:spPr>
          <a:xfrm>
            <a:off x="156000" y="180000"/>
            <a:ext cx="118800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just"/>
            <a:r>
              <a:rPr lang="ko-KR" altLang="en-US" sz="3200" b="1" noProof="1">
                <a:solidFill>
                  <a:schemeClr val="tx1"/>
                </a:solidFill>
              </a:rPr>
              <a:t>일본 게임산업의 발전과 문화적 배경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D2791CEB-7821-486D-912A-30FFB583A8AD}"/>
              </a:ext>
            </a:extLst>
          </p:cNvPr>
          <p:cNvSpPr/>
          <p:nvPr/>
        </p:nvSpPr>
        <p:spPr>
          <a:xfrm>
            <a:off x="156000" y="720000"/>
            <a:ext cx="1188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just"/>
            <a:r>
              <a:rPr lang="en-US" altLang="ko-KR" sz="2400" noProof="1">
                <a:solidFill>
                  <a:schemeClr val="tx1"/>
                </a:solidFill>
              </a:rPr>
              <a:t>  - </a:t>
            </a:r>
            <a:r>
              <a:rPr lang="ko-KR" altLang="en-US" sz="2400" noProof="1">
                <a:solidFill>
                  <a:schemeClr val="tx1"/>
                </a:solidFill>
              </a:rPr>
              <a:t>일본의 게임산업의 발전 역사와 특징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442C295-A500-4656-8C17-44CB50AE06F7}"/>
              </a:ext>
            </a:extLst>
          </p:cNvPr>
          <p:cNvSpPr/>
          <p:nvPr/>
        </p:nvSpPr>
        <p:spPr>
          <a:xfrm>
            <a:off x="6456000" y="2079000"/>
            <a:ext cx="4860000" cy="14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just"/>
            <a:r>
              <a:rPr lang="en-US" altLang="ko-KR" sz="2400" noProof="1">
                <a:solidFill>
                  <a:schemeClr val="tx1"/>
                </a:solidFill>
              </a:rPr>
              <a:t>1983</a:t>
            </a:r>
            <a:r>
              <a:rPr lang="ko-KR" altLang="en-US" sz="2400" noProof="1">
                <a:solidFill>
                  <a:schemeClr val="tx1"/>
                </a:solidFill>
              </a:rPr>
              <a:t>년 </a:t>
            </a:r>
            <a:r>
              <a:rPr lang="en-US" altLang="ko-KR" sz="2400" noProof="1">
                <a:solidFill>
                  <a:schemeClr val="tx1"/>
                </a:solidFill>
              </a:rPr>
              <a:t>7</a:t>
            </a:r>
            <a:r>
              <a:rPr lang="ko-KR" altLang="en-US" sz="2400" noProof="1">
                <a:solidFill>
                  <a:schemeClr val="tx1"/>
                </a:solidFill>
              </a:rPr>
              <a:t>월 </a:t>
            </a:r>
            <a:r>
              <a:rPr lang="en-US" altLang="ko-KR" sz="2400" noProof="1">
                <a:solidFill>
                  <a:schemeClr val="tx1"/>
                </a:solidFill>
              </a:rPr>
              <a:t>15</a:t>
            </a:r>
            <a:r>
              <a:rPr lang="ko-KR" altLang="en-US" sz="2400" noProof="1">
                <a:solidFill>
                  <a:schemeClr val="tx1"/>
                </a:solidFill>
              </a:rPr>
              <a:t>일에 발매된</a:t>
            </a:r>
            <a:endParaRPr lang="en-US" altLang="ko-KR" sz="2400" noProof="1">
              <a:solidFill>
                <a:schemeClr val="tx1"/>
              </a:solidFill>
            </a:endParaRPr>
          </a:p>
          <a:p>
            <a:pPr algn="just"/>
            <a:r>
              <a:rPr lang="ko-KR" altLang="en-US" sz="2400" noProof="1">
                <a:solidFill>
                  <a:schemeClr val="tx1"/>
                </a:solidFill>
              </a:rPr>
              <a:t>닌텐도 사의 가정용 게임기로</a:t>
            </a:r>
            <a:endParaRPr lang="en-US" altLang="ko-KR" sz="2400" noProof="1">
              <a:solidFill>
                <a:schemeClr val="tx1"/>
              </a:solidFill>
            </a:endParaRPr>
          </a:p>
          <a:p>
            <a:pPr algn="just"/>
            <a:r>
              <a:rPr lang="ko-KR" altLang="en-US" sz="2400" noProof="1">
                <a:solidFill>
                  <a:schemeClr val="tx1"/>
                </a:solidFill>
              </a:rPr>
              <a:t>내장식이던 기존 게임기를</a:t>
            </a:r>
            <a:endParaRPr lang="en-US" altLang="ko-KR" sz="2400" noProof="1">
              <a:solidFill>
                <a:schemeClr val="tx1"/>
              </a:solidFill>
            </a:endParaRPr>
          </a:p>
          <a:p>
            <a:pPr algn="just"/>
            <a:r>
              <a:rPr lang="ko-KR" altLang="en-US" sz="2400" noProof="1">
                <a:solidFill>
                  <a:schemeClr val="tx1"/>
                </a:solidFill>
              </a:rPr>
              <a:t>교체식으로 바꾼 것이 특징</a:t>
            </a: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B8584A94-AC1D-4ED6-B596-C1918CF3A6BD}"/>
              </a:ext>
            </a:extLst>
          </p:cNvPr>
          <p:cNvGrpSpPr/>
          <p:nvPr/>
        </p:nvGrpSpPr>
        <p:grpSpPr>
          <a:xfrm>
            <a:off x="516000" y="2079000"/>
            <a:ext cx="5400000" cy="3600000"/>
            <a:chOff x="516000" y="2079000"/>
            <a:chExt cx="5400000" cy="3600000"/>
          </a:xfrm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9790A5F4-EBC8-4D83-B0F0-425EF9301D1E}"/>
                </a:ext>
              </a:extLst>
            </p:cNvPr>
            <p:cNvSpPr/>
            <p:nvPr/>
          </p:nvSpPr>
          <p:spPr>
            <a:xfrm>
              <a:off x="516000" y="2079000"/>
              <a:ext cx="5400000" cy="360000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ko-KR" altLang="en-US" noProof="1"/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5C43D49E-6FA9-415B-BA8C-81397CE7AA40}"/>
                </a:ext>
              </a:extLst>
            </p:cNvPr>
            <p:cNvSpPr/>
            <p:nvPr/>
          </p:nvSpPr>
          <p:spPr>
            <a:xfrm>
              <a:off x="563625" y="2126625"/>
              <a:ext cx="2160000" cy="540000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 anchorCtr="0"/>
            <a:lstStyle/>
            <a:p>
              <a:pPr algn="ctr"/>
              <a:r>
                <a:rPr lang="ko-KR" altLang="en-US" sz="2400" noProof="1">
                  <a:solidFill>
                    <a:schemeClr val="bg1"/>
                  </a:solidFill>
                </a:rPr>
                <a:t>패밀리 컴퓨터</a:t>
              </a:r>
            </a:p>
          </p:txBody>
        </p: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BA760677-AEA1-4A72-915E-592DCA2B458A}"/>
              </a:ext>
            </a:extLst>
          </p:cNvPr>
          <p:cNvSpPr/>
          <p:nvPr/>
        </p:nvSpPr>
        <p:spPr>
          <a:xfrm>
            <a:off x="6276000" y="2079000"/>
            <a:ext cx="18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just"/>
            <a:r>
              <a:rPr lang="ko-KR" altLang="en-US" sz="2400" noProof="1">
                <a:solidFill>
                  <a:schemeClr val="tx1"/>
                </a:solidFill>
              </a:rPr>
              <a:t>·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D429B81C-C61F-4EA8-8731-B760C8A56C67}"/>
              </a:ext>
            </a:extLst>
          </p:cNvPr>
          <p:cNvSpPr/>
          <p:nvPr/>
        </p:nvSpPr>
        <p:spPr>
          <a:xfrm>
            <a:off x="6456000" y="3879000"/>
            <a:ext cx="4860000" cy="14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just"/>
            <a:r>
              <a:rPr lang="ko-KR" altLang="en-US" sz="2400" noProof="1">
                <a:solidFill>
                  <a:schemeClr val="tx1"/>
                </a:solidFill>
              </a:rPr>
              <a:t>로드 런너</a:t>
            </a:r>
            <a:r>
              <a:rPr lang="en-US" altLang="ko-KR" sz="2400" noProof="1">
                <a:solidFill>
                  <a:schemeClr val="tx1"/>
                </a:solidFill>
              </a:rPr>
              <a:t>, </a:t>
            </a:r>
            <a:r>
              <a:rPr lang="ko-KR" altLang="en-US" sz="2400" noProof="1">
                <a:solidFill>
                  <a:schemeClr val="tx1"/>
                </a:solidFill>
              </a:rPr>
              <a:t>제비우스</a:t>
            </a:r>
            <a:r>
              <a:rPr lang="en-US" altLang="ko-KR" sz="2400" noProof="1">
                <a:solidFill>
                  <a:schemeClr val="tx1"/>
                </a:solidFill>
              </a:rPr>
              <a:t>,</a:t>
            </a:r>
          </a:p>
          <a:p>
            <a:pPr algn="just"/>
            <a:r>
              <a:rPr lang="ko-KR" altLang="en-US" sz="2400" noProof="1">
                <a:solidFill>
                  <a:schemeClr val="tx1"/>
                </a:solidFill>
              </a:rPr>
              <a:t>슈퍼마리오</a:t>
            </a:r>
            <a:r>
              <a:rPr lang="en-US" altLang="ko-KR" sz="2400" noProof="1">
                <a:solidFill>
                  <a:schemeClr val="tx1"/>
                </a:solidFill>
              </a:rPr>
              <a:t> </a:t>
            </a:r>
            <a:r>
              <a:rPr lang="ko-KR" altLang="en-US" sz="2400" noProof="1">
                <a:solidFill>
                  <a:schemeClr val="tx1"/>
                </a:solidFill>
              </a:rPr>
              <a:t>브라더즈를 앞세워</a:t>
            </a:r>
            <a:endParaRPr lang="en-US" altLang="ko-KR" sz="2400" noProof="1">
              <a:solidFill>
                <a:schemeClr val="tx1"/>
              </a:solidFill>
            </a:endParaRPr>
          </a:p>
          <a:p>
            <a:pPr algn="just"/>
            <a:r>
              <a:rPr lang="ko-KR" altLang="en-US" sz="2400" noProof="1">
                <a:solidFill>
                  <a:schemeClr val="tx1"/>
                </a:solidFill>
              </a:rPr>
              <a:t>총 </a:t>
            </a:r>
            <a:r>
              <a:rPr lang="en-US" altLang="ko-KR" sz="2400" noProof="1">
                <a:solidFill>
                  <a:schemeClr val="tx1"/>
                </a:solidFill>
              </a:rPr>
              <a:t>6156</a:t>
            </a:r>
            <a:r>
              <a:rPr lang="ko-KR" altLang="en-US" sz="2400" noProof="1">
                <a:solidFill>
                  <a:schemeClr val="tx1"/>
                </a:solidFill>
              </a:rPr>
              <a:t>만</a:t>
            </a:r>
            <a:r>
              <a:rPr lang="en-US" altLang="ko-KR" sz="2400" noProof="1">
                <a:solidFill>
                  <a:schemeClr val="tx1"/>
                </a:solidFill>
              </a:rPr>
              <a:t> </a:t>
            </a:r>
            <a:r>
              <a:rPr lang="ko-KR" altLang="en-US" sz="2400" noProof="1">
                <a:solidFill>
                  <a:schemeClr val="tx1"/>
                </a:solidFill>
              </a:rPr>
              <a:t>대를 판매함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668C2B09-15C1-4829-A5B7-5E362CB752BC}"/>
              </a:ext>
            </a:extLst>
          </p:cNvPr>
          <p:cNvSpPr/>
          <p:nvPr/>
        </p:nvSpPr>
        <p:spPr>
          <a:xfrm>
            <a:off x="6276000" y="3879000"/>
            <a:ext cx="18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just"/>
            <a:r>
              <a:rPr lang="ko-KR" altLang="en-US" sz="2400" noProof="1">
                <a:solidFill>
                  <a:schemeClr val="tx1"/>
                </a:solidFill>
              </a:rPr>
              <a:t>·</a:t>
            </a:r>
          </a:p>
        </p:txBody>
      </p:sp>
    </p:spTree>
    <p:extLst>
      <p:ext uri="{BB962C8B-B14F-4D97-AF65-F5344CB8AC3E}">
        <p14:creationId xmlns:p14="http://schemas.microsoft.com/office/powerpoint/2010/main" val="153935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A713CF8E-9FCE-42DB-9B4D-9541FAA9151F}"/>
              </a:ext>
            </a:extLst>
          </p:cNvPr>
          <p:cNvSpPr/>
          <p:nvPr/>
        </p:nvSpPr>
        <p:spPr>
          <a:xfrm>
            <a:off x="156000" y="180000"/>
            <a:ext cx="118800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just"/>
            <a:r>
              <a:rPr lang="ko-KR" altLang="en-US" sz="3200" b="1" noProof="1">
                <a:solidFill>
                  <a:schemeClr val="tx1"/>
                </a:solidFill>
              </a:rPr>
              <a:t>일본 게임산업의 발전과 문화적 배경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860FBB44-D458-49B7-8912-62CF3EF74C5C}"/>
              </a:ext>
            </a:extLst>
          </p:cNvPr>
          <p:cNvSpPr/>
          <p:nvPr/>
        </p:nvSpPr>
        <p:spPr>
          <a:xfrm>
            <a:off x="156000" y="720000"/>
            <a:ext cx="1188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just"/>
            <a:r>
              <a:rPr lang="en-US" altLang="ko-KR" sz="2400" noProof="1">
                <a:solidFill>
                  <a:schemeClr val="tx1"/>
                </a:solidFill>
              </a:rPr>
              <a:t>  - </a:t>
            </a:r>
            <a:r>
              <a:rPr lang="ko-KR" altLang="en-US" sz="2400" noProof="1">
                <a:solidFill>
                  <a:schemeClr val="tx1"/>
                </a:solidFill>
              </a:rPr>
              <a:t>일본의 게임산업의 발전 역사와 특징</a:t>
            </a: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196F4C85-8149-45B2-9C38-00AA8091C38D}"/>
              </a:ext>
            </a:extLst>
          </p:cNvPr>
          <p:cNvGrpSpPr/>
          <p:nvPr/>
        </p:nvGrpSpPr>
        <p:grpSpPr>
          <a:xfrm>
            <a:off x="516000" y="2079000"/>
            <a:ext cx="5400000" cy="3600000"/>
            <a:chOff x="516000" y="2079000"/>
            <a:chExt cx="5400000" cy="3600000"/>
          </a:xfrm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F5636BFD-A203-474C-AB14-4B9613A393DD}"/>
                </a:ext>
              </a:extLst>
            </p:cNvPr>
            <p:cNvSpPr/>
            <p:nvPr/>
          </p:nvSpPr>
          <p:spPr>
            <a:xfrm>
              <a:off x="516000" y="2079000"/>
              <a:ext cx="5400000" cy="360000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ko-KR" altLang="en-US" noProof="1"/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49F15FDF-7244-4094-9701-623367D6F0C0}"/>
                </a:ext>
              </a:extLst>
            </p:cNvPr>
            <p:cNvSpPr/>
            <p:nvPr/>
          </p:nvSpPr>
          <p:spPr>
            <a:xfrm>
              <a:off x="563625" y="2126625"/>
              <a:ext cx="1980000" cy="540000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 anchorCtr="0"/>
            <a:lstStyle/>
            <a:p>
              <a:pPr algn="ctr"/>
              <a:r>
                <a:rPr lang="ko-KR" altLang="en-US" sz="2400" noProof="1">
                  <a:solidFill>
                    <a:schemeClr val="bg1"/>
                  </a:solidFill>
                </a:rPr>
                <a:t>메가드라이브</a:t>
              </a: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0EF48913-59D5-436B-9E4B-D38C9AE81B91}"/>
              </a:ext>
            </a:extLst>
          </p:cNvPr>
          <p:cNvGrpSpPr/>
          <p:nvPr/>
        </p:nvGrpSpPr>
        <p:grpSpPr>
          <a:xfrm>
            <a:off x="6276000" y="2079000"/>
            <a:ext cx="5400000" cy="3600000"/>
            <a:chOff x="516000" y="2079000"/>
            <a:chExt cx="5400000" cy="3600000"/>
          </a:xfrm>
        </p:grpSpPr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0A935B77-AF3A-4DED-A8BF-3A7CBCDB869A}"/>
                </a:ext>
              </a:extLst>
            </p:cNvPr>
            <p:cNvSpPr/>
            <p:nvPr/>
          </p:nvSpPr>
          <p:spPr>
            <a:xfrm>
              <a:off x="516000" y="2079000"/>
              <a:ext cx="5400000" cy="3600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ko-KR" altLang="en-US" noProof="1"/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C5D5456B-98F9-40A8-94D5-08958CF98CD3}"/>
                </a:ext>
              </a:extLst>
            </p:cNvPr>
            <p:cNvSpPr/>
            <p:nvPr/>
          </p:nvSpPr>
          <p:spPr>
            <a:xfrm>
              <a:off x="563625" y="2126625"/>
              <a:ext cx="2880000" cy="540000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 anchorCtr="0"/>
            <a:lstStyle/>
            <a:p>
              <a:pPr algn="ctr"/>
              <a:r>
                <a:rPr lang="ko-KR" altLang="en-US" sz="2400" noProof="1">
                  <a:solidFill>
                    <a:schemeClr val="bg1"/>
                  </a:solidFill>
                </a:rPr>
                <a:t>슈퍼 패밀리 컴퓨터</a:t>
              </a:r>
            </a:p>
          </p:txBody>
        </p:sp>
      </p:grpSp>
      <p:sp>
        <p:nvSpPr>
          <p:cNvPr id="10" name="직사각형 9">
            <a:extLst>
              <a:ext uri="{FF2B5EF4-FFF2-40B4-BE49-F238E27FC236}">
                <a16:creationId xmlns:a16="http://schemas.microsoft.com/office/drawing/2014/main" id="{6A7298C2-344C-4563-B6F8-3C00C624F31B}"/>
              </a:ext>
            </a:extLst>
          </p:cNvPr>
          <p:cNvSpPr/>
          <p:nvPr/>
        </p:nvSpPr>
        <p:spPr>
          <a:xfrm>
            <a:off x="5556000" y="3339000"/>
            <a:ext cx="1080000" cy="1080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ko-KR" altLang="en-US" noProof="1"/>
          </a:p>
        </p:txBody>
      </p:sp>
    </p:spTree>
    <p:extLst>
      <p:ext uri="{BB962C8B-B14F-4D97-AF65-F5344CB8AC3E}">
        <p14:creationId xmlns:p14="http://schemas.microsoft.com/office/powerpoint/2010/main" val="691796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DDC7F6C5-9CE3-4365-8DEA-A3F90AD8C05E}"/>
              </a:ext>
            </a:extLst>
          </p:cNvPr>
          <p:cNvSpPr/>
          <p:nvPr/>
        </p:nvSpPr>
        <p:spPr>
          <a:xfrm>
            <a:off x="156000" y="180000"/>
            <a:ext cx="118800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just"/>
            <a:r>
              <a:rPr lang="ko-KR" altLang="en-US" sz="3200" b="1" noProof="1">
                <a:solidFill>
                  <a:schemeClr val="tx1"/>
                </a:solidFill>
              </a:rPr>
              <a:t>일본 게임산업의 발전과 문화적 배경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6C96F855-8074-4D61-8E31-CB5CE6C9641E}"/>
              </a:ext>
            </a:extLst>
          </p:cNvPr>
          <p:cNvSpPr/>
          <p:nvPr/>
        </p:nvSpPr>
        <p:spPr>
          <a:xfrm>
            <a:off x="156000" y="720000"/>
            <a:ext cx="1188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just"/>
            <a:r>
              <a:rPr lang="en-US" altLang="ko-KR" sz="2400" noProof="1">
                <a:solidFill>
                  <a:schemeClr val="tx1"/>
                </a:solidFill>
              </a:rPr>
              <a:t>  - </a:t>
            </a:r>
            <a:r>
              <a:rPr lang="ko-KR" altLang="en-US" sz="2400" noProof="1">
                <a:solidFill>
                  <a:schemeClr val="tx1"/>
                </a:solidFill>
              </a:rPr>
              <a:t>일본의 게임산업의 발전 역사와 특징</a:t>
            </a: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45D74939-FA0C-4E34-A0C4-9E05B32FCC61}"/>
              </a:ext>
            </a:extLst>
          </p:cNvPr>
          <p:cNvGrpSpPr/>
          <p:nvPr/>
        </p:nvGrpSpPr>
        <p:grpSpPr>
          <a:xfrm>
            <a:off x="516000" y="2079000"/>
            <a:ext cx="5400000" cy="3600000"/>
            <a:chOff x="516000" y="2079000"/>
            <a:chExt cx="5400000" cy="3600000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8F9299C4-B518-460C-BE52-98665F942633}"/>
                </a:ext>
              </a:extLst>
            </p:cNvPr>
            <p:cNvSpPr/>
            <p:nvPr/>
          </p:nvSpPr>
          <p:spPr>
            <a:xfrm>
              <a:off x="516000" y="2079000"/>
              <a:ext cx="5400000" cy="360000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ko-KR" altLang="en-US" noProof="1"/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5396495A-947F-4742-AA46-23652399C524}"/>
                </a:ext>
              </a:extLst>
            </p:cNvPr>
            <p:cNvSpPr/>
            <p:nvPr/>
          </p:nvSpPr>
          <p:spPr>
            <a:xfrm>
              <a:off x="563625" y="2126625"/>
              <a:ext cx="2340000" cy="540000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 anchorCtr="0"/>
            <a:lstStyle/>
            <a:p>
              <a:pPr algn="ctr"/>
              <a:r>
                <a:rPr lang="ko-KR" altLang="en-US" sz="2400" noProof="1">
                  <a:solidFill>
                    <a:schemeClr val="bg1"/>
                  </a:solidFill>
                </a:rPr>
                <a:t>플레이스테이션</a:t>
              </a:r>
            </a:p>
          </p:txBody>
        </p:sp>
      </p:grp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CA863AEA-5D83-49BE-8EDB-BE0260434269}"/>
              </a:ext>
            </a:extLst>
          </p:cNvPr>
          <p:cNvSpPr/>
          <p:nvPr/>
        </p:nvSpPr>
        <p:spPr>
          <a:xfrm>
            <a:off x="6456000" y="2079000"/>
            <a:ext cx="4860000" cy="14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just"/>
            <a:r>
              <a:rPr lang="en-US" altLang="ko-KR" sz="2400" noProof="1">
                <a:solidFill>
                  <a:schemeClr val="tx1"/>
                </a:solidFill>
              </a:rPr>
              <a:t>1994</a:t>
            </a:r>
            <a:r>
              <a:rPr lang="ko-KR" altLang="en-US" sz="2400" noProof="1">
                <a:solidFill>
                  <a:schemeClr val="tx1"/>
                </a:solidFill>
              </a:rPr>
              <a:t>년 </a:t>
            </a:r>
            <a:r>
              <a:rPr lang="en-US" altLang="ko-KR" sz="2400" noProof="1">
                <a:solidFill>
                  <a:schemeClr val="tx1"/>
                </a:solidFill>
              </a:rPr>
              <a:t>12</a:t>
            </a:r>
            <a:r>
              <a:rPr lang="ko-KR" altLang="en-US" sz="2400" noProof="1">
                <a:solidFill>
                  <a:schemeClr val="tx1"/>
                </a:solidFill>
              </a:rPr>
              <a:t>월 소니 사에서 만든</a:t>
            </a:r>
            <a:endParaRPr lang="en-US" altLang="ko-KR" sz="2400" noProof="1">
              <a:solidFill>
                <a:schemeClr val="tx1"/>
              </a:solidFill>
            </a:endParaRPr>
          </a:p>
          <a:p>
            <a:pPr algn="just"/>
            <a:r>
              <a:rPr lang="ko-KR" altLang="en-US" sz="2400" noProof="1">
                <a:solidFill>
                  <a:schemeClr val="tx1"/>
                </a:solidFill>
              </a:rPr>
              <a:t>콘솔 게임기로 총 </a:t>
            </a:r>
            <a:r>
              <a:rPr lang="en-US" altLang="ko-KR" sz="2400" noProof="1">
                <a:solidFill>
                  <a:schemeClr val="tx1"/>
                </a:solidFill>
              </a:rPr>
              <a:t>1</a:t>
            </a:r>
            <a:r>
              <a:rPr lang="ko-KR" altLang="en-US" sz="2400" noProof="1">
                <a:solidFill>
                  <a:schemeClr val="tx1"/>
                </a:solidFill>
              </a:rPr>
              <a:t>억 대를</a:t>
            </a:r>
            <a:endParaRPr lang="en-US" altLang="ko-KR" sz="2400" noProof="1">
              <a:solidFill>
                <a:schemeClr val="tx1"/>
              </a:solidFill>
            </a:endParaRPr>
          </a:p>
          <a:p>
            <a:pPr algn="just"/>
            <a:r>
              <a:rPr lang="ko-KR" altLang="en-US" sz="2400" noProof="1">
                <a:solidFill>
                  <a:schemeClr val="tx1"/>
                </a:solidFill>
              </a:rPr>
              <a:t>팔아치움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0B43CD87-F476-42A6-9C82-F98CA6E3E2C9}"/>
              </a:ext>
            </a:extLst>
          </p:cNvPr>
          <p:cNvSpPr/>
          <p:nvPr/>
        </p:nvSpPr>
        <p:spPr>
          <a:xfrm>
            <a:off x="6276000" y="2079000"/>
            <a:ext cx="18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just"/>
            <a:r>
              <a:rPr lang="ko-KR" altLang="en-US" sz="2400" noProof="1">
                <a:solidFill>
                  <a:schemeClr val="tx1"/>
                </a:solidFill>
              </a:rPr>
              <a:t>·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F1966432-BA07-407E-9DC1-71308FBDC091}"/>
              </a:ext>
            </a:extLst>
          </p:cNvPr>
          <p:cNvSpPr/>
          <p:nvPr/>
        </p:nvSpPr>
        <p:spPr>
          <a:xfrm>
            <a:off x="6456000" y="3879000"/>
            <a:ext cx="4860000" cy="14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just"/>
            <a:r>
              <a:rPr lang="ko-KR" altLang="en-US" sz="2400" noProof="1">
                <a:solidFill>
                  <a:schemeClr val="tx1"/>
                </a:solidFill>
              </a:rPr>
              <a:t>낮은 생산 단가를 앞세워</a:t>
            </a:r>
            <a:r>
              <a:rPr lang="en-US" altLang="ko-KR" sz="2400" noProof="1">
                <a:solidFill>
                  <a:schemeClr val="tx1"/>
                </a:solidFill>
              </a:rPr>
              <a:t> </a:t>
            </a:r>
            <a:r>
              <a:rPr lang="ko-KR" altLang="en-US" sz="2400" noProof="1">
                <a:solidFill>
                  <a:schemeClr val="tx1"/>
                </a:solidFill>
              </a:rPr>
              <a:t>차세대</a:t>
            </a:r>
            <a:endParaRPr lang="en-US" altLang="ko-KR" sz="2400" noProof="1">
              <a:solidFill>
                <a:schemeClr val="tx1"/>
              </a:solidFill>
            </a:endParaRPr>
          </a:p>
          <a:p>
            <a:pPr algn="just"/>
            <a:r>
              <a:rPr lang="ko-KR" altLang="en-US" sz="2400" noProof="1">
                <a:solidFill>
                  <a:schemeClr val="tx1"/>
                </a:solidFill>
              </a:rPr>
              <a:t>콘솔 시장을 선점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D413D9CA-F2DC-4D89-A702-09FA0EB0798C}"/>
              </a:ext>
            </a:extLst>
          </p:cNvPr>
          <p:cNvSpPr/>
          <p:nvPr/>
        </p:nvSpPr>
        <p:spPr>
          <a:xfrm>
            <a:off x="6276000" y="3879000"/>
            <a:ext cx="18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just"/>
            <a:r>
              <a:rPr lang="ko-KR" altLang="en-US" sz="2400" noProof="1">
                <a:solidFill>
                  <a:schemeClr val="tx1"/>
                </a:solidFill>
              </a:rPr>
              <a:t>·</a:t>
            </a:r>
          </a:p>
        </p:txBody>
      </p:sp>
    </p:spTree>
    <p:extLst>
      <p:ext uri="{BB962C8B-B14F-4D97-AF65-F5344CB8AC3E}">
        <p14:creationId xmlns:p14="http://schemas.microsoft.com/office/powerpoint/2010/main" val="3024671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DC587CB9-A7AF-4AF2-9614-A1C95228351B}"/>
              </a:ext>
            </a:extLst>
          </p:cNvPr>
          <p:cNvSpPr/>
          <p:nvPr/>
        </p:nvSpPr>
        <p:spPr>
          <a:xfrm>
            <a:off x="156000" y="180000"/>
            <a:ext cx="118800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just"/>
            <a:r>
              <a:rPr lang="ko-KR" altLang="en-US" sz="3200" b="1" noProof="1">
                <a:solidFill>
                  <a:schemeClr val="tx1"/>
                </a:solidFill>
              </a:rPr>
              <a:t>일본 게임산업의 발전과 문화적 배경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AF2E17C4-3235-4502-AE14-465F8197A304}"/>
              </a:ext>
            </a:extLst>
          </p:cNvPr>
          <p:cNvSpPr/>
          <p:nvPr/>
        </p:nvSpPr>
        <p:spPr>
          <a:xfrm>
            <a:off x="156000" y="720000"/>
            <a:ext cx="1188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just"/>
            <a:r>
              <a:rPr lang="en-US" altLang="ko-KR" sz="2400" noProof="1">
                <a:solidFill>
                  <a:schemeClr val="tx1"/>
                </a:solidFill>
              </a:rPr>
              <a:t>  - </a:t>
            </a:r>
            <a:r>
              <a:rPr lang="ko-KR" altLang="en-US" sz="2400" noProof="1">
                <a:solidFill>
                  <a:schemeClr val="tx1"/>
                </a:solidFill>
              </a:rPr>
              <a:t>일본의 게임산업의 발전 역사와 특징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486F2D97-EC4A-4F9B-AD13-BC14EE12750A}"/>
              </a:ext>
            </a:extLst>
          </p:cNvPr>
          <p:cNvGrpSpPr/>
          <p:nvPr/>
        </p:nvGrpSpPr>
        <p:grpSpPr>
          <a:xfrm>
            <a:off x="6276000" y="1539000"/>
            <a:ext cx="5400000" cy="3600000"/>
            <a:chOff x="516000" y="2079000"/>
            <a:chExt cx="5400000" cy="3600000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5326BC06-0A50-481E-8710-CA3126EC5714}"/>
                </a:ext>
              </a:extLst>
            </p:cNvPr>
            <p:cNvSpPr/>
            <p:nvPr/>
          </p:nvSpPr>
          <p:spPr>
            <a:xfrm>
              <a:off x="516000" y="2079000"/>
              <a:ext cx="5400000" cy="360000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endParaRPr lang="ko-KR" altLang="en-US" noProof="1"/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B0135B4C-ED74-432E-BB24-F26EF9421804}"/>
                </a:ext>
              </a:extLst>
            </p:cNvPr>
            <p:cNvSpPr/>
            <p:nvPr/>
          </p:nvSpPr>
          <p:spPr>
            <a:xfrm>
              <a:off x="563625" y="2126625"/>
              <a:ext cx="2520000" cy="540000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 anchorCtr="0"/>
            <a:lstStyle/>
            <a:p>
              <a:pPr algn="ctr"/>
              <a:r>
                <a:rPr lang="ko-KR" altLang="en-US" sz="2400" noProof="1">
                  <a:solidFill>
                    <a:schemeClr val="bg1"/>
                  </a:solidFill>
                </a:rPr>
                <a:t>파이널 판타지 </a:t>
              </a:r>
              <a:r>
                <a:rPr lang="en-US" altLang="ko-KR" sz="2400" noProof="1">
                  <a:solidFill>
                    <a:schemeClr val="bg1"/>
                  </a:solidFill>
                </a:rPr>
                <a:t>7</a:t>
              </a:r>
              <a:endParaRPr lang="ko-KR" altLang="en-US" sz="2400" noProof="1">
                <a:solidFill>
                  <a:schemeClr val="bg1"/>
                </a:solidFill>
              </a:endParaRPr>
            </a:p>
          </p:txBody>
        </p:sp>
      </p:grpSp>
      <p:sp>
        <p:nvSpPr>
          <p:cNvPr id="8" name="직사각형 7">
            <a:extLst>
              <a:ext uri="{FF2B5EF4-FFF2-40B4-BE49-F238E27FC236}">
                <a16:creationId xmlns:a16="http://schemas.microsoft.com/office/drawing/2014/main" id="{247D217C-5D27-4D6F-B71E-23B21CC96CC6}"/>
              </a:ext>
            </a:extLst>
          </p:cNvPr>
          <p:cNvSpPr/>
          <p:nvPr/>
        </p:nvSpPr>
        <p:spPr>
          <a:xfrm>
            <a:off x="516000" y="1539000"/>
            <a:ext cx="5400000" cy="3600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ko-KR" altLang="en-US" noProof="1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6DDFF7C-9E3D-4919-B8E6-FD3D15987F3C}"/>
              </a:ext>
            </a:extLst>
          </p:cNvPr>
          <p:cNvSpPr/>
          <p:nvPr/>
        </p:nvSpPr>
        <p:spPr>
          <a:xfrm>
            <a:off x="1596000" y="5445600"/>
            <a:ext cx="9000000" cy="108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ko-KR" altLang="en-US" sz="2400" noProof="1">
                <a:solidFill>
                  <a:schemeClr val="tx1"/>
                </a:solidFill>
              </a:rPr>
              <a:t>반다이 남코</a:t>
            </a:r>
            <a:r>
              <a:rPr lang="en-US" altLang="ko-KR" sz="2400" noProof="1">
                <a:solidFill>
                  <a:schemeClr val="tx1"/>
                </a:solidFill>
              </a:rPr>
              <a:t>, </a:t>
            </a:r>
            <a:r>
              <a:rPr lang="ko-KR" altLang="en-US" sz="2400" noProof="1">
                <a:solidFill>
                  <a:schemeClr val="tx1"/>
                </a:solidFill>
              </a:rPr>
              <a:t>스퀘어 사가 소니와 힘을 합침으로서</a:t>
            </a:r>
            <a:endParaRPr lang="en-US" altLang="ko-KR" sz="2400" noProof="1">
              <a:solidFill>
                <a:schemeClr val="tx1"/>
              </a:solidFill>
            </a:endParaRPr>
          </a:p>
          <a:p>
            <a:pPr algn="ctr"/>
            <a:r>
              <a:rPr lang="ko-KR" altLang="en-US" sz="2400" noProof="1">
                <a:solidFill>
                  <a:schemeClr val="tx1"/>
                </a:solidFill>
              </a:rPr>
              <a:t>플레이스테이션은 지금도 </a:t>
            </a:r>
            <a:r>
              <a:rPr lang="en-US" altLang="ko-KR" sz="2400" noProof="1">
                <a:solidFill>
                  <a:schemeClr val="tx1"/>
                </a:solidFill>
              </a:rPr>
              <a:t>1</a:t>
            </a:r>
            <a:r>
              <a:rPr lang="ko-KR" altLang="en-US" sz="2400" noProof="1">
                <a:solidFill>
                  <a:schemeClr val="tx1"/>
                </a:solidFill>
              </a:rPr>
              <a:t>위 콘솔의 자리를 차지함</a:t>
            </a:r>
          </a:p>
        </p:txBody>
      </p:sp>
    </p:spTree>
    <p:extLst>
      <p:ext uri="{BB962C8B-B14F-4D97-AF65-F5344CB8AC3E}">
        <p14:creationId xmlns:p14="http://schemas.microsoft.com/office/powerpoint/2010/main" val="97736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B688BD5F-05A7-4FC8-BA70-D9D301BE5007}"/>
              </a:ext>
            </a:extLst>
          </p:cNvPr>
          <p:cNvSpPr/>
          <p:nvPr/>
        </p:nvSpPr>
        <p:spPr>
          <a:xfrm>
            <a:off x="156000" y="1620000"/>
            <a:ext cx="144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ko-KR" altLang="en-US" sz="2800" b="1" noProof="1">
              <a:solidFill>
                <a:schemeClr val="tx1"/>
              </a:solidFill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6F10EC21-B044-445F-9525-87B305E92D15}"/>
              </a:ext>
            </a:extLst>
          </p:cNvPr>
          <p:cNvSpPr/>
          <p:nvPr/>
        </p:nvSpPr>
        <p:spPr>
          <a:xfrm>
            <a:off x="156000" y="180000"/>
            <a:ext cx="118800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just"/>
            <a:r>
              <a:rPr lang="ko-KR" altLang="en-US" sz="3200" b="1" noProof="1">
                <a:solidFill>
                  <a:schemeClr val="tx1"/>
                </a:solidFill>
              </a:rPr>
              <a:t>일본 게임산업의 발전과 문화적 배경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1E63E8BE-35E1-48CE-908A-4FED31F3E67E}"/>
              </a:ext>
            </a:extLst>
          </p:cNvPr>
          <p:cNvSpPr/>
          <p:nvPr/>
        </p:nvSpPr>
        <p:spPr>
          <a:xfrm>
            <a:off x="156000" y="720000"/>
            <a:ext cx="1188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just"/>
            <a:r>
              <a:rPr lang="en-US" altLang="ko-KR" sz="2400" noProof="1">
                <a:solidFill>
                  <a:schemeClr val="tx1"/>
                </a:solidFill>
              </a:rPr>
              <a:t>  - </a:t>
            </a:r>
            <a:r>
              <a:rPr lang="ko-KR" altLang="en-US" sz="2400" noProof="1">
                <a:solidFill>
                  <a:schemeClr val="tx1"/>
                </a:solidFill>
              </a:rPr>
              <a:t>일본의 게임산업의 발전 역사와 특징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7C28059D-DACD-49B0-9602-0F43693C41FD}"/>
              </a:ext>
            </a:extLst>
          </p:cNvPr>
          <p:cNvSpPr/>
          <p:nvPr/>
        </p:nvSpPr>
        <p:spPr>
          <a:xfrm>
            <a:off x="156000" y="1620000"/>
            <a:ext cx="4500000" cy="54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ko-KR" altLang="en-US" sz="2800" noProof="1">
                <a:solidFill>
                  <a:schemeClr val="tx1"/>
                </a:solidFill>
              </a:rPr>
              <a:t>일본 게임들의 네 가지 특징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A0AAC0FF-8047-48E2-94F5-09433DB8803D}"/>
              </a:ext>
            </a:extLst>
          </p:cNvPr>
          <p:cNvSpPr/>
          <p:nvPr/>
        </p:nvSpPr>
        <p:spPr>
          <a:xfrm>
            <a:off x="5777219" y="2700000"/>
            <a:ext cx="5400000" cy="54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just"/>
            <a:r>
              <a:rPr lang="ko-KR" altLang="en-US" sz="2400" noProof="1">
                <a:solidFill>
                  <a:schemeClr val="tx1"/>
                </a:solidFill>
              </a:rPr>
              <a:t> 뛰어난 그래픽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F0992A72-2BC6-4556-8395-36E8353569B1}"/>
              </a:ext>
            </a:extLst>
          </p:cNvPr>
          <p:cNvSpPr/>
          <p:nvPr/>
        </p:nvSpPr>
        <p:spPr>
          <a:xfrm>
            <a:off x="5777219" y="3780000"/>
            <a:ext cx="5400000" cy="54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just"/>
            <a:r>
              <a:rPr lang="en-US" altLang="ko-KR" sz="2400" noProof="1">
                <a:solidFill>
                  <a:schemeClr val="tx1"/>
                </a:solidFill>
              </a:rPr>
              <a:t> </a:t>
            </a:r>
            <a:r>
              <a:rPr lang="ko-KR" altLang="en-US" sz="2400" noProof="1">
                <a:solidFill>
                  <a:schemeClr val="tx1"/>
                </a:solidFill>
              </a:rPr>
              <a:t>소재의 다양성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B9087A8B-16A8-40C3-A0A5-D3515351A06E}"/>
              </a:ext>
            </a:extLst>
          </p:cNvPr>
          <p:cNvSpPr/>
          <p:nvPr/>
        </p:nvSpPr>
        <p:spPr>
          <a:xfrm>
            <a:off x="5777217" y="4860000"/>
            <a:ext cx="5400000" cy="54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just"/>
            <a:r>
              <a:rPr lang="ko-KR" altLang="en-US" sz="2400" noProof="1">
                <a:solidFill>
                  <a:schemeClr val="tx1"/>
                </a:solidFill>
              </a:rPr>
              <a:t> 중독성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33286F31-B707-4A88-92CC-048036E781DC}"/>
              </a:ext>
            </a:extLst>
          </p:cNvPr>
          <p:cNvSpPr/>
          <p:nvPr/>
        </p:nvSpPr>
        <p:spPr>
          <a:xfrm>
            <a:off x="5777219" y="5940000"/>
            <a:ext cx="5400000" cy="54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just"/>
            <a:r>
              <a:rPr lang="ko-KR" altLang="en-US" sz="2400" noProof="1">
                <a:solidFill>
                  <a:schemeClr val="tx1"/>
                </a:solidFill>
              </a:rPr>
              <a:t> </a:t>
            </a:r>
            <a:r>
              <a:rPr lang="en-US" altLang="ko-KR" sz="2400" noProof="1">
                <a:solidFill>
                  <a:schemeClr val="tx1"/>
                </a:solidFill>
              </a:rPr>
              <a:t>IP</a:t>
            </a:r>
            <a:r>
              <a:rPr lang="ko-KR" altLang="en-US" sz="2400" noProof="1">
                <a:solidFill>
                  <a:schemeClr val="tx1"/>
                </a:solidFill>
              </a:rPr>
              <a:t>를 활용한 </a:t>
            </a:r>
            <a:r>
              <a:rPr lang="en-US" altLang="ko-KR" sz="2400" noProof="1">
                <a:solidFill>
                  <a:schemeClr val="tx1"/>
                </a:solidFill>
              </a:rPr>
              <a:t>2</a:t>
            </a:r>
            <a:r>
              <a:rPr lang="ko-KR" altLang="en-US" sz="2400" noProof="1">
                <a:solidFill>
                  <a:schemeClr val="tx1"/>
                </a:solidFill>
              </a:rPr>
              <a:t>차 창작산업</a:t>
            </a:r>
          </a:p>
        </p:txBody>
      </p:sp>
      <p:cxnSp>
        <p:nvCxnSpPr>
          <p:cNvPr id="14" name="연결선: 꺾임 13">
            <a:extLst>
              <a:ext uri="{FF2B5EF4-FFF2-40B4-BE49-F238E27FC236}">
                <a16:creationId xmlns:a16="http://schemas.microsoft.com/office/drawing/2014/main" id="{49150C44-5828-4B42-A468-A13E3A7CEE4A}"/>
              </a:ext>
            </a:extLst>
          </p:cNvPr>
          <p:cNvCxnSpPr>
            <a:cxnSpLocks/>
            <a:stCxn id="5" idx="2"/>
            <a:endCxn id="10" idx="1"/>
          </p:cNvCxnSpPr>
          <p:nvPr/>
        </p:nvCxnSpPr>
        <p:spPr>
          <a:xfrm rot="16200000" flipH="1">
            <a:off x="1301609" y="1734390"/>
            <a:ext cx="4050000" cy="4901219"/>
          </a:xfrm>
          <a:prstGeom prst="bentConnector2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연결선: 꺾임 16">
            <a:extLst>
              <a:ext uri="{FF2B5EF4-FFF2-40B4-BE49-F238E27FC236}">
                <a16:creationId xmlns:a16="http://schemas.microsoft.com/office/drawing/2014/main" id="{73CB2B54-501F-43A6-9B0B-98AA4711EDEC}"/>
              </a:ext>
            </a:extLst>
          </p:cNvPr>
          <p:cNvCxnSpPr>
            <a:cxnSpLocks/>
            <a:stCxn id="5" idx="2"/>
            <a:endCxn id="9" idx="1"/>
          </p:cNvCxnSpPr>
          <p:nvPr/>
        </p:nvCxnSpPr>
        <p:spPr>
          <a:xfrm rot="16200000" flipH="1">
            <a:off x="1841608" y="1194391"/>
            <a:ext cx="2970000" cy="4901217"/>
          </a:xfrm>
          <a:prstGeom prst="bentConnector2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연결선: 꺾임 19">
            <a:extLst>
              <a:ext uri="{FF2B5EF4-FFF2-40B4-BE49-F238E27FC236}">
                <a16:creationId xmlns:a16="http://schemas.microsoft.com/office/drawing/2014/main" id="{3DF4D601-729E-4D11-9509-B79ECA10B3FD}"/>
              </a:ext>
            </a:extLst>
          </p:cNvPr>
          <p:cNvCxnSpPr>
            <a:cxnSpLocks/>
            <a:stCxn id="5" idx="2"/>
            <a:endCxn id="8" idx="1"/>
          </p:cNvCxnSpPr>
          <p:nvPr/>
        </p:nvCxnSpPr>
        <p:spPr>
          <a:xfrm rot="16200000" flipH="1">
            <a:off x="2381609" y="654390"/>
            <a:ext cx="1890000" cy="4901219"/>
          </a:xfrm>
          <a:prstGeom prst="bentConnector2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연결선: 꺾임 22">
            <a:extLst>
              <a:ext uri="{FF2B5EF4-FFF2-40B4-BE49-F238E27FC236}">
                <a16:creationId xmlns:a16="http://schemas.microsoft.com/office/drawing/2014/main" id="{8FB50AE5-D0AA-43F4-B311-33DF967F478B}"/>
              </a:ext>
            </a:extLst>
          </p:cNvPr>
          <p:cNvCxnSpPr>
            <a:cxnSpLocks/>
            <a:stCxn id="5" idx="2"/>
            <a:endCxn id="7" idx="1"/>
          </p:cNvCxnSpPr>
          <p:nvPr/>
        </p:nvCxnSpPr>
        <p:spPr>
          <a:xfrm rot="16200000" flipH="1">
            <a:off x="2921609" y="114390"/>
            <a:ext cx="810000" cy="4901219"/>
          </a:xfrm>
          <a:prstGeom prst="bentConnector2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872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E564E7C7-E04C-4C2D-92F1-D17C6C751ADD}"/>
              </a:ext>
            </a:extLst>
          </p:cNvPr>
          <p:cNvSpPr/>
          <p:nvPr/>
        </p:nvSpPr>
        <p:spPr>
          <a:xfrm>
            <a:off x="156000" y="180000"/>
            <a:ext cx="118800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just"/>
            <a:r>
              <a:rPr lang="ko-KR" altLang="en-US" sz="3200" b="1" noProof="1">
                <a:solidFill>
                  <a:schemeClr val="tx1"/>
                </a:solidFill>
              </a:rPr>
              <a:t>일본 게임산업의 발전과 문화적 배경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64A278C5-BFAB-41E3-B5E7-9FB1A3E5A5CB}"/>
              </a:ext>
            </a:extLst>
          </p:cNvPr>
          <p:cNvSpPr/>
          <p:nvPr/>
        </p:nvSpPr>
        <p:spPr>
          <a:xfrm>
            <a:off x="156000" y="720000"/>
            <a:ext cx="1188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just"/>
            <a:r>
              <a:rPr lang="en-US" altLang="ko-KR" sz="2400" noProof="1">
                <a:solidFill>
                  <a:schemeClr val="tx1"/>
                </a:solidFill>
              </a:rPr>
              <a:t>  - </a:t>
            </a:r>
            <a:r>
              <a:rPr lang="ko-KR" altLang="en-US" sz="2400" noProof="1">
                <a:solidFill>
                  <a:schemeClr val="tx1"/>
                </a:solidFill>
              </a:rPr>
              <a:t>일본의 게임산업의 발전에 영향을 끼친 문화적 배경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011EB387-B445-44D8-930C-D85AAAC501BD}"/>
              </a:ext>
            </a:extLst>
          </p:cNvPr>
          <p:cNvSpPr/>
          <p:nvPr/>
        </p:nvSpPr>
        <p:spPr>
          <a:xfrm>
            <a:off x="156000" y="1620000"/>
            <a:ext cx="4680000" cy="54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ko-KR" altLang="en-US" sz="2800" noProof="1">
                <a:solidFill>
                  <a:schemeClr val="tx1"/>
                </a:solidFill>
              </a:rPr>
              <a:t>콘솔 개발사들의 치열한 경쟁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FA71CC1-4E1D-4D8E-B4DF-D3F22475F915}"/>
              </a:ext>
            </a:extLst>
          </p:cNvPr>
          <p:cNvSpPr/>
          <p:nvPr/>
        </p:nvSpPr>
        <p:spPr>
          <a:xfrm>
            <a:off x="336000" y="2700000"/>
            <a:ext cx="11520000" cy="11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just"/>
            <a:r>
              <a:rPr lang="ko-KR" altLang="en-US" sz="2400" noProof="1">
                <a:solidFill>
                  <a:schemeClr val="tx1"/>
                </a:solidFill>
              </a:rPr>
              <a:t>소니의 플레이스테이션과 세가의 새턴</a:t>
            </a:r>
            <a:r>
              <a:rPr lang="en-US" altLang="ko-KR" sz="2400" noProof="1">
                <a:solidFill>
                  <a:schemeClr val="tx1"/>
                </a:solidFill>
              </a:rPr>
              <a:t>, </a:t>
            </a:r>
            <a:r>
              <a:rPr lang="ko-KR" altLang="en-US" sz="2400" noProof="1">
                <a:solidFill>
                  <a:schemeClr val="tx1"/>
                </a:solidFill>
              </a:rPr>
              <a:t>닌텐도의 </a:t>
            </a:r>
            <a:r>
              <a:rPr lang="en-US" altLang="ko-KR" sz="2400" noProof="1">
                <a:solidFill>
                  <a:schemeClr val="tx1"/>
                </a:solidFill>
              </a:rPr>
              <a:t>N64</a:t>
            </a:r>
            <a:r>
              <a:rPr lang="ko-KR" altLang="en-US" sz="2400" noProof="1">
                <a:solidFill>
                  <a:schemeClr val="tx1"/>
                </a:solidFill>
              </a:rPr>
              <a:t>의 대결과 이후 소니의</a:t>
            </a:r>
            <a:endParaRPr lang="en-US" altLang="ko-KR" sz="2400" noProof="1">
              <a:solidFill>
                <a:schemeClr val="tx1"/>
              </a:solidFill>
            </a:endParaRPr>
          </a:p>
          <a:p>
            <a:pPr algn="just"/>
            <a:r>
              <a:rPr lang="ko-KR" altLang="en-US" sz="2400" noProof="1">
                <a:solidFill>
                  <a:schemeClr val="tx1"/>
                </a:solidFill>
              </a:rPr>
              <a:t>플레이스테이션 </a:t>
            </a:r>
            <a:r>
              <a:rPr lang="en-US" altLang="ko-KR" sz="2400" noProof="1">
                <a:solidFill>
                  <a:schemeClr val="tx1"/>
                </a:solidFill>
              </a:rPr>
              <a:t>2, </a:t>
            </a:r>
            <a:r>
              <a:rPr lang="ko-KR" altLang="en-US" sz="2400" noProof="1">
                <a:solidFill>
                  <a:schemeClr val="tx1"/>
                </a:solidFill>
              </a:rPr>
              <a:t>세가의 </a:t>
            </a:r>
            <a:r>
              <a:rPr lang="en-US" altLang="ko-KR" sz="2400" noProof="1">
                <a:solidFill>
                  <a:schemeClr val="tx1"/>
                </a:solidFill>
              </a:rPr>
              <a:t>DC, </a:t>
            </a:r>
            <a:r>
              <a:rPr lang="ko-KR" altLang="en-US" sz="2400" noProof="1">
                <a:solidFill>
                  <a:schemeClr val="tx1"/>
                </a:solidFill>
              </a:rPr>
              <a:t>닌텐도의 게임큐브</a:t>
            </a:r>
            <a:r>
              <a:rPr lang="en-US" altLang="ko-KR" sz="2400" noProof="1">
                <a:solidFill>
                  <a:schemeClr val="tx1"/>
                </a:solidFill>
              </a:rPr>
              <a:t>, MS</a:t>
            </a:r>
            <a:r>
              <a:rPr lang="ko-KR" altLang="en-US" sz="2400" noProof="1">
                <a:solidFill>
                  <a:schemeClr val="tx1"/>
                </a:solidFill>
              </a:rPr>
              <a:t>의 </a:t>
            </a:r>
            <a:r>
              <a:rPr lang="en-US" altLang="ko-KR" sz="2400" noProof="1">
                <a:solidFill>
                  <a:schemeClr val="tx1"/>
                </a:solidFill>
              </a:rPr>
              <a:t>XBOX</a:t>
            </a:r>
            <a:r>
              <a:rPr lang="ko-KR" altLang="en-US" sz="2400" noProof="1">
                <a:solidFill>
                  <a:schemeClr val="tx1"/>
                </a:solidFill>
              </a:rPr>
              <a:t>의 대결로</a:t>
            </a:r>
            <a:endParaRPr lang="en-US" altLang="ko-KR" sz="2400" noProof="1">
              <a:solidFill>
                <a:schemeClr val="tx1"/>
              </a:solidFill>
            </a:endParaRPr>
          </a:p>
          <a:p>
            <a:pPr algn="just"/>
            <a:r>
              <a:rPr lang="ko-KR" altLang="en-US" sz="2400" noProof="1">
                <a:solidFill>
                  <a:schemeClr val="tx1"/>
                </a:solidFill>
              </a:rPr>
              <a:t>서로 살아남기 위해 치열한 경쟁을 치루어 왔음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4A50831B-4578-4F9C-BCE8-BC7408A110D6}"/>
              </a:ext>
            </a:extLst>
          </p:cNvPr>
          <p:cNvSpPr/>
          <p:nvPr/>
        </p:nvSpPr>
        <p:spPr>
          <a:xfrm>
            <a:off x="156000" y="2699999"/>
            <a:ext cx="180000" cy="539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just"/>
            <a:r>
              <a:rPr lang="ko-KR" altLang="en-US" sz="2400" noProof="1">
                <a:solidFill>
                  <a:schemeClr val="tx1"/>
                </a:solidFill>
              </a:rPr>
              <a:t>·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FC02CC05-899D-42CA-ACD7-A4BB49C279D8}"/>
              </a:ext>
            </a:extLst>
          </p:cNvPr>
          <p:cNvSpPr/>
          <p:nvPr/>
        </p:nvSpPr>
        <p:spPr>
          <a:xfrm>
            <a:off x="156000" y="4409998"/>
            <a:ext cx="4680000" cy="54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ko-KR" altLang="en-US" sz="2800" noProof="1">
                <a:solidFill>
                  <a:schemeClr val="tx1"/>
                </a:solidFill>
              </a:rPr>
              <a:t>게임 개발사들의 성장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024D724E-01F7-4F55-A8F2-76DC5861599F}"/>
              </a:ext>
            </a:extLst>
          </p:cNvPr>
          <p:cNvSpPr/>
          <p:nvPr/>
        </p:nvSpPr>
        <p:spPr>
          <a:xfrm>
            <a:off x="336000" y="5484879"/>
            <a:ext cx="11520000" cy="11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just"/>
            <a:r>
              <a:rPr lang="ko-KR" altLang="en-US" sz="2400" noProof="1">
                <a:solidFill>
                  <a:schemeClr val="tx1"/>
                </a:solidFill>
              </a:rPr>
              <a:t>게임 개발사들도 자신들이 만든 게임이 콘솔 게임기들 간의 경쟁의 승패를</a:t>
            </a:r>
            <a:endParaRPr lang="en-US" altLang="ko-KR" sz="2400" noProof="1">
              <a:solidFill>
                <a:schemeClr val="tx1"/>
              </a:solidFill>
            </a:endParaRPr>
          </a:p>
          <a:p>
            <a:pPr algn="just"/>
            <a:r>
              <a:rPr lang="ko-KR" altLang="en-US" sz="2400" noProof="1">
                <a:solidFill>
                  <a:schemeClr val="tx1"/>
                </a:solidFill>
              </a:rPr>
              <a:t>결정짓는 중요한 역할을 하게 됨에 따라 자신들이 납품하는 게임이 승리하도록</a:t>
            </a:r>
            <a:endParaRPr lang="en-US" altLang="ko-KR" sz="2400" noProof="1">
              <a:solidFill>
                <a:schemeClr val="tx1"/>
              </a:solidFill>
            </a:endParaRPr>
          </a:p>
          <a:p>
            <a:pPr algn="just"/>
            <a:r>
              <a:rPr lang="ko-KR" altLang="en-US" sz="2400" noProof="1">
                <a:solidFill>
                  <a:schemeClr val="tx1"/>
                </a:solidFill>
              </a:rPr>
              <a:t>고심하며 게임을 만들게 됨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674516D2-EC60-45CB-83DB-93287AFF556D}"/>
              </a:ext>
            </a:extLst>
          </p:cNvPr>
          <p:cNvSpPr/>
          <p:nvPr/>
        </p:nvSpPr>
        <p:spPr>
          <a:xfrm>
            <a:off x="156000" y="5484878"/>
            <a:ext cx="180000" cy="539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just"/>
            <a:r>
              <a:rPr lang="ko-KR" altLang="en-US" sz="2400" noProof="1">
                <a:solidFill>
                  <a:schemeClr val="tx1"/>
                </a:solidFill>
              </a:rPr>
              <a:t>·</a:t>
            </a:r>
          </a:p>
        </p:txBody>
      </p:sp>
    </p:spTree>
    <p:extLst>
      <p:ext uri="{BB962C8B-B14F-4D97-AF65-F5344CB8AC3E}">
        <p14:creationId xmlns:p14="http://schemas.microsoft.com/office/powerpoint/2010/main" val="3484893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EA0E729B-8FA1-4C98-8D61-D54CB5669002}"/>
              </a:ext>
            </a:extLst>
          </p:cNvPr>
          <p:cNvSpPr/>
          <p:nvPr/>
        </p:nvSpPr>
        <p:spPr>
          <a:xfrm>
            <a:off x="156000" y="1620000"/>
            <a:ext cx="4680000" cy="54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ko-KR" altLang="en-US" sz="2800" noProof="1">
                <a:solidFill>
                  <a:schemeClr val="tx1"/>
                </a:solidFill>
              </a:rPr>
              <a:t>일본인들의 게임에 대한 관심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70720CB8-1D30-42C5-B180-FF8BA42162E9}"/>
              </a:ext>
            </a:extLst>
          </p:cNvPr>
          <p:cNvSpPr/>
          <p:nvPr/>
        </p:nvSpPr>
        <p:spPr>
          <a:xfrm>
            <a:off x="336000" y="2700000"/>
            <a:ext cx="5760000" cy="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just"/>
            <a:r>
              <a:rPr lang="ko-KR" altLang="en-US" sz="2400" noProof="1">
                <a:solidFill>
                  <a:schemeClr val="tx1"/>
                </a:solidFill>
              </a:rPr>
              <a:t>일본에서 게임은 당연히 돈을 지불하고</a:t>
            </a:r>
            <a:endParaRPr lang="en-US" altLang="ko-KR" sz="2400" noProof="1">
              <a:solidFill>
                <a:schemeClr val="tx1"/>
              </a:solidFill>
            </a:endParaRPr>
          </a:p>
          <a:p>
            <a:pPr algn="just"/>
            <a:r>
              <a:rPr lang="ko-KR" altLang="en-US" sz="2400" noProof="1">
                <a:solidFill>
                  <a:schemeClr val="tx1"/>
                </a:solidFill>
              </a:rPr>
              <a:t>사용해야 하는 지적 재산권으로 인식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CBC24A89-195D-4BF4-BE3B-8B612FE0C97E}"/>
              </a:ext>
            </a:extLst>
          </p:cNvPr>
          <p:cNvSpPr/>
          <p:nvPr/>
        </p:nvSpPr>
        <p:spPr>
          <a:xfrm>
            <a:off x="156000" y="2699999"/>
            <a:ext cx="180000" cy="539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just"/>
            <a:r>
              <a:rPr lang="ko-KR" altLang="en-US" sz="2400" noProof="1">
                <a:solidFill>
                  <a:schemeClr val="tx1"/>
                </a:solidFill>
              </a:rPr>
              <a:t>·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9CDCE077-8A72-4E50-BFC7-72CDED09EDE2}"/>
              </a:ext>
            </a:extLst>
          </p:cNvPr>
          <p:cNvSpPr/>
          <p:nvPr/>
        </p:nvSpPr>
        <p:spPr>
          <a:xfrm>
            <a:off x="156000" y="180000"/>
            <a:ext cx="118800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just"/>
            <a:r>
              <a:rPr lang="ko-KR" altLang="en-US" sz="3200" b="1" noProof="1">
                <a:solidFill>
                  <a:schemeClr val="tx1"/>
                </a:solidFill>
              </a:rPr>
              <a:t>일본 게임산업의 발전과 문화적 배경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CAD8062B-2046-4D7F-912F-B5D12B94595B}"/>
              </a:ext>
            </a:extLst>
          </p:cNvPr>
          <p:cNvSpPr/>
          <p:nvPr/>
        </p:nvSpPr>
        <p:spPr>
          <a:xfrm>
            <a:off x="156000" y="720000"/>
            <a:ext cx="1188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just"/>
            <a:r>
              <a:rPr lang="en-US" altLang="ko-KR" sz="2400" noProof="1">
                <a:solidFill>
                  <a:schemeClr val="tx1"/>
                </a:solidFill>
              </a:rPr>
              <a:t>  - </a:t>
            </a:r>
            <a:r>
              <a:rPr lang="ko-KR" altLang="en-US" sz="2400" noProof="1">
                <a:solidFill>
                  <a:schemeClr val="tx1"/>
                </a:solidFill>
              </a:rPr>
              <a:t>일본의 게임산업의 발전에 영향을 끼친 문화적 배경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7A62433-F7BC-4B55-B5E8-053805C1A7E1}"/>
              </a:ext>
            </a:extLst>
          </p:cNvPr>
          <p:cNvSpPr/>
          <p:nvPr/>
        </p:nvSpPr>
        <p:spPr>
          <a:xfrm>
            <a:off x="6276000" y="2079000"/>
            <a:ext cx="5400000" cy="3600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ko-KR" altLang="en-US" noProof="1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FAED2F7B-A9CD-4344-A943-065AB76414BA}"/>
              </a:ext>
            </a:extLst>
          </p:cNvPr>
          <p:cNvSpPr/>
          <p:nvPr/>
        </p:nvSpPr>
        <p:spPr>
          <a:xfrm>
            <a:off x="336000" y="4159055"/>
            <a:ext cx="5760000" cy="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just"/>
            <a:r>
              <a:rPr lang="ko-KR" altLang="en-US" sz="2400" noProof="1">
                <a:solidFill>
                  <a:schemeClr val="tx1"/>
                </a:solidFill>
              </a:rPr>
              <a:t>흔히 </a:t>
            </a:r>
            <a:r>
              <a:rPr lang="en-US" altLang="ko-KR" sz="2400" noProof="1">
                <a:solidFill>
                  <a:schemeClr val="tx1"/>
                </a:solidFill>
              </a:rPr>
              <a:t>‘</a:t>
            </a:r>
            <a:r>
              <a:rPr lang="ko-KR" altLang="en-US" sz="2400" noProof="1">
                <a:solidFill>
                  <a:schemeClr val="tx1"/>
                </a:solidFill>
              </a:rPr>
              <a:t>콜라보＇라 불리기도 하는</a:t>
            </a:r>
            <a:r>
              <a:rPr lang="en-US" altLang="ko-KR" sz="2400" noProof="1">
                <a:solidFill>
                  <a:schemeClr val="tx1"/>
                </a:solidFill>
              </a:rPr>
              <a:t>,</a:t>
            </a:r>
          </a:p>
          <a:p>
            <a:pPr algn="just"/>
            <a:r>
              <a:rPr lang="ko-KR" altLang="en-US" sz="2400" noProof="1">
                <a:solidFill>
                  <a:schemeClr val="tx1"/>
                </a:solidFill>
              </a:rPr>
              <a:t>애니메이션이나 영화와 제휴를 하기도 함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F34C91A6-03B1-4B36-9E30-2365916F984F}"/>
              </a:ext>
            </a:extLst>
          </p:cNvPr>
          <p:cNvSpPr/>
          <p:nvPr/>
        </p:nvSpPr>
        <p:spPr>
          <a:xfrm>
            <a:off x="156000" y="4159055"/>
            <a:ext cx="18000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just"/>
            <a:r>
              <a:rPr lang="ko-KR" altLang="en-US" sz="2400" noProof="1">
                <a:solidFill>
                  <a:schemeClr val="tx1"/>
                </a:solidFill>
              </a:rPr>
              <a:t>·</a:t>
            </a:r>
          </a:p>
        </p:txBody>
      </p:sp>
    </p:spTree>
    <p:extLst>
      <p:ext uri="{BB962C8B-B14F-4D97-AF65-F5344CB8AC3E}">
        <p14:creationId xmlns:p14="http://schemas.microsoft.com/office/powerpoint/2010/main" val="2997940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370</Words>
  <Application>Microsoft Office PowerPoint</Application>
  <PresentationFormat>와이드스크린</PresentationFormat>
  <Paragraphs>77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3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승락 양</dc:creator>
  <cp:lastModifiedBy>승락 양</cp:lastModifiedBy>
  <cp:revision>171</cp:revision>
  <dcterms:created xsi:type="dcterms:W3CDTF">2019-03-31T11:39:53Z</dcterms:created>
  <dcterms:modified xsi:type="dcterms:W3CDTF">2019-05-22T23:10:32Z</dcterms:modified>
</cp:coreProperties>
</file>