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68" r:id="rId2"/>
    <p:sldId id="269" r:id="rId3"/>
    <p:sldId id="274" r:id="rId4"/>
    <p:sldId id="270" r:id="rId5"/>
    <p:sldId id="277" r:id="rId6"/>
    <p:sldId id="275" r:id="rId7"/>
    <p:sldId id="271" r:id="rId8"/>
    <p:sldId id="279" r:id="rId9"/>
    <p:sldId id="284" r:id="rId10"/>
    <p:sldId id="280" r:id="rId11"/>
    <p:sldId id="278" r:id="rId12"/>
    <p:sldId id="285" r:id="rId13"/>
    <p:sldId id="283" r:id="rId14"/>
    <p:sldId id="281" r:id="rId15"/>
    <p:sldId id="282" r:id="rId16"/>
    <p:sldId id="256" r:id="rId17"/>
    <p:sldId id="272" r:id="rId18"/>
    <p:sldId id="262" r:id="rId19"/>
    <p:sldId id="261" r:id="rId20"/>
    <p:sldId id="260" r:id="rId21"/>
    <p:sldId id="259" r:id="rId22"/>
    <p:sldId id="273" r:id="rId23"/>
    <p:sldId id="286" r:id="rId24"/>
    <p:sldId id="287" r:id="rId25"/>
    <p:sldId id="258" r:id="rId26"/>
    <p:sldId id="288" r:id="rId27"/>
    <p:sldId id="289" r:id="rId28"/>
    <p:sldId id="290" r:id="rId29"/>
    <p:sldId id="266" r:id="rId30"/>
    <p:sldId id="276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291" r:id="rId47"/>
    <p:sldId id="257" r:id="rId48"/>
    <p:sldId id="292" r:id="rId49"/>
    <p:sldId id="293" r:id="rId50"/>
    <p:sldId id="294" r:id="rId51"/>
    <p:sldId id="295" r:id="rId52"/>
    <p:sldId id="264" r:id="rId53"/>
    <p:sldId id="267" r:id="rId54"/>
    <p:sldId id="296" r:id="rId55"/>
    <p:sldId id="297" r:id="rId56"/>
    <p:sldId id="263" r:id="rId57"/>
    <p:sldId id="265" r:id="rId58"/>
    <p:sldId id="298" r:id="rId59"/>
    <p:sldId id="299" r:id="rId60"/>
    <p:sldId id="300" r:id="rId6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660"/>
  </p:normalViewPr>
  <p:slideViewPr>
    <p:cSldViewPr>
      <p:cViewPr varScale="1">
        <p:scale>
          <a:sx n="109" d="100"/>
          <a:sy n="109" d="100"/>
        </p:scale>
        <p:origin x="21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08.2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1917 2682,'-4'3,"-2"-1,1 1,0-1,0 0,-1 0,1 0,-1-1,0 0,1 0,-1 0,0-1,0 0,0 0,0 0,-13 1,-29 3,0-2,-1-2,1-2,0-2,0-2,-2-3,-97-18,90 18,1-2,1-2,-18-9,39 8,1-1,1-1,1-2,1-2,-16-12,-31-29,-30-33,-335-348,416 415,1-1,2-1,0-2,2 0,2-1,1-1,1-1,2-1,1 0,0-5,2-8,2-1,2 0,2-1,1-22,7-201,1 116,-2 134,2-1,0 1,1 0,1 1,2-1,0 1,1 0,1 1,1 0,1 0,1 1,1 1,0 0,15-16,11-8,2 2,1 2,2 1,2 3,25-15,-19 17,2 2,1 2,1 3,1 2,1 3,36-7,-13 8,2 4,0 3,1 4,45 3,208 8,-140 1,-165-2,0 2,0 1,0 1,0 2,29 10,-10 2,0 1,-1 3,5 5,-26-12,0 1,-1 2,-2 1,1 0,-2 2,-1 2,-1 0,-1 1,-1 1,-1 1,12 23,-2 0,43 73,24 60,-78-142,-2 2,-2-1,-1 2,-3 0,-1 1,1 28,-5 31,-4 0,-6 16,1 14,2-84,1 16,-6 38,4-83,-2-1,0 1,-1-1,-1 0,0-1,-2 1,-2 3,-34 52,-3-2,-3-2,-17 14,-79 115,145-198,-23 35,-2 0,-1-2,-10 8,29-34,-1 0,-1 0,0-1,0 0,0-1,-1 0,0-1,-1 0,1-1,-1 0,0-1,0 0,-8 1,-24 0,0-2,0-1,-43-5,50 2,-8-1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44.6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44.9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  <inkml:trace contextRef="#ctx0" brushRef="#br0" timeOffset="322.887">1 1</inkml:trace>
  <inkml:trace contextRef="#ctx0" brushRef="#br0" timeOffset="665.944">1 1</inkml:trace>
  <inkml:trace contextRef="#ctx0" brushRef="#br0" timeOffset="666.944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43.9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  <inkml:trace contextRef="#ctx0" brushRef="#br0" timeOffset="331.115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6T05:19:27.8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1420 2911,'-6'0,"0"-2,-1 1,3-1,-3-1,1 1,1-1,-1 2,2-3,-3 1,3-1,-1 0,0 1,0-1,1-1,-2-1,-19-16,-82-66,49 40,-53-35,-69-30,47 32,-25-27,118 77,-1-2,2-3,3 0,0-2,-19-30,12 11,3-2,3-2,1-2,5-1,1-2,3 1,4-2,-1-18,17 51,0-1,3 1,1-1,1 1,2 0,2-1,1-1,3-3,-1 11,2 1,1 1,2-1,-1 1,2-1,2 2,1 0,0 2,3-1,13-17,40-48,-39 45,2 4,1-1,4 2,0 2,2 1,27-19,249-167,-295 204,1 3,0-1,-1 2,1 2,2-1,1 2,-2 2,2-1,0 3,2 0,-2 1,22-2,12 4,1-4,1-3,-3-2,26-10,-26 4,3 5,-2 1,2 4,0 1,0 4,27 2,-44 4,1 1,-1 1,0 4,-1 0,1 3,0 1,-2 4,-1 0,6 6,86 37,-58-28,34 24,-85-42,-2 1,0 1,0 1,-2 1,0 0,10 15,68 88,-2 5,62 116,-74-99,-4 5,48 132,-117-249,-1 1,-3 0,1 0,-3 1,0 1,-2 12,-2 52,-5 44,-1-38,5-86,-2 0,1-1,-2 1,0 0,-2 0,0-1,-1 0,0-1,-2 1,0 0,0-1,-1-1,-10 13,5-10,-2-1,-1-1,1 1,-1-2,-1 0,-1-1,0-2,0 0,-1 0,-10 1,-275 110,272-109,-1-1,0-2,-1-1,1-3,-2 0,-8-1,-59 1,-49-6,63-1,-2 4,-32 6,-95 12,1-9,-2-10,-35-13,165 3,2-3,-67-19,87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6T07:10:47.4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 7575,'1'-6,"0"0,0 0,1 0,-1 0,2 0,-1 0,0 0,1 1,0-1,1 0,5-10,63-117,6 3,59-70,199-232,-237 312,69-85,-52 65,7 6,47-34,-98 97,-58 58,-2 0,0-1,0-1,-1 0,0-3,-6 9,0-1,0 0,-1 0,-1 0,0-1,0 1,-1-1,0 1,-1-6,1-59,-3 57,1 0,1 0,1 0,0 0,1 0,1 1,1-1,1-1,12-22,3 0,1 2,2 0,2 2,1 0,17-16,-10 12,-2-2,-3-1,-1-1,2-10,-3 10,1 0,2 2,2 2,12-12,-31 38,-1 0,-1-1,-1 0,0-1,-1 0,-1-1,2-5,7-29,11-52,-28 103,15-51,2 1,2 0,8-11,78-146,-86 170,12-14,2 3,1 0,30-29,46-64,-107 138,58-84,11-6,-51 68,3 1,0 1,1 1,1 1,17-11,136-99,-88 62,37-19,75-40,-42 27,21-26,-74 51,18-17,45-49,-143 117,-1-2,-1 0,21-31,60-101,-67 98,-18 26,13-33,17-29,39-56,-23 37,9-2,-5 15,55-78,-99 141,-2-2,3-9,13-21,82-141,-61 97,-30 53,19-24,-38 67,1 1,1 0,0 1,2 1,18-15,-21 22,-1 1,2 0,-1 1,1 1,1 1,-1 0,1 1,0 1,1 1,-1 0,1 1,5 0,39-1,0 3,58 5,-8 1,67-6,102 3,-257-1,0 1,0 1,0 1,0 1,-1 1,0 1,0 1,-1 1,0 2,-1 0,0 0,0 2,-2 1,1 1,-2 0,0 1,9 11,-11-11,-1 1,0 0,-1 2,-1-1,-1 2,-1-1,0 2,-2-1,0 1,3 12,-2 6,4 6,-3 1,-1 1,-3-1,1 35,-10 222,0-283,0 1,-2-1,-1 0,0 0,-5 10,-43 97,31-78,14-32,-1-1,0 0,-1 0,-1-1,-12 13,-17 15,-11 7,1-1,-51 49,42-42,2 2,3 2,-24 38,31-29,13-16,-3-2,-2-1,-2-2,-33 29,-119 115,79-75,-42 27,-24 22,149-132,0 0,3 2,1 1,-6 14,-30 44,-7 4,-33 47,91-127,-9 14,-22 25,34-47,-1-1,0 0,-1 0,0-1,0 0,-1-1,0-1,-11 6,0 2,0 0,1 1,1 1,1 1,1 1,0 0,-15 23,-101 143,-69 67,191-235,0 1,2 0,0 0,1 1,-1 5,-32 56,-11 7,27-41,-3-1,-26 31,-115 118,-10-5,134-140,16-16,-23 18,43-42,0 0,-1-1,0 0,0 0,-1-2,0 1,-3-1,-54 19,25-11,2 3,0 1,-25 16,4 1,-2-3,-1-3,-14 1,52-18,0 2,1 0,1 2,0 1,-18 16,2 1,2 2,-32 38,55-51,1-1,1 2,1 0,2 1,-1 3,-28 48,20-40,1 0,2 2,-14 37,-17 70,-15 80,55-181,3-10,-1 0,-2 0,-2 0,-5 9,-23 42,-50 100,49-99,4 1,3 3,4 3,4 2,21-72,0 1,-2-1,-1-1,-1 0,0 0,-2 0,-8 12,-34 39,-3-3,-49 47,58-72,-2-2,-1-3,-3-1,-1-3,-1-2,-2-3,-1-2,-24 6,51-23,-32 15,-8-1,47-19,0-1,-1-1,1-1,-24 1,-30-5,1-3,-1-4,-20-6,57 7,14 2,1-2,1-1,-1-1,1-1,0-1,-9-6,-41-24,-22-19,91 55,-14-8,0-1,1-1,1 0,0-1,2-2,-1 1,2-2,0 0,1-1,1 0,1-1,-7-17,5 5,3-1,1 0,1-1,-4-30,1-31,3-11,6 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14.7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1099 1996,'-23'-2,"1"0,-1-1,1-2,-6-1,-37-8,-10-2,0-4,-62-25,34 10,76 25,1-2,0 0,1-2,0 0,1-2,1-1,0 0,2-2,0-1,-18-21,7 3,2 0,2-2,1-1,3-2,1 0,1-2,11 16,0-1,2 0,1-1,2 0,1 0,1 0,1-2,0-67,7-56,0 13,-4 127,-1-9,1 0,1 1,1 0,1-1,2 1,0 0,7-16,4-1,3 2,1 0,2 1,1 1,2 1,2 1,1 2,2 0,20-16,-37 39,0 0,1 1,0 0,0 1,1 0,0 2,0-1,1 2,-1 0,1 1,2 0,37-5,0 3,37 0,-43 3,481-3,-321 7,-193-1,0 1,-1 0,1 1,-1 0,0 2,1 0,-2 0,1 1,0 1,-1 1,0 0,-1 1,1 0,-1 1,-1 0,2 2,28 24,-1 1,-1 3,16 22,-43-46,-1 1,0 0,-1 1,-1 1,-1-1,-1 2,0-1,-1 1,-1 0,-1 1,1 5,1 45,-3 0,-3 0,-5 21,2 16,1-67,-1-1,-3 0,-5 26,6-48,0 1,-2-2,1 1,-2-1,-1 0,0 0,0-1,-2 0,-4 6,-100 114,88-105,-2-1,-1-1,-2-2,-3 1,-12 12,27-24,0 0,-1-2,-1 0,0-1,0-2,-1 0,-1-1,0-1,-6 3,1 1,0 1,1 2,1 0,0 2,1 1,1 1,-18 18,23-22,-1 0,0-2,-1 0,0-1,-1-1,-1-1,-22 6,9-3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31.1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36.0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36.4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36.7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38.2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38.6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42.4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E194-D350-49AC-82DD-3E46C80EC50D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64D9-BD4F-40C7-A6FF-3E3DDEC823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93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64D9-BD4F-40C7-A6FF-3E3DDEC823D8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71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한국의 외교권 박탈은 모든 외교협상 시 일본이 한국대신 외교협상을 한다는 내용입니다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54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 국정 전반을 일본이 임명한 통감이 의사결정을 한다는 정말 말도 안되는 내용이고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883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세번째는 </a:t>
            </a:r>
            <a:r>
              <a:rPr lang="ko-KR" altLang="en-US" dirty="0" err="1"/>
              <a:t>황제알현권</a:t>
            </a:r>
            <a:r>
              <a:rPr lang="ko-KR" altLang="en-US" dirty="0"/>
              <a:t> 입니다</a:t>
            </a:r>
            <a:r>
              <a:rPr lang="en-US" altLang="ko-KR" dirty="0"/>
              <a:t>. </a:t>
            </a:r>
            <a:r>
              <a:rPr lang="ko-KR" altLang="en-US" dirty="0"/>
              <a:t>두번째 내용에서</a:t>
            </a:r>
            <a:r>
              <a:rPr lang="en-US" altLang="ko-KR" dirty="0"/>
              <a:t> </a:t>
            </a:r>
            <a:r>
              <a:rPr lang="ko-KR" altLang="en-US" dirty="0"/>
              <a:t>설명한 통감이 대한제국 황제를 언제든 </a:t>
            </a:r>
            <a:r>
              <a:rPr lang="ko-KR" altLang="en-US" dirty="0" err="1"/>
              <a:t>원할시</a:t>
            </a:r>
            <a:r>
              <a:rPr lang="ko-KR" altLang="en-US" dirty="0"/>
              <a:t> 자유롭게 알현할 수 있다</a:t>
            </a:r>
            <a:r>
              <a:rPr lang="en-US" altLang="ko-KR" dirty="0"/>
              <a:t>. </a:t>
            </a:r>
            <a:r>
              <a:rPr lang="ko-KR" altLang="en-US" dirty="0"/>
              <a:t>즉 대한제국의 황제와 같은 지위에 있다고도 해석할 수 있습니다</a:t>
            </a:r>
            <a:r>
              <a:rPr lang="en-US" altLang="ko-KR" dirty="0"/>
              <a:t>. </a:t>
            </a:r>
            <a:r>
              <a:rPr lang="ko-KR" altLang="en-US" dirty="0"/>
              <a:t>세번째 내용은 일본이 협박용으로 </a:t>
            </a:r>
            <a:r>
              <a:rPr lang="ko-KR" altLang="en-US" dirty="0" err="1"/>
              <a:t>기재해놓은</a:t>
            </a:r>
            <a:r>
              <a:rPr lang="ko-KR" altLang="en-US" dirty="0"/>
              <a:t> 것입니다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50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윽사늑약에</a:t>
            </a:r>
            <a:r>
              <a:rPr lang="ko-KR" altLang="en-US" dirty="0"/>
              <a:t> 대한 동영상입니다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158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을사늑약이</a:t>
            </a:r>
            <a:r>
              <a:rPr lang="ko-KR" altLang="en-US" dirty="0"/>
              <a:t> 조약이 될 수 없는 이유와 </a:t>
            </a:r>
            <a:r>
              <a:rPr lang="ko-KR" altLang="en-US" dirty="0" err="1"/>
              <a:t>늑약이라고</a:t>
            </a:r>
            <a:r>
              <a:rPr lang="ko-KR" altLang="en-US" dirty="0"/>
              <a:t> 불리는 이유는 이러합니다</a:t>
            </a:r>
            <a:r>
              <a:rPr lang="en-US" altLang="ko-KR" dirty="0"/>
              <a:t>. </a:t>
            </a:r>
            <a:r>
              <a:rPr lang="ko-KR" altLang="en-US" dirty="0"/>
              <a:t>고종의 도장이 찍히지 않았으며 공식명칭이 없을 뿐더러 국제협약 표준을 지키지 않았고 조약이후 부실한 </a:t>
            </a:r>
            <a:r>
              <a:rPr lang="ko-KR" altLang="en-US" dirty="0" err="1"/>
              <a:t>보관으고</a:t>
            </a:r>
            <a:r>
              <a:rPr lang="ko-KR" altLang="en-US" dirty="0"/>
              <a:t> 무엇보다 강제적으로 맺어진 조약 이므로 조약이 아닌 </a:t>
            </a:r>
            <a:r>
              <a:rPr lang="ko-KR" altLang="en-US" dirty="0" err="1"/>
              <a:t>늑약이고</a:t>
            </a:r>
            <a:r>
              <a:rPr lang="ko-KR" altLang="en-US" dirty="0"/>
              <a:t> </a:t>
            </a:r>
            <a:r>
              <a:rPr lang="ko-KR" altLang="en-US" dirty="0" err="1"/>
              <a:t>을사늑약은</a:t>
            </a:r>
            <a:r>
              <a:rPr lang="ko-KR" altLang="en-US" dirty="0"/>
              <a:t> 무효가 되는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390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통감부 간도 출장소에 대해서 발표를 하겠습니다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통감부 간도 출장소는 </a:t>
            </a:r>
            <a:r>
              <a:rPr lang="ko-KR" altLang="en-US" dirty="0" err="1"/>
              <a:t>윽사늑약으로</a:t>
            </a:r>
            <a:r>
              <a:rPr lang="ko-KR" altLang="en-US" dirty="0"/>
              <a:t> 대한제국국의 외교권이 박탈되고 무력을 배경으로 간도의 실질적 확보를 위해 노력하였고 </a:t>
            </a:r>
            <a:r>
              <a:rPr lang="en-US" altLang="ko-KR" dirty="0"/>
              <a:t>1907</a:t>
            </a:r>
            <a:r>
              <a:rPr lang="ko-KR" altLang="en-US" dirty="0"/>
              <a:t>년 조선은 간도에 조선 통감부 간도 파출소를 설치하였습니다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654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일본은 조선이 간도에 통감부를 설치하자 일본도 뒤따라 통감부를 설치하였습니다</a:t>
            </a:r>
            <a:r>
              <a:rPr lang="en-US" altLang="ko-KR" dirty="0"/>
              <a:t>. </a:t>
            </a:r>
            <a:r>
              <a:rPr lang="ko-KR" altLang="en-US" dirty="0"/>
              <a:t>하지만 일본정부가 간도는 한국 영토임을 승인하고 난 뒤의 행동 조처리기  때문에 간도는 엄연히 우리의 땅입니다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035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</a:t>
            </a:r>
            <a:r>
              <a:rPr lang="en-US" altLang="ko-KR" dirty="0"/>
              <a:t>1909</a:t>
            </a:r>
            <a:r>
              <a:rPr lang="ko-KR" altLang="en-US" dirty="0"/>
              <a:t>년 청나라의 </a:t>
            </a:r>
            <a:r>
              <a:rPr lang="ko-KR" altLang="en-US" dirty="0" err="1"/>
              <a:t>변무독판</a:t>
            </a:r>
            <a:r>
              <a:rPr lang="ko-KR" altLang="en-US" dirty="0"/>
              <a:t> </a:t>
            </a:r>
            <a:r>
              <a:rPr lang="ko-KR" altLang="en-US" dirty="0" err="1"/>
              <a:t>오녹정에게</a:t>
            </a:r>
            <a:r>
              <a:rPr lang="ko-KR" altLang="en-US" dirty="0"/>
              <a:t> 밝힌 내용을 보면 간도는 한국 영토의 일부이고 간도 거주 한국인은 청나라 정부에 대한 납세 의무가 없다</a:t>
            </a:r>
            <a:r>
              <a:rPr lang="en-US" altLang="ko-KR" dirty="0"/>
              <a:t>. </a:t>
            </a:r>
            <a:r>
              <a:rPr lang="ko-KR" altLang="en-US" dirty="0"/>
              <a:t>라고 밝혀졌습니다</a:t>
            </a:r>
            <a:r>
              <a:rPr lang="en-US" altLang="ko-KR" dirty="0"/>
              <a:t>. </a:t>
            </a:r>
            <a:r>
              <a:rPr lang="ko-KR" altLang="en-US" dirty="0"/>
              <a:t>그러므로 간도는 청나라와 일본이 인정한 한국의 영토 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89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64D9-BD4F-40C7-A6FF-3E3DDEC823D8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71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안녕하십니까</a:t>
            </a:r>
            <a:r>
              <a:rPr lang="en-US" altLang="ko-KR" dirty="0"/>
              <a:t>. </a:t>
            </a:r>
            <a:r>
              <a:rPr lang="ko-KR" altLang="en-US" dirty="0"/>
              <a:t>저는 스포츠레저학과 </a:t>
            </a:r>
            <a:r>
              <a:rPr lang="en-US" altLang="ko-KR" dirty="0"/>
              <a:t>19</a:t>
            </a:r>
            <a:r>
              <a:rPr lang="ko-KR" altLang="en-US" dirty="0"/>
              <a:t>학번 권형묵 입니다</a:t>
            </a:r>
            <a:r>
              <a:rPr lang="en-US" altLang="ko-KR" dirty="0"/>
              <a:t>. </a:t>
            </a:r>
            <a:r>
              <a:rPr lang="ko-KR" altLang="en-US" dirty="0"/>
              <a:t>제 소개는 여기까지 하고 이제부터는 간도가 한국영토로서 지리적</a:t>
            </a:r>
            <a:r>
              <a:rPr lang="en-US" altLang="ko-KR" dirty="0"/>
              <a:t>, </a:t>
            </a:r>
            <a:r>
              <a:rPr lang="ko-KR" altLang="en-US" dirty="0"/>
              <a:t>역사적 증거인 러일전쟁부터 시작하여 </a:t>
            </a:r>
            <a:r>
              <a:rPr lang="ko-KR" altLang="en-US" dirty="0" err="1"/>
              <a:t>을사늑약과</a:t>
            </a:r>
            <a:r>
              <a:rPr lang="ko-KR" altLang="en-US" dirty="0"/>
              <a:t> 통감부 간도 출장소에 대해서 이야기를 해보겠습니다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06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먼저 </a:t>
            </a:r>
            <a:r>
              <a:rPr lang="ko-KR" altLang="en-US" dirty="0" err="1"/>
              <a:t>러일전생에</a:t>
            </a:r>
            <a:r>
              <a:rPr lang="ko-KR" altLang="en-US" dirty="0"/>
              <a:t> 대해서 이야기를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러일전쟁은 </a:t>
            </a:r>
            <a:r>
              <a:rPr lang="en-US" altLang="ko-KR" dirty="0"/>
              <a:t>1904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8</a:t>
            </a:r>
            <a:r>
              <a:rPr lang="ko-KR" altLang="en-US" dirty="0"/>
              <a:t>일부터 </a:t>
            </a:r>
            <a:r>
              <a:rPr lang="en-US" altLang="ko-KR" dirty="0"/>
              <a:t>1905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5</a:t>
            </a:r>
            <a:r>
              <a:rPr lang="ko-KR" altLang="en-US" dirty="0"/>
              <a:t>일까지 일어났던 전쟁입니다</a:t>
            </a:r>
            <a:r>
              <a:rPr lang="en-US" altLang="ko-KR" dirty="0"/>
              <a:t>. </a:t>
            </a:r>
            <a:r>
              <a:rPr lang="ko-KR" altLang="en-US" dirty="0"/>
              <a:t>대한제국은 양국의 전쟁 와류에 휩쓸리지 않기 위해 중립을 선언하였습니다</a:t>
            </a:r>
            <a:r>
              <a:rPr lang="en-US" altLang="ko-KR" dirty="0"/>
              <a:t>. </a:t>
            </a:r>
            <a:r>
              <a:rPr lang="ko-KR" altLang="en-US" dirty="0"/>
              <a:t>일본은 러시아와의 강들이 </a:t>
            </a:r>
            <a:r>
              <a:rPr lang="ko-KR" altLang="en-US" dirty="0" err="1"/>
              <a:t>조고되자</a:t>
            </a:r>
            <a:r>
              <a:rPr lang="ko-KR" altLang="en-US" dirty="0"/>
              <a:t> 국교를 </a:t>
            </a:r>
            <a:r>
              <a:rPr lang="ko-KR" altLang="en-US" dirty="0" err="1"/>
              <a:t>단절하는과</a:t>
            </a:r>
            <a:r>
              <a:rPr lang="ko-KR" altLang="en-US" dirty="0"/>
              <a:t> 동시에 바로 선전포고를 하였습니다</a:t>
            </a:r>
            <a:r>
              <a:rPr lang="en-US" altLang="ko-KR" dirty="0"/>
              <a:t>. </a:t>
            </a:r>
            <a:r>
              <a:rPr lang="ko-KR" altLang="en-US" dirty="0"/>
              <a:t>그러나 일본은 선전포고 </a:t>
            </a:r>
            <a:r>
              <a:rPr lang="en-US" altLang="ko-KR" dirty="0"/>
              <a:t>2</a:t>
            </a:r>
            <a:r>
              <a:rPr lang="ko-KR" altLang="en-US" dirty="0"/>
              <a:t>일 전에 이미 </a:t>
            </a:r>
            <a:r>
              <a:rPr lang="ko-KR" altLang="en-US" dirty="0" err="1"/>
              <a:t>뤼순에서</a:t>
            </a:r>
            <a:r>
              <a:rPr lang="ko-KR" altLang="en-US" dirty="0"/>
              <a:t> 러시아에 전쟁을 도발하였고</a:t>
            </a:r>
            <a:r>
              <a:rPr lang="en-US" altLang="ko-KR" dirty="0"/>
              <a:t>, 2</a:t>
            </a:r>
            <a:r>
              <a:rPr lang="ko-KR" altLang="en-US" dirty="0"/>
              <a:t>월 </a:t>
            </a:r>
            <a:r>
              <a:rPr lang="en-US" altLang="ko-KR" dirty="0"/>
              <a:t>9</a:t>
            </a:r>
            <a:r>
              <a:rPr lang="ko-KR" altLang="en-US" dirty="0"/>
              <a:t>일에는 일본군이 인천을 통해 서울을 진입하였습니다</a:t>
            </a:r>
            <a:r>
              <a:rPr lang="en-US" altLang="ko-KR" dirty="0"/>
              <a:t>. </a:t>
            </a:r>
            <a:r>
              <a:rPr lang="ko-KR" altLang="en-US" dirty="0"/>
              <a:t>이렇게 시작이 된 러일 전쟁은 러시아 제국과 일본 제국이 한반도의 주도권을 쟁취하려는 무력 충돌입니다</a:t>
            </a:r>
            <a:r>
              <a:rPr lang="en-US" altLang="ko-KR" dirty="0"/>
              <a:t>. </a:t>
            </a:r>
            <a:r>
              <a:rPr lang="ko-KR" altLang="en-US" dirty="0"/>
              <a:t>러시아 제국과 일본 제국은 서로 한반도의 주도권을 쟁취하기 위해서 우리의 </a:t>
            </a:r>
            <a:r>
              <a:rPr lang="ko-KR" altLang="en-US" dirty="0" err="1"/>
              <a:t>땅이였던</a:t>
            </a:r>
            <a:r>
              <a:rPr lang="ko-KR" altLang="en-US" dirty="0"/>
              <a:t> 만주 남부</a:t>
            </a:r>
            <a:r>
              <a:rPr lang="en-US" altLang="ko-KR" dirty="0"/>
              <a:t>, </a:t>
            </a:r>
            <a:r>
              <a:rPr lang="ko-KR" altLang="en-US" dirty="0"/>
              <a:t>요동 반도와 한반도 근해를 무대로 다툼을 벌였습니다</a:t>
            </a:r>
            <a:r>
              <a:rPr lang="en-US" altLang="ko-KR" dirty="0"/>
              <a:t>. </a:t>
            </a:r>
            <a:r>
              <a:rPr lang="ko-KR" altLang="en-US" dirty="0"/>
              <a:t> 그로 인해 우리는 엄청난 피해를 입었고 수많은 사람들이 희생되었습니다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95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러일전쟁의 </a:t>
            </a:r>
            <a:r>
              <a:rPr lang="ko-KR" altLang="en-US" dirty="0" err="1"/>
              <a:t>시작이였던</a:t>
            </a:r>
            <a:r>
              <a:rPr lang="ko-KR" altLang="en-US" dirty="0"/>
              <a:t> 한일의정서에 대해서 조사한 바에 따르면</a:t>
            </a:r>
            <a:endParaRPr lang="en-US" altLang="ko-KR" dirty="0"/>
          </a:p>
          <a:p>
            <a:r>
              <a:rPr lang="ko-KR" altLang="en-US" dirty="0"/>
              <a:t>한일의정서의 배경은 대한제국이 양국의 전쟁 와류에 휩쓸리지 않기 위해 중립을 선언하였지만 일본은 조선을 우군으로 확립하여 전쟁을 유리하게 이끌고</a:t>
            </a:r>
            <a:r>
              <a:rPr lang="en-US" altLang="ko-KR" dirty="0"/>
              <a:t>, </a:t>
            </a:r>
            <a:r>
              <a:rPr lang="ko-KR" altLang="en-US" dirty="0"/>
              <a:t>한국 침략의 고지를 선점하기 위해 한</a:t>
            </a:r>
            <a:r>
              <a:rPr lang="en-US" altLang="ko-KR" dirty="0"/>
              <a:t>.</a:t>
            </a:r>
            <a:r>
              <a:rPr lang="ko-KR" altLang="en-US" dirty="0"/>
              <a:t>일간 협약 체결을 요구하였습니다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한일의정서는 일본군이 서울을 점령한 상태에서 친러파 </a:t>
            </a:r>
            <a:r>
              <a:rPr lang="ko-KR" altLang="en-US" dirty="0" err="1"/>
              <a:t>탁지부</a:t>
            </a:r>
            <a:r>
              <a:rPr lang="ko-KR" altLang="en-US" dirty="0"/>
              <a:t> 대신 </a:t>
            </a:r>
            <a:r>
              <a:rPr lang="ko-KR" altLang="en-US" dirty="0" err="1"/>
              <a:t>이용익을</a:t>
            </a:r>
            <a:r>
              <a:rPr lang="ko-KR" altLang="en-US" dirty="0"/>
              <a:t> 납치하고</a:t>
            </a:r>
            <a:r>
              <a:rPr lang="en-US" altLang="ko-KR" dirty="0"/>
              <a:t>, </a:t>
            </a:r>
            <a:r>
              <a:rPr lang="ko-KR" altLang="en-US" dirty="0"/>
              <a:t>기타 친러파 인사들을 감시하는 등 정부를 압박하였고 대외 중립 유지가 어려움을 인식한 대한제국은 하는 수 없이 외부대신 이지용을 내세워 일본공사 하야시와 양국간 협약을 체결하였습니다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한일의정서의 협약 내용을 간추려서 말하자면 러</a:t>
            </a:r>
            <a:r>
              <a:rPr lang="en-US" altLang="ko-KR" dirty="0"/>
              <a:t>.</a:t>
            </a:r>
            <a:r>
              <a:rPr lang="ko-KR" altLang="en-US" dirty="0" err="1"/>
              <a:t>일전생</a:t>
            </a:r>
            <a:r>
              <a:rPr lang="ko-KR" altLang="en-US" dirty="0"/>
              <a:t> 직후 군가지기 사용권 규정과 국외중립 선언을 무효하는 것 이였습니다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8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러일전쟁은 앞에서 소개해드린 러일전쟁의 </a:t>
            </a:r>
            <a:r>
              <a:rPr lang="ko-KR" altLang="en-US" dirty="0" err="1"/>
              <a:t>시작이였던</a:t>
            </a:r>
            <a:r>
              <a:rPr lang="ko-KR" altLang="en-US" dirty="0"/>
              <a:t> </a:t>
            </a:r>
            <a:r>
              <a:rPr lang="ko-KR" altLang="en-US" dirty="0" err="1"/>
              <a:t>한일의정서를의</a:t>
            </a:r>
            <a:r>
              <a:rPr lang="ko-KR" altLang="en-US" dirty="0"/>
              <a:t> 소개를 마치고 러일전쟁의 결과와 그 이후에 대해서 이야기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러일전쟁의 결과는 일본 제국의 승리로 끝이 났고 포츠머스 조약을 체결하면서 끝이 났습니다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포츠머스 조약은 간단히 말해서 러일전쟁을 </a:t>
            </a:r>
            <a:r>
              <a:rPr lang="ko-KR" altLang="en-US" dirty="0" err="1"/>
              <a:t>종결시키기</a:t>
            </a:r>
            <a:r>
              <a:rPr lang="ko-KR" altLang="en-US" dirty="0"/>
              <a:t> 위해서 일본과 러시아가 맺은 강화조약 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9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</a:t>
            </a:r>
            <a:r>
              <a:rPr lang="ko-KR" altLang="en-US" dirty="0" err="1"/>
              <a:t>을사늑약은</a:t>
            </a:r>
            <a:r>
              <a:rPr lang="ko-KR" altLang="en-US" dirty="0"/>
              <a:t> 러일전쟁 이후 </a:t>
            </a:r>
            <a:r>
              <a:rPr lang="en-US" altLang="ko-KR" dirty="0"/>
              <a:t>1905</a:t>
            </a:r>
            <a:r>
              <a:rPr lang="ko-KR" altLang="en-US" dirty="0"/>
              <a:t>년 일본이 대한 제국의 외교권을 빼앗기 위해 강제로 체결된 조약입니다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원명은 </a:t>
            </a:r>
            <a:r>
              <a:rPr lang="ko-KR" altLang="en-US" dirty="0" err="1"/>
              <a:t>한일협상조약이며</a:t>
            </a:r>
            <a:r>
              <a:rPr lang="ko-KR" altLang="en-US" dirty="0"/>
              <a:t> 제</a:t>
            </a:r>
            <a:r>
              <a:rPr lang="en-US" altLang="ko-KR" dirty="0"/>
              <a:t>2</a:t>
            </a:r>
            <a:r>
              <a:rPr lang="ko-KR" altLang="en-US" dirty="0"/>
              <a:t>차 한일협약 또는 을사</a:t>
            </a:r>
            <a:r>
              <a:rPr lang="en-US" altLang="ko-KR" dirty="0"/>
              <a:t>5</a:t>
            </a:r>
            <a:r>
              <a:rPr lang="ko-KR" altLang="en-US" dirty="0"/>
              <a:t>조약</a:t>
            </a:r>
            <a:r>
              <a:rPr lang="en-US" altLang="ko-KR" dirty="0"/>
              <a:t>, </a:t>
            </a:r>
            <a:r>
              <a:rPr lang="ko-KR" altLang="en-US" dirty="0" err="1"/>
              <a:t>을사늑약이라</a:t>
            </a:r>
            <a:r>
              <a:rPr lang="ko-KR" altLang="en-US" dirty="0"/>
              <a:t> 불립니다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66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사진에 있는 글과 같이 </a:t>
            </a:r>
            <a:r>
              <a:rPr lang="ko-KR" altLang="en-US" dirty="0" err="1"/>
              <a:t>을사늑약은</a:t>
            </a:r>
            <a:r>
              <a:rPr lang="ko-KR" altLang="en-US" dirty="0"/>
              <a:t> 대한 제국이 일본에게 외교권을 빼앗긴 아주 치욕적인 </a:t>
            </a:r>
            <a:r>
              <a:rPr lang="ko-KR" altLang="en-US" dirty="0" err="1"/>
              <a:t>늑약입니다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91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을사늑약의</a:t>
            </a:r>
            <a:r>
              <a:rPr lang="ko-KR" altLang="en-US" dirty="0"/>
              <a:t> 내용은 주요내용 </a:t>
            </a:r>
            <a:r>
              <a:rPr lang="en-US" altLang="ko-KR" dirty="0"/>
              <a:t>3</a:t>
            </a:r>
            <a:r>
              <a:rPr lang="ko-KR" altLang="en-US" dirty="0"/>
              <a:t>가지로 요약할 수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89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747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19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176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574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90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408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92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549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450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318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45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4AFC-9A5A-4E53-A37F-198BC742B18F}" type="datetimeFigureOut">
              <a:rPr lang="ko-KR" altLang="en-US" smtClean="0"/>
              <a:t>2019-09-27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94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GvUKXV3y-o&amp;t=2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VHpydGxcE4" TargetMode="Externa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GdFXIBX4Wo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j09-XCQa4V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j09-XCQa4V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_Fefy4d1No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ko.wikipedia.org/wiki/%EC%9D%84%EC%82%AC%EC%A1%B0%EC%95%BD" TargetMode="External"/><Relationship Id="rId4" Type="http://schemas.openxmlformats.org/officeDocument/2006/relationships/image" Target="../media/image4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customXml" Target="../ink/ink8.xml"/><Relationship Id="rId3" Type="http://schemas.openxmlformats.org/officeDocument/2006/relationships/image" Target="../media/image6.jpg"/><Relationship Id="rId21" Type="http://schemas.openxmlformats.org/officeDocument/2006/relationships/customXml" Target="../ink/ink11.xml"/><Relationship Id="rId7" Type="http://schemas.openxmlformats.org/officeDocument/2006/relationships/customXml" Target="../ink/ink2.xml"/><Relationship Id="rId17" Type="http://schemas.openxmlformats.org/officeDocument/2006/relationships/customXml" Target="../ink/ink7.xml"/><Relationship Id="rId2" Type="http://schemas.openxmlformats.org/officeDocument/2006/relationships/image" Target="../media/image2.jpg"/><Relationship Id="rId16" Type="http://schemas.openxmlformats.org/officeDocument/2006/relationships/customXml" Target="../ink/ink6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24" Type="http://schemas.openxmlformats.org/officeDocument/2006/relationships/image" Target="../media/image13.png"/><Relationship Id="rId5" Type="http://schemas.openxmlformats.org/officeDocument/2006/relationships/customXml" Target="../ink/ink1.xml"/><Relationship Id="rId15" Type="http://schemas.openxmlformats.org/officeDocument/2006/relationships/customXml" Target="../ink/ink5.xml"/><Relationship Id="rId23" Type="http://schemas.openxmlformats.org/officeDocument/2006/relationships/customXml" Target="../ink/ink12.xml"/><Relationship Id="rId19" Type="http://schemas.openxmlformats.org/officeDocument/2006/relationships/customXml" Target="../ink/ink9.xml"/><Relationship Id="rId4" Type="http://schemas.openxmlformats.org/officeDocument/2006/relationships/image" Target="../media/image7.jpg"/><Relationship Id="rId9" Type="http://schemas.openxmlformats.org/officeDocument/2006/relationships/customXml" Target="../ink/ink3.xml"/><Relationship Id="rId14" Type="http://schemas.openxmlformats.org/officeDocument/2006/relationships/customXml" Target="../ink/ink4.xml"/><Relationship Id="rId2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150292"/>
            <a:ext cx="4608512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spc="-5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간도가 우리나라 땅인 역사적 지리적 증거</a:t>
            </a:r>
            <a:endParaRPr lang="ko-KR" altLang="en-US" sz="4000" spc="-5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189" y="2596842"/>
            <a:ext cx="435919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행정학과 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2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학년 김수형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565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2F0C4-8D16-4324-B53C-82B7F7D9145F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35E2F68-9E5E-43C7-89BC-F8F9310A5B76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D30F5C-D950-4F06-9C82-DB7956C8BD0E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백두산 정계비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5" y="2924944"/>
            <a:ext cx="4824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서쪽으로는 압록강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동쪽으로는 </a:t>
            </a:r>
            <a:r>
              <a:rPr lang="ko-KR" altLang="en-US" sz="2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토문강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8CF3E76-0590-4894-9826-CA3A90525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0" y="1795275"/>
            <a:ext cx="3360711" cy="46758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4" y="4139083"/>
            <a:ext cx="482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&gt;&gt;&gt;&gt;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하지만 청나라는 동쪽이 </a:t>
            </a:r>
            <a:r>
              <a:rPr lang="ko-KR" altLang="en-US" sz="2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토문강이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 아닌 </a:t>
            </a:r>
            <a:r>
              <a:rPr lang="ko-KR" altLang="en-US" sz="2000" dirty="0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두만강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이라고 주장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030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7FEA79-0109-40D7-A617-621F85AB4277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간도협약체결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2A80100-8B15-4824-B59F-EE1FDEB47A3D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2FDC135-552B-4A34-A2BC-9FED72314C11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36C38-3019-4235-A892-C42B940BA5AE}"/>
              </a:ext>
            </a:extLst>
          </p:cNvPr>
          <p:cNvSpPr txBox="1"/>
          <p:nvPr/>
        </p:nvSpPr>
        <p:spPr>
          <a:xfrm>
            <a:off x="755575" y="2924944"/>
            <a:ext cx="48245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1. 1905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년 을사조약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000" dirty="0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일본과 중국의 교환</a:t>
            </a:r>
            <a:endParaRPr lang="en-US" altLang="ko-KR" sz="2000" dirty="0">
              <a:solidFill>
                <a:srgbClr val="FF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안봉철도의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 개설 문제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무순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·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연대의 탄광 문제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영구지선의 철수 문제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관외철도의 법고문연장 문제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&gt;&gt;&gt;&gt;&gt;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간도를 중국에 할양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1909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년 간도협약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813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316FF3-F923-468D-A513-EAAAAF7E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9ABEFC-A05B-4DF0-986B-8985A3C10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32F2BE7-4828-4F45-89F9-F5CCB4870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3DBC7-2325-4414-9285-E7A8351ED95C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07F8E-B940-479C-AFCA-55904DF73901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간도협약체결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808EA30-9AAE-43D2-A503-E90DE89A72EB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A1357C-5699-4E97-AB6A-A3D913FAFCFC}"/>
              </a:ext>
            </a:extLst>
          </p:cNvPr>
          <p:cNvSpPr txBox="1"/>
          <p:nvPr/>
        </p:nvSpPr>
        <p:spPr>
          <a:xfrm>
            <a:off x="755575" y="2924944"/>
            <a:ext cx="482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2. 1909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년 간도협약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조선과 청의 국경을 압록강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-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두만강</a:t>
            </a: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2818B96-C371-41A4-B4EB-3417C4559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0" y="1795275"/>
            <a:ext cx="3360711" cy="46758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CBFEE76A-91CC-49BA-989E-F7512E3EE66C}"/>
                  </a:ext>
                </a:extLst>
              </p14:cNvPr>
              <p14:cNvContentPartPr/>
              <p14:nvPr/>
            </p14:nvContentPartPr>
            <p14:xfrm>
              <a:off x="6016734" y="2926173"/>
              <a:ext cx="2616480" cy="300420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CBFEE76A-91CC-49BA-989E-F7512E3EE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8094" y="2917533"/>
                <a:ext cx="2634120" cy="30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50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AE8A6-8A8B-43E7-91D5-0B7CA2F4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A3FC6E-5121-405A-8793-1A8998D0F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93A43CF-E88B-44CB-ACAB-7365FF17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29BFCD-7508-4DDF-9B19-7CAF206B38D3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현재의 간도문제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1065DCF-527A-4791-9322-86F19F7F8CC8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E06206D-3793-459E-B5F7-DBB62CCEA6EC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중국과의 동북공정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22145-FB03-45C0-8502-A23FC1D486C4}"/>
              </a:ext>
            </a:extLst>
          </p:cNvPr>
          <p:cNvSpPr txBox="1"/>
          <p:nvPr/>
        </p:nvSpPr>
        <p:spPr>
          <a:xfrm>
            <a:off x="730424" y="278266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https://www.youtube.com/watch?v=2GvUKXV3y-o&amp;t=2s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83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AD4A4C-95EE-430B-95B9-A09686C2091A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현재의 간도문제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DA20DC3-9CBB-4E03-8415-A224BB87C30E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6B060A-BCF6-443D-9A34-BE1B97371D96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중국과의 동북공정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내용 개체 틀 8">
            <a:extLst>
              <a:ext uri="{FF2B5EF4-FFF2-40B4-BE49-F238E27FC236}">
                <a16:creationId xmlns:a16="http://schemas.microsoft.com/office/drawing/2014/main" id="{265746C7-E5F2-4D16-8E05-4BD2890AC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6853"/>
            <a:ext cx="4013601" cy="4303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CCEA14-1B15-4CD7-9097-A7F5A9688955}"/>
              </a:ext>
            </a:extLst>
          </p:cNvPr>
          <p:cNvSpPr txBox="1"/>
          <p:nvPr/>
        </p:nvSpPr>
        <p:spPr>
          <a:xfrm>
            <a:off x="755575" y="2791456"/>
            <a:ext cx="648072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동북공정이란</a:t>
            </a:r>
            <a:r>
              <a:rPr lang="en-US" altLang="ko-KR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??</a:t>
            </a:r>
            <a:endParaRPr lang="ko-KR" altLang="en-US" sz="2000" spc="-1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597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D62BE5-29B6-445E-96ED-CE654CE2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091F28-7C6E-4092-B5F1-390DE7DE0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381562-70B4-4F50-99B3-E1DD84AF1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2C202-5138-4AE2-B68F-B30306935D0B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현재의 간도문제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F6D9EE5-A218-4170-9413-795C8119AC21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E0EC62-8746-417D-9AE2-A38B11533C9D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중국과의 동북공정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내용 개체 틀 8">
            <a:extLst>
              <a:ext uri="{FF2B5EF4-FFF2-40B4-BE49-F238E27FC236}">
                <a16:creationId xmlns:a16="http://schemas.microsoft.com/office/drawing/2014/main" id="{8E0BF833-8AEE-4458-8210-B27E8D7AD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6853"/>
            <a:ext cx="4013601" cy="4303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54A146-2350-454A-AC12-29279F93FA7B}"/>
              </a:ext>
            </a:extLst>
          </p:cNvPr>
          <p:cNvSpPr txBox="1"/>
          <p:nvPr/>
        </p:nvSpPr>
        <p:spPr>
          <a:xfrm>
            <a:off x="685184" y="2758739"/>
            <a:ext cx="6480720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중국 입장 </a:t>
            </a:r>
            <a:r>
              <a:rPr lang="en-US" altLang="ko-KR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000" spc="-100" dirty="0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간도의</a:t>
            </a:r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 </a:t>
            </a:r>
            <a:r>
              <a:rPr lang="ko-KR" altLang="en-US" sz="2000" spc="-100" dirty="0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소유권</a:t>
            </a:r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이 주된</a:t>
            </a:r>
            <a:endParaRPr lang="en-US" altLang="ko-KR" sz="2000" spc="-1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목적</a:t>
            </a:r>
            <a:endParaRPr lang="en-US" altLang="ko-KR" sz="2000" spc="-1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spc="-1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한국 입장 </a:t>
            </a:r>
            <a:r>
              <a:rPr lang="en-US" altLang="ko-KR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국제법적 무효</a:t>
            </a:r>
            <a:r>
              <a:rPr lang="en-US" altLang="ko-KR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 </a:t>
            </a:r>
          </a:p>
          <a:p>
            <a:r>
              <a:rPr lang="en-US" altLang="ko-KR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           </a:t>
            </a:r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조선족 자치주</a:t>
            </a:r>
          </a:p>
        </p:txBody>
      </p:sp>
    </p:spTree>
    <p:extLst>
      <p:ext uri="{BB962C8B-B14F-4D97-AF65-F5344CB8AC3E}">
        <p14:creationId xmlns:p14="http://schemas.microsoft.com/office/powerpoint/2010/main" val="343089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ADCD131-8C9A-4550-9FF8-34E84B114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80655" y="2062595"/>
            <a:ext cx="7766165" cy="341861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주제</a:t>
            </a:r>
            <a:r>
              <a:rPr lang="en-US" altLang="ko-KR" dirty="0"/>
              <a:t>:</a:t>
            </a:r>
            <a:r>
              <a:rPr lang="ko-KR" altLang="en-US" dirty="0"/>
              <a:t>간도가 한국영토인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역사적 지리적 증거</a:t>
            </a:r>
            <a:br>
              <a:rPr lang="ko-KR" altLang="en-US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       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47664" y="3195205"/>
            <a:ext cx="7455020" cy="2826083"/>
          </a:xfrm>
        </p:spPr>
        <p:txBody>
          <a:bodyPr>
            <a:normAutofit fontScale="70000" lnSpcReduction="2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                                    </a:t>
            </a:r>
          </a:p>
          <a:p>
            <a:endParaRPr lang="en-US" altLang="ko-KR" dirty="0"/>
          </a:p>
          <a:p>
            <a:r>
              <a:rPr lang="en-US" altLang="ko-KR" dirty="0"/>
              <a:t>                         </a:t>
            </a:r>
          </a:p>
          <a:p>
            <a:r>
              <a:rPr lang="en-US" altLang="ko-KR" dirty="0"/>
              <a:t> </a:t>
            </a:r>
            <a:r>
              <a:rPr lang="ko-KR" altLang="en-US" dirty="0" err="1"/>
              <a:t>일본어일본학과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박예은 </a:t>
            </a:r>
            <a:r>
              <a:rPr lang="en-US" altLang="ko-KR" dirty="0"/>
              <a:t>21701992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0954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67D31AD-76B2-47A1-9265-5676A1033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09255" y="2925041"/>
            <a:ext cx="7834745" cy="1174172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5025" dirty="0"/>
              <a:t>백두산 정계비</a:t>
            </a:r>
            <a:r>
              <a:rPr lang="en-US" altLang="ko-KR" sz="5025" dirty="0"/>
              <a:t>              </a:t>
            </a:r>
            <a:endParaRPr lang="ko-KR" altLang="en-US" sz="5025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05545" y="3762548"/>
            <a:ext cx="6197138" cy="1884911"/>
          </a:xfrm>
        </p:spPr>
        <p:txBody>
          <a:bodyPr>
            <a:normAutofit fontScale="62500" lnSpcReduction="2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                                    </a:t>
            </a:r>
          </a:p>
          <a:p>
            <a:endParaRPr lang="en-US" altLang="ko-KR" dirty="0"/>
          </a:p>
          <a:p>
            <a:r>
              <a:rPr lang="en-US" altLang="ko-KR" dirty="0"/>
              <a:t>                         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4906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2E63E8-1A4A-42D2-A370-B8A70885B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429866"/>
            <a:ext cx="7543800" cy="876993"/>
          </a:xfrm>
        </p:spPr>
        <p:txBody>
          <a:bodyPr>
            <a:normAutofit/>
          </a:bodyPr>
          <a:lstStyle/>
          <a:p>
            <a:r>
              <a:rPr lang="ko-KR" altLang="en-US" sz="4500" dirty="0"/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sz="3000" dirty="0"/>
              <a:t>(1)</a:t>
            </a:r>
            <a:r>
              <a:rPr lang="ko-KR" altLang="en-US" sz="3000" dirty="0" err="1"/>
              <a:t>간도란</a:t>
            </a:r>
            <a:r>
              <a:rPr lang="ko-KR" altLang="en-US" sz="3000" dirty="0"/>
              <a:t> 무엇인가</a:t>
            </a:r>
            <a:r>
              <a:rPr lang="en-US" altLang="ko-KR" sz="3000" dirty="0"/>
              <a:t>?</a:t>
            </a:r>
            <a:endParaRPr lang="ko-KR" altLang="en-US" sz="3000" dirty="0"/>
          </a:p>
          <a:p>
            <a:pPr fontAlgn="base"/>
            <a:r>
              <a:rPr lang="en-US" altLang="ko-KR" sz="3000" dirty="0"/>
              <a:t>(2)</a:t>
            </a:r>
            <a:r>
              <a:rPr lang="ko-KR" altLang="en-US" sz="3000" dirty="0"/>
              <a:t>백두산정계비에 대해서 알아보자</a:t>
            </a:r>
          </a:p>
          <a:p>
            <a:pPr fontAlgn="base"/>
            <a:r>
              <a:rPr lang="en-US" altLang="ko-KR" sz="3000" dirty="0"/>
              <a:t>-</a:t>
            </a:r>
            <a:r>
              <a:rPr lang="ko-KR" altLang="en-US" sz="3000" dirty="0"/>
              <a:t>생긴 계기</a:t>
            </a:r>
          </a:p>
          <a:p>
            <a:pPr fontAlgn="base"/>
            <a:r>
              <a:rPr lang="en-US" altLang="ko-KR" sz="3000" dirty="0"/>
              <a:t>-</a:t>
            </a:r>
            <a:r>
              <a:rPr lang="ko-KR" altLang="en-US" sz="3000" dirty="0" err="1"/>
              <a:t>토문강의</a:t>
            </a:r>
            <a:r>
              <a:rPr lang="ko-KR" altLang="en-US" sz="3000" dirty="0"/>
              <a:t> 위치 </a:t>
            </a:r>
            <a:endParaRPr lang="en-US" altLang="ko-KR" sz="3000" dirty="0"/>
          </a:p>
          <a:p>
            <a:pPr fontAlgn="base"/>
            <a:r>
              <a:rPr lang="en-US" altLang="ko-KR" sz="3000" dirty="0"/>
              <a:t>-</a:t>
            </a:r>
            <a:r>
              <a:rPr lang="ko-KR" altLang="en-US" sz="3000" dirty="0"/>
              <a:t>동영상</a:t>
            </a:r>
          </a:p>
          <a:p>
            <a:pPr fontAlgn="base"/>
            <a:r>
              <a:rPr lang="en-US" altLang="ko-KR" sz="3000" dirty="0"/>
              <a:t>(3)</a:t>
            </a:r>
            <a:r>
              <a:rPr lang="ko-KR" altLang="en-US" sz="3000" dirty="0"/>
              <a:t>동북공정이란</a:t>
            </a:r>
            <a:r>
              <a:rPr lang="en-US" altLang="ko-KR" sz="3000" dirty="0"/>
              <a:t>?</a:t>
            </a:r>
            <a:endParaRPr lang="ko-KR" altLang="en-US" sz="3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432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2090F53-781B-4022-990F-BCC45FDA1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738858"/>
            <a:ext cx="7543800" cy="1153391"/>
          </a:xfrm>
        </p:spPr>
        <p:txBody>
          <a:bodyPr>
            <a:normAutofit fontScale="90000"/>
          </a:bodyPr>
          <a:lstStyle/>
          <a:p>
            <a:r>
              <a:rPr lang="en-US" altLang="ko-KR" sz="4500" dirty="0"/>
              <a:t>(1) </a:t>
            </a:r>
            <a:r>
              <a:rPr lang="ko-KR" altLang="en-US" sz="4500" dirty="0"/>
              <a:t>간도 란</a:t>
            </a:r>
            <a:r>
              <a:rPr lang="en-US" altLang="ko-KR" sz="4500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84" y="2276974"/>
            <a:ext cx="4988727" cy="3456282"/>
          </a:xfrm>
        </p:spPr>
      </p:pic>
    </p:spTree>
    <p:extLst>
      <p:ext uri="{BB962C8B-B14F-4D97-AF65-F5344CB8AC3E}">
        <p14:creationId xmlns:p14="http://schemas.microsoft.com/office/powerpoint/2010/main" val="155993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4106" y="1293058"/>
            <a:ext cx="5736252" cy="17235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4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첫째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800" b="1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간도란</a:t>
            </a:r>
            <a:r>
              <a:rPr lang="en-US" altLang="ko-KR" sz="28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??</a:t>
            </a:r>
          </a:p>
          <a:p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1.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명칭 및 지명 유래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2.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기후와 지역적 특색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3.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역사적 의의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4106" y="3153117"/>
            <a:ext cx="6016153" cy="17235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4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둘째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8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en-US" altLang="ko-KR" sz="28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1.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고조선</a:t>
            </a:r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고구려</a:t>
            </a:r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발해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2. </a:t>
            </a:r>
            <a:r>
              <a:rPr lang="ko-KR" altLang="en-US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백두산정계비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3.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간도 협약 체결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4224" y="4980166"/>
            <a:ext cx="5452283" cy="11695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4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셋째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8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현재의 </a:t>
            </a:r>
            <a:r>
              <a:rPr lang="ko-KR" altLang="en-US" sz="2800" b="1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간도문제</a:t>
            </a:r>
            <a:endParaRPr lang="en-US" altLang="ko-KR" sz="28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 </a:t>
            </a:r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1.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중국과의 동북공정문제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692696"/>
            <a:ext cx="195002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순서</a:t>
            </a:r>
          </a:p>
        </p:txBody>
      </p:sp>
    </p:spTree>
    <p:extLst>
      <p:ext uri="{BB962C8B-B14F-4D97-AF65-F5344CB8AC3E}">
        <p14:creationId xmlns:p14="http://schemas.microsoft.com/office/powerpoint/2010/main" val="3773109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D4A6EDE-6B01-4073-926E-780DFDBEF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545522"/>
            <a:ext cx="8035290" cy="966355"/>
          </a:xfrm>
        </p:spPr>
        <p:txBody>
          <a:bodyPr/>
          <a:lstStyle/>
          <a:p>
            <a:r>
              <a:rPr lang="ko-KR" altLang="en-US" dirty="0"/>
              <a:t>    </a:t>
            </a:r>
            <a:r>
              <a:rPr lang="ko-KR" altLang="en-US" sz="4500" dirty="0"/>
              <a:t>백두산정계비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4" y="2058716"/>
            <a:ext cx="4929857" cy="4253762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03529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0F00786-EFFF-41EE-85DE-482FF9D9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3" y="1072203"/>
            <a:ext cx="8964488" cy="1088068"/>
          </a:xfrm>
        </p:spPr>
        <p:txBody>
          <a:bodyPr>
            <a:noAutofit/>
          </a:bodyPr>
          <a:lstStyle/>
          <a:p>
            <a:r>
              <a:rPr lang="ko-KR" altLang="en-US" sz="4500" dirty="0"/>
              <a:t>정계비의 위치</a:t>
            </a:r>
            <a:r>
              <a:rPr lang="en-US" altLang="ko-KR" sz="4500" dirty="0"/>
              <a:t>(</a:t>
            </a:r>
            <a:r>
              <a:rPr lang="ko-KR" altLang="en-US" sz="4500" dirty="0"/>
              <a:t>용비어천가</a:t>
            </a:r>
            <a:r>
              <a:rPr lang="en-US" altLang="ko-KR" sz="4500" dirty="0"/>
              <a:t>, </a:t>
            </a:r>
            <a:r>
              <a:rPr lang="ko-KR" altLang="en-US" sz="4500" dirty="0" err="1"/>
              <a:t>요동지</a:t>
            </a:r>
            <a:r>
              <a:rPr lang="en-US" altLang="ko-KR" sz="4500" dirty="0"/>
              <a:t>)</a:t>
            </a:r>
            <a:endParaRPr lang="ko-KR" altLang="en-US" sz="45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2" y="2241947"/>
            <a:ext cx="5387578" cy="3017044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32474"/>
            <a:ext cx="5085900" cy="28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B73FCF-817D-4631-B51D-B05E735A1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5562254" cy="1004237"/>
          </a:xfrm>
        </p:spPr>
        <p:txBody>
          <a:bodyPr>
            <a:normAutofit/>
          </a:bodyPr>
          <a:lstStyle/>
          <a:p>
            <a:r>
              <a:rPr lang="ko-KR" altLang="en-US" sz="4500" dirty="0"/>
              <a:t>생긴 계기</a:t>
            </a:r>
          </a:p>
        </p:txBody>
      </p:sp>
    </p:spTree>
    <p:extLst>
      <p:ext uri="{BB962C8B-B14F-4D97-AF65-F5344CB8AC3E}">
        <p14:creationId xmlns:p14="http://schemas.microsoft.com/office/powerpoint/2010/main" val="1176711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5F80297-255B-4EB9-9038-4D3938119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65212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500" dirty="0"/>
              <a:t>숙종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38028"/>
            <a:ext cx="6006721" cy="3096344"/>
          </a:xfrm>
        </p:spPr>
      </p:pic>
    </p:spTree>
    <p:extLst>
      <p:ext uri="{BB962C8B-B14F-4D97-AF65-F5344CB8AC3E}">
        <p14:creationId xmlns:p14="http://schemas.microsoft.com/office/powerpoint/2010/main" val="398433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F8D1A7E-3668-481F-B11E-9F7A44866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 err="1"/>
              <a:t>토문강의</a:t>
            </a:r>
            <a:r>
              <a:rPr lang="ko-KR" altLang="en-US" sz="4500" dirty="0"/>
              <a:t> 위치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120048" cy="3536145"/>
          </a:xfrm>
        </p:spPr>
      </p:pic>
    </p:spTree>
    <p:extLst>
      <p:ext uri="{BB962C8B-B14F-4D97-AF65-F5344CB8AC3E}">
        <p14:creationId xmlns:p14="http://schemas.microsoft.com/office/powerpoint/2010/main" val="4180934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AFFD432-483C-4B3A-9A9F-89A37CB7A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/>
              <a:t>조선과 청의 주장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39303" y="177840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pic>
        <p:nvPicPr>
          <p:cNvPr id="2049" name="_x348240648" descr="EMB000017f02a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39" y="2266300"/>
            <a:ext cx="5922963" cy="31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95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BB718CD-A937-4FDE-B460-7F41E1FAD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4050" b="1" dirty="0"/>
              <a:t>백두산정계비</a:t>
            </a:r>
            <a:r>
              <a:rPr lang="en-US" altLang="ko-KR" sz="4050" b="1" dirty="0"/>
              <a:t>, </a:t>
            </a:r>
            <a:r>
              <a:rPr lang="ko-KR" altLang="en-US" sz="4050" b="1" dirty="0" err="1"/>
              <a:t>토문강의</a:t>
            </a:r>
            <a:r>
              <a:rPr lang="ko-KR" altLang="en-US" sz="4050" b="1" dirty="0"/>
              <a:t> </a:t>
            </a:r>
            <a:r>
              <a:rPr lang="ko-KR" altLang="en-US" sz="4050" b="1" dirty="0" smtClean="0"/>
              <a:t>위치는</a:t>
            </a:r>
            <a:r>
              <a:rPr lang="en-US" altLang="ko-KR" sz="4050" b="1" dirty="0" smtClean="0"/>
              <a:t/>
            </a:r>
            <a:br>
              <a:rPr lang="en-US" altLang="ko-KR" sz="4050" b="1" dirty="0" smtClean="0"/>
            </a:br>
            <a:r>
              <a:rPr lang="ko-KR" altLang="en-US" sz="4050" b="1" dirty="0" smtClean="0"/>
              <a:t> </a:t>
            </a:r>
            <a:r>
              <a:rPr lang="ko-KR" altLang="en-US" sz="4050" b="1" dirty="0"/>
              <a:t>어디인가 </a:t>
            </a:r>
            <a:endParaRPr lang="ko-KR" altLang="en-US" sz="4050" dirty="0"/>
          </a:p>
        </p:txBody>
      </p:sp>
      <p:pic>
        <p:nvPicPr>
          <p:cNvPr id="4" name="TVHpydGxcE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6304" y="2374323"/>
            <a:ext cx="5873978" cy="31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2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2BB8574-98B7-475A-87C4-18F274D74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8764" y="164740"/>
            <a:ext cx="7985414" cy="1971180"/>
          </a:xfrm>
        </p:spPr>
        <p:txBody>
          <a:bodyPr>
            <a:normAutofit/>
          </a:bodyPr>
          <a:lstStyle/>
          <a:p>
            <a:r>
              <a:rPr lang="ko-KR" altLang="en-US" sz="4500" dirty="0"/>
              <a:t>   동북공정이란</a:t>
            </a:r>
            <a:r>
              <a:rPr lang="en-US" altLang="ko-KR" sz="4500" dirty="0"/>
              <a:t>?</a:t>
            </a:r>
            <a:endParaRPr lang="ko-KR" altLang="en-US" sz="4500" dirty="0"/>
          </a:p>
        </p:txBody>
      </p:sp>
    </p:spTree>
    <p:extLst>
      <p:ext uri="{BB962C8B-B14F-4D97-AF65-F5344CB8AC3E}">
        <p14:creationId xmlns:p14="http://schemas.microsoft.com/office/powerpoint/2010/main" val="3901744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41DA7F6-A4AB-4762-9FCE-FCA7B617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/>
              <a:t>중국의 동북 공정의 주장 이유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3" y="2297637"/>
            <a:ext cx="4459044" cy="3263504"/>
          </a:xfrm>
        </p:spPr>
      </p:pic>
    </p:spTree>
    <p:extLst>
      <p:ext uri="{BB962C8B-B14F-4D97-AF65-F5344CB8AC3E}">
        <p14:creationId xmlns:p14="http://schemas.microsoft.com/office/powerpoint/2010/main" val="2509257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7D46052-6DEF-416A-BC29-17AC2D170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/>
              <a:t>동북 공정의 반박</a:t>
            </a:r>
            <a:r>
              <a:rPr lang="en-US" altLang="ko-KR" sz="4500" dirty="0"/>
              <a:t>&amp;</a:t>
            </a:r>
            <a:r>
              <a:rPr lang="ko-KR" altLang="en-US" sz="4500" dirty="0"/>
              <a:t>심각성</a:t>
            </a:r>
          </a:p>
        </p:txBody>
      </p:sp>
      <p:pic>
        <p:nvPicPr>
          <p:cNvPr id="4" name="9GdFXIBX4W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9482" y="2464594"/>
            <a:ext cx="6141027" cy="29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F88D7-CCF5-4C3E-AA67-993F06471474}"/>
              </a:ext>
            </a:extLst>
          </p:cNvPr>
          <p:cNvSpPr txBox="1"/>
          <p:nvPr/>
        </p:nvSpPr>
        <p:spPr>
          <a:xfrm>
            <a:off x="1763688" y="267204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</a:t>
            </a:r>
            <a:r>
              <a:rPr lang="en-US" altLang="ko-KR" u="sng" dirty="0"/>
              <a:t>www.youtube.com/watch?v=j09-XCQa4V0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2F3FC-EC44-4417-8E3A-7D4A7873E028}"/>
              </a:ext>
            </a:extLst>
          </p:cNvPr>
          <p:cNvSpPr txBox="1"/>
          <p:nvPr/>
        </p:nvSpPr>
        <p:spPr>
          <a:xfrm>
            <a:off x="1187624" y="1338590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dirty="0">
                <a:latin typeface="궁서체" panose="02030609000101010101" pitchFamily="17" charset="-127"/>
                <a:ea typeface="궁서체" panose="02030609000101010101" pitchFamily="17" charset="-127"/>
              </a:rPr>
              <a:t>동영상 자료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261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76DF079-2D31-4289-A2BE-8B1D55C85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41027" y="1510701"/>
            <a:ext cx="3389005" cy="3771900"/>
          </a:xfrm>
        </p:spPr>
        <p:txBody>
          <a:bodyPr>
            <a:normAutofit fontScale="90000"/>
          </a:bodyPr>
          <a:lstStyle/>
          <a:p>
            <a:r>
              <a:rPr lang="ko-KR" altLang="en-US" sz="7200" dirty="0"/>
              <a:t>   </a:t>
            </a:r>
            <a:r>
              <a:rPr lang="en-US" altLang="ko-KR" sz="7200" dirty="0"/>
              <a:t/>
            </a:r>
            <a:br>
              <a:rPr lang="en-US" altLang="ko-KR" sz="7200" dirty="0"/>
            </a:br>
            <a:r>
              <a:rPr lang="en-US" altLang="ko-KR" sz="7200" dirty="0"/>
              <a:t/>
            </a:r>
            <a:br>
              <a:rPr lang="en-US" altLang="ko-KR" sz="7200" dirty="0"/>
            </a:br>
            <a:r>
              <a:rPr lang="en-US" altLang="ko-KR" sz="7200" dirty="0"/>
              <a:t>                                                </a:t>
            </a:r>
            <a:r>
              <a:rPr lang="ko-KR" altLang="en-US" sz="7200" dirty="0"/>
              <a:t>                                                              </a:t>
            </a:r>
            <a:r>
              <a:rPr lang="en-US" altLang="ko-KR" sz="8025" dirty="0"/>
              <a:t>end</a:t>
            </a:r>
            <a:endParaRPr lang="ko-KR" altLang="en-US" sz="8025" dirty="0"/>
          </a:p>
        </p:txBody>
      </p:sp>
    </p:spTree>
    <p:extLst>
      <p:ext uri="{BB962C8B-B14F-4D97-AF65-F5344CB8AC3E}">
        <p14:creationId xmlns:p14="http://schemas.microsoft.com/office/powerpoint/2010/main" val="3537906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150292"/>
            <a:ext cx="4608512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spc="-5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간도를 위해 힘쓴</a:t>
            </a:r>
            <a:endParaRPr lang="en-US" altLang="ko-KR" sz="4000" spc="-5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4000" spc="-5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인물들</a:t>
            </a:r>
            <a:endParaRPr lang="en-US" altLang="ko-KR" sz="4000" spc="-5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4000" spc="-5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189" y="2596842"/>
            <a:ext cx="435919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행정학과 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2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학년 김진호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110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916832"/>
            <a:ext cx="5736252" cy="20005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32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첫째</a:t>
            </a:r>
            <a:endParaRPr lang="en-US" altLang="ko-KR" sz="32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3600" b="1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이중하</a:t>
            </a:r>
            <a:r>
              <a:rPr lang="ko-KR" altLang="en-US" sz="36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 선생</a:t>
            </a:r>
            <a:endParaRPr lang="en-US" altLang="ko-KR" sz="32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sz="2800" b="1" dirty="0">
                <a:latin typeface="한컴돋움" pitchFamily="18" charset="2"/>
                <a:ea typeface="한컴돋움" pitchFamily="18" charset="2"/>
              </a:rPr>
              <a:t>1. </a:t>
            </a:r>
            <a:r>
              <a:rPr lang="ko-KR" altLang="en-US" sz="2800" b="1" dirty="0" err="1">
                <a:latin typeface="한컴돋움" pitchFamily="18" charset="2"/>
                <a:ea typeface="한컴돋움" pitchFamily="18" charset="2"/>
              </a:rPr>
              <a:t>을유감계회담</a:t>
            </a:r>
            <a:endParaRPr lang="en-US" altLang="ko-KR" sz="2800" b="1" dirty="0">
              <a:latin typeface="한컴돋움" pitchFamily="18" charset="2"/>
              <a:ea typeface="한컴돋움" pitchFamily="18" charset="2"/>
            </a:endParaRPr>
          </a:p>
          <a:p>
            <a:r>
              <a:rPr lang="en-US" altLang="ko-KR" sz="2800" b="1" dirty="0">
                <a:latin typeface="한컴돋움" pitchFamily="18" charset="2"/>
                <a:ea typeface="한컴돋움" pitchFamily="18" charset="2"/>
              </a:rPr>
              <a:t>2. </a:t>
            </a:r>
            <a:r>
              <a:rPr lang="ko-KR" altLang="en-US" sz="2800" b="1" dirty="0" err="1">
                <a:latin typeface="한컴돋움" pitchFamily="18" charset="2"/>
                <a:ea typeface="한컴돋움" pitchFamily="18" charset="2"/>
              </a:rPr>
              <a:t>정해감계회담</a:t>
            </a:r>
            <a:endParaRPr lang="en-US" altLang="ko-KR" sz="2800" b="1" dirty="0">
              <a:latin typeface="한컴돋움" pitchFamily="18" charset="2"/>
              <a:ea typeface="한컴돋움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4221088"/>
            <a:ext cx="6016153" cy="15081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32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둘째</a:t>
            </a:r>
            <a:endParaRPr lang="en-US" altLang="ko-KR" sz="32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3600" b="1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이범윤</a:t>
            </a:r>
            <a:r>
              <a:rPr lang="ko-KR" altLang="en-US" sz="36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 선생</a:t>
            </a:r>
            <a:endParaRPr lang="en-US" altLang="ko-KR" sz="36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1. </a:t>
            </a:r>
            <a:r>
              <a:rPr lang="ko-KR" altLang="en-US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업적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692696"/>
            <a:ext cx="19500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400" dirty="0">
                <a:latin typeface="궁서체" panose="02030609000101010101" pitchFamily="17" charset="-127"/>
                <a:ea typeface="궁서체" panose="02030609000101010101" pitchFamily="17" charset="-127"/>
              </a:rPr>
              <a:t>순서</a:t>
            </a:r>
          </a:p>
        </p:txBody>
      </p:sp>
    </p:spTree>
    <p:extLst>
      <p:ext uri="{BB962C8B-B14F-4D97-AF65-F5344CB8AC3E}">
        <p14:creationId xmlns:p14="http://schemas.microsoft.com/office/powerpoint/2010/main" val="169316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F88D7-CCF5-4C3E-AA67-993F06471474}"/>
              </a:ext>
            </a:extLst>
          </p:cNvPr>
          <p:cNvSpPr txBox="1"/>
          <p:nvPr/>
        </p:nvSpPr>
        <p:spPr>
          <a:xfrm>
            <a:off x="1763688" y="2672045"/>
            <a:ext cx="583264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dirty="0">
                <a:hlinkClick r:id="rId4"/>
              </a:rPr>
              <a:t>https://www.youtube.com/watch?v=I_Fefy4d1No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2F3FC-EC44-4417-8E3A-7D4A7873E028}"/>
              </a:ext>
            </a:extLst>
          </p:cNvPr>
          <p:cNvSpPr txBox="1"/>
          <p:nvPr/>
        </p:nvSpPr>
        <p:spPr>
          <a:xfrm>
            <a:off x="1187624" y="1338590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dirty="0">
                <a:latin typeface="궁서체" panose="02030609000101010101" pitchFamily="17" charset="-127"/>
                <a:ea typeface="궁서체" panose="02030609000101010101" pitchFamily="17" charset="-127"/>
              </a:rPr>
              <a:t>동영상 자료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362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6EAEBB-E52A-49BF-AD59-C2C8F4AE477D}"/>
              </a:ext>
            </a:extLst>
          </p:cNvPr>
          <p:cNvSpPr txBox="1"/>
          <p:nvPr/>
        </p:nvSpPr>
        <p:spPr>
          <a:xfrm>
            <a:off x="323528" y="404664"/>
            <a:ext cx="648072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8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을유감계회담</a:t>
            </a:r>
            <a:endParaRPr lang="ko-KR" altLang="en-US" sz="48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4BAA2DC-1AA5-4B3E-B0D3-9D5C92233813}"/>
              </a:ext>
            </a:extLst>
          </p:cNvPr>
          <p:cNvCxnSpPr/>
          <p:nvPr/>
        </p:nvCxnSpPr>
        <p:spPr>
          <a:xfrm>
            <a:off x="0" y="1268760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988840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배경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청의 </a:t>
            </a:r>
            <a:r>
              <a:rPr lang="ko-KR" altLang="en-US" sz="2400" dirty="0" err="1"/>
              <a:t>봉금정책</a:t>
            </a:r>
            <a:endParaRPr lang="en-US" altLang="ko-KR" sz="2400" dirty="0"/>
          </a:p>
          <a:p>
            <a:r>
              <a:rPr lang="en-US" altLang="ko-KR" sz="2400" dirty="0"/>
              <a:t>         </a:t>
            </a:r>
            <a:r>
              <a:rPr lang="ko-KR" altLang="ko-KR" sz="2400" dirty="0"/>
              <a:t>↓</a:t>
            </a:r>
            <a:endParaRPr lang="en-US" altLang="ko-KR" sz="2400" dirty="0"/>
          </a:p>
          <a:p>
            <a:r>
              <a:rPr lang="ko-KR" altLang="en-US" sz="2400" dirty="0"/>
              <a:t>함경도 농민들 이주</a:t>
            </a:r>
            <a:endParaRPr lang="en-US" altLang="ko-KR" sz="2400" dirty="0"/>
          </a:p>
          <a:p>
            <a:r>
              <a:rPr lang="en-US" altLang="ko-KR" sz="2400" dirty="0"/>
              <a:t>         </a:t>
            </a:r>
            <a:r>
              <a:rPr lang="ko-KR" altLang="ko-KR" sz="2400" dirty="0"/>
              <a:t>↓</a:t>
            </a:r>
            <a:endParaRPr lang="en-US" altLang="ko-KR" sz="2400" dirty="0"/>
          </a:p>
          <a:p>
            <a:r>
              <a:rPr lang="ko-KR" altLang="en-US" sz="2400" dirty="0"/>
              <a:t>청의 </a:t>
            </a:r>
            <a:r>
              <a:rPr lang="ko-KR" altLang="en-US" sz="2400" dirty="0" err="1"/>
              <a:t>봉금정책</a:t>
            </a:r>
            <a:r>
              <a:rPr lang="ko-KR" altLang="en-US" sz="2400" dirty="0"/>
              <a:t> 해제</a:t>
            </a:r>
            <a:r>
              <a:rPr lang="en-US" altLang="ko-KR" sz="2400" dirty="0"/>
              <a:t>(1878)</a:t>
            </a:r>
          </a:p>
          <a:p>
            <a:r>
              <a:rPr lang="en-US" altLang="ko-KR" sz="2400" dirty="0"/>
              <a:t>         </a:t>
            </a:r>
            <a:r>
              <a:rPr lang="ko-KR" altLang="ko-KR" sz="2400" dirty="0"/>
              <a:t>↓</a:t>
            </a:r>
            <a:endParaRPr lang="en-US" altLang="ko-KR" sz="2400" dirty="0"/>
          </a:p>
          <a:p>
            <a:r>
              <a:rPr lang="ko-KR" altLang="en-US" sz="2400" dirty="0"/>
              <a:t>조선인 </a:t>
            </a:r>
            <a:r>
              <a:rPr lang="ko-KR" altLang="en-US" sz="2400" dirty="0" err="1"/>
              <a:t>쇄한령</a:t>
            </a:r>
            <a:r>
              <a:rPr lang="en-US" altLang="ko-KR" sz="2400" dirty="0"/>
              <a:t>(1881)</a:t>
            </a:r>
          </a:p>
        </p:txBody>
      </p:sp>
      <p:pic>
        <p:nvPicPr>
          <p:cNvPr id="1026" name="Picture 2" descr="C:\Users\user\Desktop\봉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0"/>
            <a:ext cx="49320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331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12474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석퇴</a:t>
            </a:r>
            <a:r>
              <a:rPr lang="ko-KR" altLang="en-US" dirty="0"/>
              <a:t> 목책 </a:t>
            </a:r>
          </a:p>
        </p:txBody>
      </p:sp>
      <p:pic>
        <p:nvPicPr>
          <p:cNvPr id="1026" name="Picture 2" descr="C:\Users\user\Desktop\제목 없음.l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7427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AEE64-1B7C-40D2-BF23-57529C50D76C}"/>
              </a:ext>
            </a:extLst>
          </p:cNvPr>
          <p:cNvSpPr txBox="1"/>
          <p:nvPr/>
        </p:nvSpPr>
        <p:spPr>
          <a:xfrm>
            <a:off x="4716016" y="1052736"/>
            <a:ext cx="648072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8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토문감계사</a:t>
            </a:r>
            <a:endParaRPr lang="ko-KR" altLang="en-US" sz="48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9F012-F61E-40AF-BDDA-214DE6A8DB5A}"/>
              </a:ext>
            </a:extLst>
          </p:cNvPr>
          <p:cNvSpPr txBox="1"/>
          <p:nvPr/>
        </p:nvSpPr>
        <p:spPr>
          <a:xfrm>
            <a:off x="4788024" y="3429000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이중하</a:t>
            </a:r>
            <a:r>
              <a:rPr lang="ko-KR" altLang="en-US" sz="2800" dirty="0">
                <a:latin typeface="궁서체" panose="02030609000101010101" pitchFamily="17" charset="-127"/>
                <a:ea typeface="궁서체" panose="02030609000101010101" pitchFamily="17" charset="-127"/>
              </a:rPr>
              <a:t> 선생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AB74CBE-423A-4FBA-9C59-11FA0CE35C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522473" cy="64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4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EAEBB-E52A-49BF-AD59-C2C8F4AE477D}"/>
              </a:ext>
            </a:extLst>
          </p:cNvPr>
          <p:cNvSpPr txBox="1"/>
          <p:nvPr/>
        </p:nvSpPr>
        <p:spPr>
          <a:xfrm>
            <a:off x="0" y="404664"/>
            <a:ext cx="648072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8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을유감계회담</a:t>
            </a:r>
            <a:endParaRPr lang="ko-KR" altLang="en-US" sz="48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5D334-BC3A-4C4E-8513-15CD89183EFE}"/>
              </a:ext>
            </a:extLst>
          </p:cNvPr>
          <p:cNvSpPr txBox="1"/>
          <p:nvPr/>
        </p:nvSpPr>
        <p:spPr>
          <a:xfrm>
            <a:off x="0" y="4581128"/>
            <a:ext cx="648072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3600" dirty="0"/>
              <a:t>西爲鴨綠 東爲土門</a:t>
            </a:r>
            <a:endParaRPr lang="en-US" altLang="zh-TW" sz="3600" dirty="0"/>
          </a:p>
          <a:p>
            <a:r>
              <a:rPr lang="ko-KR" altLang="en-US" sz="3600" spc="-100" dirty="0" err="1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서위압록</a:t>
            </a:r>
            <a:r>
              <a:rPr lang="ko-KR" altLang="en-US" sz="36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 </a:t>
            </a:r>
            <a:r>
              <a:rPr lang="ko-KR" altLang="en-US" sz="3600" spc="-100" dirty="0" err="1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동위토문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8CF3E76-0590-4894-9826-CA3A905257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500404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08BBC-A003-474D-B443-339D00667E89}"/>
              </a:ext>
            </a:extLst>
          </p:cNvPr>
          <p:cNvSpPr txBox="1"/>
          <p:nvPr/>
        </p:nvSpPr>
        <p:spPr>
          <a:xfrm>
            <a:off x="0" y="2348880"/>
            <a:ext cx="648072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742950" indent="-742950"/>
            <a:r>
              <a:rPr lang="en-US" altLang="ko-KR" sz="28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1885</a:t>
            </a:r>
            <a:r>
              <a:rPr lang="ko-KR" altLang="en-US" sz="28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년 첫 회담 </a:t>
            </a:r>
            <a:endParaRPr lang="en-US" altLang="ko-KR" sz="2800" spc="-1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ko-KR" altLang="en-US" sz="2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0205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user\Desktop\요동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5576" y="548680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토문강</a:t>
            </a:r>
            <a:r>
              <a:rPr lang="ko-KR" altLang="en-US" sz="2800" b="1" dirty="0"/>
              <a:t> 과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두만강이 다름을 표하는 </a:t>
            </a:r>
            <a:r>
              <a:rPr lang="ko-KR" altLang="en-US" sz="2800" b="1" dirty="0" err="1"/>
              <a:t>옛자료</a:t>
            </a:r>
            <a:r>
              <a:rPr lang="ko-KR" altLang="en-US" sz="2800" b="1" dirty="0"/>
              <a:t> </a:t>
            </a:r>
            <a:r>
              <a:rPr lang="en-US" altLang="ko-KR" sz="2400" dirty="0"/>
              <a:t>1.</a:t>
            </a:r>
            <a:r>
              <a:rPr lang="ko-KR" altLang="en-US" sz="2400" dirty="0"/>
              <a:t>명의 </a:t>
            </a:r>
            <a:r>
              <a:rPr lang="ko-KR" altLang="en-US" sz="2400" dirty="0" err="1"/>
              <a:t>요동지</a:t>
            </a:r>
            <a:endParaRPr lang="en-US" altLang="ko-KR" sz="2400" dirty="0"/>
          </a:p>
          <a:p>
            <a:r>
              <a:rPr lang="ko-KR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024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 descr="C:\Users\user\Desktop\asdasdd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5576" y="332656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토문강</a:t>
            </a:r>
            <a:r>
              <a:rPr lang="ko-KR" altLang="en-US" sz="2800" b="1" dirty="0"/>
              <a:t> 과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두만강이 다름을 표하는 </a:t>
            </a:r>
            <a:r>
              <a:rPr lang="ko-KR" altLang="en-US" sz="2800" b="1" dirty="0" err="1"/>
              <a:t>옛자료</a:t>
            </a:r>
            <a:r>
              <a:rPr lang="ko-KR" altLang="en-US" sz="2800" b="1" dirty="0"/>
              <a:t> </a:t>
            </a:r>
            <a:r>
              <a:rPr lang="en-US" altLang="ko-KR" sz="2400" dirty="0"/>
              <a:t>2.</a:t>
            </a:r>
            <a:r>
              <a:rPr lang="ko-KR" altLang="en-US" sz="2400" dirty="0"/>
              <a:t>조선의 용비어천가</a:t>
            </a:r>
            <a:endParaRPr lang="en-US" altLang="ko-KR" sz="2400" dirty="0"/>
          </a:p>
          <a:p>
            <a:r>
              <a:rPr lang="ko-KR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21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8DFFA43-5B99-4BCF-ACAD-166C1BB1C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0" y="1795275"/>
            <a:ext cx="3360711" cy="4675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435" y="2712278"/>
            <a:ext cx="5688632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좁은 의미 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북간도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457200" indent="-457200">
              <a:buAutoNum type="arabicPeriod"/>
            </a:pP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457200" indent="-457200">
              <a:buAutoNum type="arabicPeriod"/>
            </a:pP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넓은 의미 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서간도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457200" indent="-457200">
              <a:buAutoNum type="arabicPeriod"/>
            </a:pP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간도의 명칭 및 지명유래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334F9D-03FE-4F86-ADA3-BD41DFE53CB0}"/>
              </a:ext>
            </a:extLst>
          </p:cNvPr>
          <p:cNvSpPr txBox="1"/>
          <p:nvPr/>
        </p:nvSpPr>
        <p:spPr>
          <a:xfrm>
            <a:off x="755576" y="597677"/>
            <a:ext cx="648072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간도란</a:t>
            </a:r>
            <a:r>
              <a:rPr lang="en-US" altLang="ko-KR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??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2259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user\Desktop\qwe54q1w6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548680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토문강</a:t>
            </a:r>
            <a:r>
              <a:rPr lang="ko-KR" altLang="en-US" sz="2800" b="1" dirty="0"/>
              <a:t> 과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두만강이 다름을 표하는 </a:t>
            </a:r>
            <a:r>
              <a:rPr lang="ko-KR" altLang="en-US" sz="2800" b="1" dirty="0" err="1"/>
              <a:t>옛자료</a:t>
            </a:r>
            <a:r>
              <a:rPr lang="ko-KR" altLang="en-US" sz="2800" b="1" dirty="0"/>
              <a:t> </a:t>
            </a:r>
            <a:r>
              <a:rPr lang="en-US" altLang="ko-KR" sz="2400" dirty="0"/>
              <a:t>3. </a:t>
            </a:r>
            <a:r>
              <a:rPr lang="ko-KR" altLang="en-US" sz="2400" dirty="0"/>
              <a:t>숙종실록</a:t>
            </a:r>
            <a:endParaRPr lang="en-US" altLang="ko-KR" sz="2400" dirty="0"/>
          </a:p>
          <a:p>
            <a:r>
              <a:rPr lang="ko-KR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8986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48680"/>
            <a:ext cx="6984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목책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석퇴</a:t>
            </a:r>
            <a:endParaRPr lang="en-US" altLang="ko-KR" sz="2400" dirty="0"/>
          </a:p>
          <a:p>
            <a:r>
              <a:rPr lang="ko-KR" altLang="en-US" sz="2400" dirty="0"/>
              <a:t> </a:t>
            </a:r>
          </a:p>
        </p:txBody>
      </p:sp>
      <p:pic>
        <p:nvPicPr>
          <p:cNvPr id="5122" name="Picture 2" descr="C:\Users\user\Desktop\ㅁㄴ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964562" cy="3890739"/>
          </a:xfrm>
          <a:prstGeom prst="rect">
            <a:avLst/>
          </a:prstGeom>
          <a:noFill/>
        </p:spPr>
      </p:pic>
      <p:pic>
        <p:nvPicPr>
          <p:cNvPr id="5124" name="Picture 4" descr="C:\Users\user\Desktop\asdasdasdas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1412776"/>
            <a:ext cx="4313591" cy="38884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55892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중국                                               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 err="1"/>
              <a:t>장백산</a:t>
            </a:r>
            <a:r>
              <a:rPr lang="en-US" altLang="ko-KR" dirty="0"/>
              <a:t>(</a:t>
            </a:r>
            <a:r>
              <a:rPr lang="ko-KR" altLang="en-US" dirty="0"/>
              <a:t>백두산</a:t>
            </a:r>
            <a:r>
              <a:rPr lang="en-US" altLang="ko-KR" dirty="0"/>
              <a:t>) </a:t>
            </a:r>
            <a:r>
              <a:rPr lang="ko-KR" altLang="en-US" dirty="0"/>
              <a:t>원형도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56612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중국                                               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백두산 부근도                         </a:t>
            </a:r>
          </a:p>
        </p:txBody>
      </p:sp>
      <p:pic>
        <p:nvPicPr>
          <p:cNvPr id="5125" name="Picture 5" descr="C:\Users\user\Desktop\asds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499" y="3000375"/>
            <a:ext cx="4762501" cy="385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1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3BA53-0549-4D2D-B0FB-48B838A861FB}"/>
              </a:ext>
            </a:extLst>
          </p:cNvPr>
          <p:cNvSpPr txBox="1"/>
          <p:nvPr/>
        </p:nvSpPr>
        <p:spPr>
          <a:xfrm>
            <a:off x="755576" y="597677"/>
            <a:ext cx="648072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ko-KR" sz="48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ko-KR" altLang="en-US" sz="48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9A07BCC-9FE6-4C2D-B274-0F4E056D4D27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40BE51-81BB-42F5-8862-668392996820}"/>
              </a:ext>
            </a:extLst>
          </p:cNvPr>
          <p:cNvSpPr txBox="1"/>
          <p:nvPr/>
        </p:nvSpPr>
        <p:spPr>
          <a:xfrm>
            <a:off x="179512" y="548680"/>
            <a:ext cx="648072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8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정해감계회담</a:t>
            </a:r>
            <a:endParaRPr lang="ko-KR" altLang="en-US" sz="6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E917085-AE28-4B91-82D6-0ED489B930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500404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5ACD6-0FC9-4757-862F-A62CA5A8289E}"/>
              </a:ext>
            </a:extLst>
          </p:cNvPr>
          <p:cNvSpPr txBox="1"/>
          <p:nvPr/>
        </p:nvSpPr>
        <p:spPr>
          <a:xfrm>
            <a:off x="0" y="2852936"/>
            <a:ext cx="6480720" cy="187743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indent="-514350"/>
            <a:r>
              <a:rPr lang="ko-KR" altLang="en-US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청 </a:t>
            </a:r>
            <a:r>
              <a:rPr lang="en-US" altLang="ko-KR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4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홍단수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>
              <a:buAutoNum type="arabicPeriod"/>
            </a:pP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/>
            <a:r>
              <a:rPr lang="ko-KR" altLang="en-US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조선 </a:t>
            </a:r>
            <a:r>
              <a:rPr lang="en-US" altLang="ko-KR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4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홍토수와</a:t>
            </a:r>
            <a:r>
              <a:rPr lang="ko-KR" altLang="en-US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 서두수가 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/>
            <a:r>
              <a:rPr lang="ko-KR" altLang="en-US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합류하는 지점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>
              <a:buAutoNum type="arabicPeriod"/>
            </a:pP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4021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50" name="Picture 2" descr="10월 20일 오늘의인물 : 1940년 독립운동가 이범윤 사망(대한제국의 간도관리사를 지낸 한국의 독립 운동가이다 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5004048" cy="59766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1412776"/>
            <a:ext cx="38164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이범윤</a:t>
            </a:r>
            <a:r>
              <a:rPr lang="ko-KR" altLang="en-US" sz="2000" dirty="0"/>
              <a:t> 선생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- </a:t>
            </a:r>
            <a:r>
              <a:rPr lang="ko-KR" altLang="en-US" sz="2000" dirty="0"/>
              <a:t>변계경무서 설치 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- </a:t>
            </a:r>
            <a:r>
              <a:rPr lang="ko-KR" altLang="en-US" sz="2000" dirty="0" err="1"/>
              <a:t>간도시찰원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- </a:t>
            </a:r>
            <a:r>
              <a:rPr lang="ko-KR" altLang="en-US" sz="2000" dirty="0"/>
              <a:t>간도관리사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- </a:t>
            </a:r>
            <a:r>
              <a:rPr lang="ko-KR" altLang="en-US" sz="2000" dirty="0" err="1"/>
              <a:t>사포대</a:t>
            </a:r>
            <a:r>
              <a:rPr lang="ko-KR" altLang="en-US" sz="2000" dirty="0"/>
              <a:t> 조직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8056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[간도오딧세이]간도관리사 이범윤 독립운동에 투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300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2370" y="980728"/>
            <a:ext cx="738664" cy="43924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spc="-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S주시경 Light" panose="02020603020101020101" pitchFamily="18" charset="-127"/>
                <a:ea typeface="EBS주시경 Light" panose="02020603020101020101" pitchFamily="18" charset="-127"/>
              </a:rPr>
              <a:t>경청해주셔서</a:t>
            </a:r>
            <a:endParaRPr lang="en-US" altLang="ko-KR" sz="3600" spc="-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S주시경 Light" panose="02020603020101020101" pitchFamily="18" charset="-127"/>
              <a:ea typeface="EBS주시경 Light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958297"/>
            <a:ext cx="1200329" cy="44284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6600" spc="-500" dirty="0">
                <a:latin typeface="EBS주시경 Bold" panose="02020603020101020101" pitchFamily="18" charset="-127"/>
                <a:ea typeface="EBS주시경 Bold" panose="0202060302010102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750141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F393095-A8E8-4B2C-A2A7-B7C8B6085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1C24442-8539-4FC7-BAED-AAA46541E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906" y="1702508"/>
            <a:ext cx="7477433" cy="1682178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간도가 한국영토로서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지리적</a:t>
            </a:r>
            <a:r>
              <a:rPr lang="en-US" altLang="ko-KR" dirty="0"/>
              <a:t>,</a:t>
            </a:r>
            <a:r>
              <a:rPr lang="ko-KR" altLang="en-US" dirty="0"/>
              <a:t>역사적 증거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EA63B63-ADEE-48C6-A1A1-26E16622D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206" y="3693528"/>
            <a:ext cx="8005588" cy="53641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ko-KR" altLang="en-US" dirty="0"/>
              <a:t>러일전쟁 후 </a:t>
            </a:r>
            <a:r>
              <a:rPr lang="ko-KR" altLang="en-US" dirty="0" err="1"/>
              <a:t>을사늑약과</a:t>
            </a:r>
            <a:r>
              <a:rPr lang="ko-KR" altLang="en-US" dirty="0"/>
              <a:t> 통감부 간도 출장소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28602-B262-45BE-B240-1BCCC387DDDB}"/>
              </a:ext>
            </a:extLst>
          </p:cNvPr>
          <p:cNvSpPr txBox="1"/>
          <p:nvPr/>
        </p:nvSpPr>
        <p:spPr>
          <a:xfrm>
            <a:off x="478172" y="4805655"/>
            <a:ext cx="19252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dirty="0"/>
              <a:t>이름</a:t>
            </a:r>
            <a:r>
              <a:rPr lang="en-US" altLang="ko-KR" sz="1350" dirty="0"/>
              <a:t>: </a:t>
            </a:r>
            <a:r>
              <a:rPr lang="ko-KR" altLang="en-US" sz="1350" dirty="0"/>
              <a:t>권형묵</a:t>
            </a:r>
            <a:endParaRPr lang="en-US" altLang="ko-KR" sz="1350" dirty="0"/>
          </a:p>
          <a:p>
            <a:r>
              <a:rPr lang="ko-KR" altLang="en-US" sz="1350" dirty="0"/>
              <a:t>학번</a:t>
            </a:r>
            <a:r>
              <a:rPr lang="en-US" altLang="ko-KR" sz="1350" dirty="0"/>
              <a:t>: 21903606</a:t>
            </a:r>
          </a:p>
          <a:p>
            <a:r>
              <a:rPr lang="ko-KR" altLang="en-US" sz="1350" dirty="0" err="1"/>
              <a:t>강의명</a:t>
            </a:r>
            <a:r>
              <a:rPr lang="en-US" altLang="ko-KR" sz="1350" dirty="0"/>
              <a:t>: </a:t>
            </a:r>
            <a:r>
              <a:rPr lang="ko-KR" altLang="en-US" sz="1350" dirty="0"/>
              <a:t>독도영토학</a:t>
            </a:r>
          </a:p>
        </p:txBody>
      </p:sp>
    </p:spTree>
    <p:extLst>
      <p:ext uri="{BB962C8B-B14F-4D97-AF65-F5344CB8AC3E}">
        <p14:creationId xmlns:p14="http://schemas.microsoft.com/office/powerpoint/2010/main" val="17005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1D087CC2-949F-4EEB-B0F0-F0DBC8764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22DDB64-A9F4-4821-881B-A006B840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39" y="1332772"/>
            <a:ext cx="2516957" cy="279962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 latinLnBrk="0"/>
            <a:r>
              <a:rPr lang="ko-KR" altLang="en-US" sz="4500" cap="all"/>
              <a:t>러일전쟁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827804-C90C-4C92-9735-4D9F4FD0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39" y="4184597"/>
            <a:ext cx="2516957" cy="1345992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 algn="ctr" latinLnBrk="0">
              <a:lnSpc>
                <a:spcPct val="112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ko-KR" sz="1725" dirty="0"/>
              <a:t>1904</a:t>
            </a:r>
            <a:r>
              <a:rPr lang="ko-KR" altLang="en-US" sz="1725" dirty="0"/>
              <a:t>년 </a:t>
            </a:r>
            <a:r>
              <a:rPr lang="en-US" altLang="ko-KR" sz="1725" dirty="0"/>
              <a:t>2</a:t>
            </a:r>
            <a:r>
              <a:rPr lang="ko-KR" altLang="en-US" sz="1725" dirty="0"/>
              <a:t>월 </a:t>
            </a:r>
            <a:r>
              <a:rPr lang="en-US" altLang="ko-KR" sz="1725" dirty="0"/>
              <a:t>8</a:t>
            </a:r>
            <a:r>
              <a:rPr lang="ko-KR" altLang="en-US" sz="1725" dirty="0"/>
              <a:t>일 발발</a:t>
            </a:r>
          </a:p>
        </p:txBody>
      </p:sp>
      <p:pic>
        <p:nvPicPr>
          <p:cNvPr id="5" name="그림 4" descr="텍스트, 책, 실외, 사람이(가) 표시된 사진&#10;&#10;자동 생성된 설명">
            <a:extLst>
              <a:ext uri="{FF2B5EF4-FFF2-40B4-BE49-F238E27FC236}">
                <a16:creationId xmlns:a16="http://schemas.microsoft.com/office/drawing/2014/main" id="{6A04FDB6-C78B-4BDB-A54E-709C177E2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7" y="2092429"/>
            <a:ext cx="4244417" cy="28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1758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CA0AE3B-525C-4421-9565-4699483E8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4CA245F-77E2-4432-BB85-60602A61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951" y="1340768"/>
            <a:ext cx="2516957" cy="279962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 latinLnBrk="0"/>
            <a:r>
              <a:rPr lang="ko-KR" altLang="en-US" sz="3525" cap="all" dirty="0"/>
              <a:t>한일의정서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AEA8BB1-1420-4F1E-9C12-A83D05E2B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3" y="2132856"/>
            <a:ext cx="5132438" cy="2951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95E98-C865-4A01-AF9E-DEBA485AFBE7}"/>
              </a:ext>
            </a:extLst>
          </p:cNvPr>
          <p:cNvSpPr txBox="1"/>
          <p:nvPr/>
        </p:nvSpPr>
        <p:spPr>
          <a:xfrm>
            <a:off x="6215716" y="4495212"/>
            <a:ext cx="2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1904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23</a:t>
            </a:r>
            <a:r>
              <a:rPr lang="ko-KR" altLang="en-US" dirty="0"/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1279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1BAB85A1-CEBF-4FBF-84BC-E2CA3B34D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656B1C0-3191-4828-A4FA-7A6C4E95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3" y="2492896"/>
            <a:ext cx="3020468" cy="197570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 latinLnBrk="0"/>
            <a:r>
              <a:rPr lang="ko-KR" altLang="en-US" sz="2400" cap="all" dirty="0" err="1"/>
              <a:t>일본제국의승리</a:t>
            </a:r>
            <a:r>
              <a:rPr lang="en-US" altLang="ko-KR" sz="2400" cap="all" dirty="0"/>
              <a:t/>
            </a:r>
            <a:br>
              <a:rPr lang="en-US" altLang="ko-KR" sz="2400" cap="all" dirty="0"/>
            </a:br>
            <a:r>
              <a:rPr lang="ko-KR" altLang="en-US" sz="2400" cap="all" dirty="0"/>
              <a:t>및</a:t>
            </a:r>
            <a:r>
              <a:rPr lang="en-US" altLang="ko-KR" sz="2400" cap="all" dirty="0"/>
              <a:t/>
            </a:r>
            <a:br>
              <a:rPr lang="en-US" altLang="ko-KR" sz="2400" cap="all" dirty="0"/>
            </a:br>
            <a:r>
              <a:rPr lang="ko-KR" altLang="en-US" sz="2400" cap="all" dirty="0"/>
              <a:t>포츠머스 조약 체결</a:t>
            </a:r>
            <a:r>
              <a:rPr lang="en-US" altLang="ko-KR" sz="2475" cap="all" dirty="0"/>
              <a:t/>
            </a:r>
            <a:br>
              <a:rPr lang="en-US" altLang="ko-KR" sz="2475" cap="all" dirty="0"/>
            </a:br>
            <a:endParaRPr lang="en-US" altLang="ko-KR" sz="2475" cap="all" dirty="0"/>
          </a:p>
        </p:txBody>
      </p:sp>
      <p:pic>
        <p:nvPicPr>
          <p:cNvPr id="5" name="내용 개체 틀 4" descr="사람, 실내, 건물, 사진이(가) 표시된 사진&#10;&#10;자동 생성된 설명">
            <a:extLst>
              <a:ext uri="{FF2B5EF4-FFF2-40B4-BE49-F238E27FC236}">
                <a16:creationId xmlns:a16="http://schemas.microsoft.com/office/drawing/2014/main" id="{11610EDD-F553-45C3-966B-C10E8E910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7" y="2193234"/>
            <a:ext cx="4244417" cy="26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EAEBB-E52A-49BF-AD59-C2C8F4AE477D}"/>
              </a:ext>
            </a:extLst>
          </p:cNvPr>
          <p:cNvSpPr txBox="1"/>
          <p:nvPr/>
        </p:nvSpPr>
        <p:spPr>
          <a:xfrm>
            <a:off x="755576" y="597677"/>
            <a:ext cx="648072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간도란</a:t>
            </a:r>
            <a:r>
              <a:rPr lang="en-US" altLang="ko-KR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??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4BAA2DC-1AA5-4B3E-B0D3-9D5C92233813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35D334-BC3A-4C4E-8513-15CD89183EFE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기후와 지역적 특색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8CF3E76-0590-4894-9826-CA3A90525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0" y="1795275"/>
            <a:ext cx="3360711" cy="4675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08BBC-A003-474D-B443-339D00667E89}"/>
              </a:ext>
            </a:extLst>
          </p:cNvPr>
          <p:cNvSpPr txBox="1"/>
          <p:nvPr/>
        </p:nvSpPr>
        <p:spPr>
          <a:xfrm>
            <a:off x="659361" y="3271053"/>
            <a:ext cx="6480720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기후 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대륙성 기후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>
              <a:buAutoNum type="arabicPeriod"/>
            </a:pP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>
              <a:buAutoNum type="arabicPeriod"/>
            </a:pP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지역적 특색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742950" indent="-742950">
              <a:buAutoNum type="arabicPeriod"/>
            </a:pPr>
            <a:endParaRPr lang="en-US" altLang="ko-KR" sz="2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ko-KR" altLang="en-US" sz="2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5392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663AFBDE-AAB4-4AAF-8978-091B3A1FF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34BB514-659F-4F28-B62E-DF7F4EAE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39" y="1332772"/>
            <a:ext cx="2516957" cy="279962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 latinLnBrk="0"/>
            <a:r>
              <a:rPr lang="ko-KR" altLang="en-US" sz="4500" cap="all"/>
              <a:t>을사늑약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20775B-BF7E-4BFD-AB73-8DF564DF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39" y="4184597"/>
            <a:ext cx="2516957" cy="1345992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 algn="ctr" latinLnBrk="0">
              <a:lnSpc>
                <a:spcPct val="112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ko-KR" altLang="en-US" sz="1725"/>
              <a:t>원명</a:t>
            </a:r>
            <a:r>
              <a:rPr lang="en-US" altLang="ko-KR" sz="1725"/>
              <a:t>: </a:t>
            </a:r>
            <a:r>
              <a:rPr lang="ko-KR" altLang="en-US" sz="1725"/>
              <a:t>한일협상조약 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BBA082E5-7DC0-49F4-8AC5-4A95867D4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7" y="2347094"/>
            <a:ext cx="4244417" cy="23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30209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08E67D0-28CB-484C-9A8D-149EAA6E6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내용 개체 틀 4" descr="사진, 사람, 벽, 가장이(가) 표시된 사진&#10;&#10;자동 생성된 설명">
            <a:extLst>
              <a:ext uri="{FF2B5EF4-FFF2-40B4-BE49-F238E27FC236}">
                <a16:creationId xmlns:a16="http://schemas.microsoft.com/office/drawing/2014/main" id="{2F0D6368-29A2-4D02-9660-E4DC3740A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" y="1947575"/>
            <a:ext cx="5175285" cy="296285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836E0C3-A77E-4294-83BF-54763FD8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249" y="1843442"/>
            <a:ext cx="2382185" cy="2250104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latinLnBrk="0"/>
            <a:r>
              <a:rPr lang="ko-KR" altLang="en-US" sz="3600" cap="all"/>
              <a:t>을사늑약</a:t>
            </a:r>
            <a:r>
              <a:rPr lang="en-US" altLang="ko-KR" sz="3600" cap="all"/>
              <a:t/>
            </a:r>
            <a:br>
              <a:rPr lang="en-US" altLang="ko-KR" sz="3600" cap="all"/>
            </a:br>
            <a:r>
              <a:rPr lang="en-US" altLang="ko-KR" sz="3600" cap="all"/>
              <a:t/>
            </a:r>
            <a:br>
              <a:rPr lang="en-US" altLang="ko-KR" sz="3600" cap="all"/>
            </a:br>
            <a:r>
              <a:rPr lang="en-US" altLang="ko-KR" sz="3600" cap="all"/>
              <a:t/>
            </a:r>
            <a:br>
              <a:rPr lang="en-US" altLang="ko-KR" sz="3600" cap="all"/>
            </a:br>
            <a:endParaRPr lang="en-US" altLang="ko-KR" sz="3600" cap="all"/>
          </a:p>
        </p:txBody>
      </p:sp>
    </p:spTree>
    <p:extLst>
      <p:ext uri="{BB962C8B-B14F-4D97-AF65-F5344CB8AC3E}">
        <p14:creationId xmlns:p14="http://schemas.microsoft.com/office/powerpoint/2010/main" val="192356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881F3AC-FDFD-42AE-B8DC-C7AB6641C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내용 개체 틀 24">
            <a:extLst>
              <a:ext uri="{FF2B5EF4-FFF2-40B4-BE49-F238E27FC236}">
                <a16:creationId xmlns:a16="http://schemas.microsoft.com/office/drawing/2014/main" id="{6E9ACE32-0548-4F94-801C-A9EF6D963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" y="1727626"/>
            <a:ext cx="5175285" cy="340274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7E7F451-DE75-4A68-B024-FAC6944F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2" y="1727626"/>
            <a:ext cx="2869282" cy="2608762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latinLnBrk="0"/>
            <a:r>
              <a:rPr lang="ko-KR" altLang="en-US" cap="all" dirty="0" err="1"/>
              <a:t>을사늑약의</a:t>
            </a:r>
            <a:r>
              <a:rPr lang="en-US" altLang="ko-KR" cap="all" dirty="0"/>
              <a:t> </a:t>
            </a:r>
            <a:r>
              <a:rPr lang="ko-KR" altLang="en-US" cap="all" dirty="0"/>
              <a:t>주요내용</a:t>
            </a:r>
            <a:r>
              <a:rPr lang="en-US" altLang="ko-KR" cap="all" dirty="0"/>
              <a:t/>
            </a:r>
            <a:br>
              <a:rPr lang="en-US" altLang="ko-KR" cap="all" dirty="0"/>
            </a:br>
            <a:endParaRPr lang="en-US" altLang="ko-KR" cap="all" dirty="0"/>
          </a:p>
        </p:txBody>
      </p:sp>
    </p:spTree>
    <p:extLst>
      <p:ext uri="{BB962C8B-B14F-4D97-AF65-F5344CB8AC3E}">
        <p14:creationId xmlns:p14="http://schemas.microsoft.com/office/powerpoint/2010/main" val="15283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94A4307-9EFF-4877-A979-B146D68D1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내용 개체 틀 8" descr="텍스트이(가) 표시된 사진&#10;&#10;자동 생성된 설명">
            <a:extLst>
              <a:ext uri="{FF2B5EF4-FFF2-40B4-BE49-F238E27FC236}">
                <a16:creationId xmlns:a16="http://schemas.microsoft.com/office/drawing/2014/main" id="{6DAE2B7D-82A5-4C39-B515-50163F5BC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" y="1947575"/>
            <a:ext cx="5175285" cy="296285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7E8E1AF-546C-4F04-9EF3-469938E7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2157647"/>
            <a:ext cx="3373338" cy="2752778"/>
          </a:xfrm>
        </p:spPr>
        <p:txBody>
          <a:bodyPr vert="horz" lIns="68580" tIns="34290" rIns="68580" bIns="34290" rtlCol="0" anchor="b">
            <a:normAutofit/>
          </a:bodyPr>
          <a:lstStyle/>
          <a:p>
            <a:pPr latinLnBrk="0"/>
            <a:r>
              <a:rPr lang="en-US" altLang="ko-KR" cap="all" dirty="0"/>
              <a:t>1. </a:t>
            </a:r>
            <a:r>
              <a:rPr lang="ko-KR" altLang="en-US" cap="all" dirty="0"/>
              <a:t>한국의 외교권박탈</a:t>
            </a:r>
            <a:r>
              <a:rPr lang="en-US" altLang="ko-KR" cap="all" dirty="0"/>
              <a:t/>
            </a:r>
            <a:br>
              <a:rPr lang="en-US" altLang="ko-KR" cap="all" dirty="0"/>
            </a:br>
            <a:r>
              <a:rPr lang="en-US" altLang="ko-KR" cap="all" dirty="0"/>
              <a:t/>
            </a:r>
            <a:br>
              <a:rPr lang="en-US" altLang="ko-KR" cap="all" dirty="0"/>
            </a:br>
            <a:r>
              <a:rPr lang="ko-KR" altLang="en-US" cap="al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83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EC8548-0DD3-4DF6-9067-D2D8512E8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292796F-410E-4ED3-962E-DD5C9FDF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17" y="1967948"/>
            <a:ext cx="3731775" cy="275402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 latinLnBrk="0"/>
            <a:r>
              <a:rPr lang="en-US" altLang="ko-KR" sz="3600" cap="all"/>
              <a:t>2. </a:t>
            </a:r>
            <a:r>
              <a:rPr lang="ko-KR" altLang="en-US" sz="3600" cap="all"/>
              <a:t>통감부 설치 </a:t>
            </a:r>
          </a:p>
        </p:txBody>
      </p:sp>
    </p:spTree>
    <p:extLst>
      <p:ext uri="{BB962C8B-B14F-4D97-AF65-F5344CB8AC3E}">
        <p14:creationId xmlns:p14="http://schemas.microsoft.com/office/powerpoint/2010/main" val="10192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F72A338-8A8B-4CCD-871C-069B91511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54B5A6E-225D-4981-A20F-FF335FFC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17" y="1967948"/>
            <a:ext cx="3731775" cy="275402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 latinLnBrk="0"/>
            <a:r>
              <a:rPr lang="en-US" altLang="ko-KR" sz="3600" cap="all"/>
              <a:t>3. </a:t>
            </a:r>
            <a:r>
              <a:rPr lang="ko-KR" altLang="en-US" sz="3600" cap="all"/>
              <a:t>황제알현권</a:t>
            </a:r>
            <a:endParaRPr lang="en-US" altLang="ko-KR" sz="3600" cap="all"/>
          </a:p>
        </p:txBody>
      </p:sp>
    </p:spTree>
    <p:extLst>
      <p:ext uri="{BB962C8B-B14F-4D97-AF65-F5344CB8AC3E}">
        <p14:creationId xmlns:p14="http://schemas.microsoft.com/office/powerpoint/2010/main" val="40054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27752C4-320E-44FA-8685-D4D4E3C5E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4E4BC3D-76C4-4833-AE85-E38F0F8F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39" y="1332772"/>
            <a:ext cx="2516957" cy="279962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 latinLnBrk="0"/>
            <a:r>
              <a:rPr lang="ko-KR" altLang="en-US" sz="4500" cap="all"/>
              <a:t>을사늑약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4FB0E1-07FF-4EA9-B27C-E17F2505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39" y="4184597"/>
            <a:ext cx="2516957" cy="1345992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 algn="ctr" latinLnBrk="0">
              <a:lnSpc>
                <a:spcPct val="112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ko-KR" sz="1725" dirty="0"/>
              <a:t>https://youtu.be/vnzrp6CgM0w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6F2671A5-D899-4ECC-B1EC-423976D9D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4267" y="2283428"/>
            <a:ext cx="4244417" cy="2440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424A9-2F59-40B6-B1D8-F46BDCCC0F85}"/>
              </a:ext>
            </a:extLst>
          </p:cNvPr>
          <p:cNvSpPr txBox="1"/>
          <p:nvPr/>
        </p:nvSpPr>
        <p:spPr>
          <a:xfrm>
            <a:off x="2949199" y="4573925"/>
            <a:ext cx="2329485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ko-KR" altLang="en-US" sz="525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525">
                <a:solidFill>
                  <a:srgbClr val="FFFFFF"/>
                </a:solidFill>
                <a:hlinkClick r:id="rId5" tooltip="http://ko.wikipedia.org/wiki/%EC%9D%84%EC%82%AC%EC%A1%B0%EC%95%BD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525">
                <a:solidFill>
                  <a:srgbClr val="FFFFFF"/>
                </a:solidFill>
              </a:rPr>
              <a:t>에는 </a:t>
            </a:r>
            <a:r>
              <a:rPr lang="ko-KR" altLang="en-US" sz="525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ko-KR" altLang="en-US" sz="525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23848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6C368A5-445C-47E1-834D-28A2FC954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5E1EE7B-1510-439B-B9D2-51EF2349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664" y="1340456"/>
            <a:ext cx="3129711" cy="143328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latinLnBrk="0"/>
            <a:r>
              <a:rPr lang="ko-KR" altLang="en-US" cap="all" dirty="0" err="1"/>
              <a:t>을사늑약이</a:t>
            </a:r>
            <a:r>
              <a:rPr lang="en-US" altLang="ko-KR" cap="all" dirty="0"/>
              <a:t> </a:t>
            </a:r>
            <a:r>
              <a:rPr lang="ko-KR" altLang="en-US" cap="all" dirty="0"/>
              <a:t>무효인 이유</a:t>
            </a:r>
          </a:p>
        </p:txBody>
      </p:sp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A202F280-B7DD-44A2-AC3E-42C263376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4373123" cy="393581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7C4D3A-3565-422A-A1B6-CF33CB08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362" y="2878560"/>
            <a:ext cx="2742314" cy="2686050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/>
              <a:t>강제조약</a:t>
            </a:r>
            <a:endParaRPr lang="en-US" altLang="ko-KR" dirty="0"/>
          </a:p>
          <a:p>
            <a:r>
              <a:rPr lang="ko-KR" altLang="en-US" dirty="0"/>
              <a:t>공식명칭 없음</a:t>
            </a:r>
            <a:endParaRPr lang="en-US" altLang="ko-KR" dirty="0"/>
          </a:p>
          <a:p>
            <a:r>
              <a:rPr lang="ko-KR" altLang="en-US" dirty="0"/>
              <a:t>부실한 보관</a:t>
            </a:r>
            <a:endParaRPr lang="en-US" altLang="ko-KR" dirty="0"/>
          </a:p>
          <a:p>
            <a:r>
              <a:rPr lang="ko-KR" altLang="en-US" dirty="0"/>
              <a:t>고종의 도장이 찍히지 않음</a:t>
            </a:r>
            <a:endParaRPr lang="en-US" altLang="ko-KR" dirty="0"/>
          </a:p>
          <a:p>
            <a:r>
              <a:rPr lang="ko-KR" altLang="en-US" dirty="0"/>
              <a:t>국제협약 표준을 지키지 않음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E1D9D2D-CBD2-4279-A385-6146DC8BD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내용 개체 틀 4" descr="실외, 오래된, 사진, 건물이(가) 표시된 사진&#10;&#10;자동 생성된 설명">
            <a:extLst>
              <a:ext uri="{FF2B5EF4-FFF2-40B4-BE49-F238E27FC236}">
                <a16:creationId xmlns:a16="http://schemas.microsoft.com/office/drawing/2014/main" id="{CD1519A2-F283-474F-9CE3-89F10DBB2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" y="1818193"/>
            <a:ext cx="5175285" cy="322161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5197BD6-A5A3-4832-A590-631B5C07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1" y="2420888"/>
            <a:ext cx="2869283" cy="1672658"/>
          </a:xfrm>
        </p:spPr>
        <p:txBody>
          <a:bodyPr vert="horz" lIns="68580" tIns="34290" rIns="68580" bIns="34290" rtlCol="0" anchor="b">
            <a:normAutofit/>
          </a:bodyPr>
          <a:lstStyle/>
          <a:p>
            <a:pPr latinLnBrk="0"/>
            <a:r>
              <a:rPr lang="ko-KR" altLang="en-US" sz="3600" cap="all" dirty="0"/>
              <a:t>통감부 간도 출장소</a:t>
            </a:r>
          </a:p>
        </p:txBody>
      </p:sp>
    </p:spTree>
    <p:extLst>
      <p:ext uri="{BB962C8B-B14F-4D97-AF65-F5344CB8AC3E}">
        <p14:creationId xmlns:p14="http://schemas.microsoft.com/office/powerpoint/2010/main" val="6185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26735EC-5442-4252-AD40-07AB04EA3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내용 개체 틀 4" descr="사람, 건물, 벽, 실외이(가) 표시된 사진&#10;&#10;자동 생성된 설명">
            <a:extLst>
              <a:ext uri="{FF2B5EF4-FFF2-40B4-BE49-F238E27FC236}">
                <a16:creationId xmlns:a16="http://schemas.microsoft.com/office/drawing/2014/main" id="{B1B2253B-3AA1-4FD7-808A-BF02857CA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7" y="1337310"/>
            <a:ext cx="4767384" cy="418338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469768C-D4C5-43BB-A18D-CFF2E600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1305760"/>
            <a:ext cx="3229322" cy="3184826"/>
          </a:xfrm>
        </p:spPr>
        <p:txBody>
          <a:bodyPr vert="horz" lIns="68580" tIns="34290" rIns="68580" bIns="34290" rtlCol="0" anchor="b">
            <a:normAutofit/>
          </a:bodyPr>
          <a:lstStyle/>
          <a:p>
            <a:pPr latinLnBrk="0"/>
            <a:r>
              <a:rPr lang="ko-KR" altLang="en-US" cap="all" dirty="0"/>
              <a:t>일본의 통감부 간도 출장소 설치</a:t>
            </a:r>
            <a:r>
              <a:rPr lang="en-US" altLang="ko-KR" cap="all" dirty="0"/>
              <a:t/>
            </a:r>
            <a:br>
              <a:rPr lang="en-US" altLang="ko-KR" cap="all" dirty="0"/>
            </a:br>
            <a:endParaRPr lang="en-US" altLang="ko-KR" cap="all" dirty="0"/>
          </a:p>
        </p:txBody>
      </p:sp>
    </p:spTree>
    <p:extLst>
      <p:ext uri="{BB962C8B-B14F-4D97-AF65-F5344CB8AC3E}">
        <p14:creationId xmlns:p14="http://schemas.microsoft.com/office/powerpoint/2010/main" val="18715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3BA53-0549-4D2D-B0FB-48B838A861FB}"/>
              </a:ext>
            </a:extLst>
          </p:cNvPr>
          <p:cNvSpPr txBox="1"/>
          <p:nvPr/>
        </p:nvSpPr>
        <p:spPr>
          <a:xfrm>
            <a:off x="755576" y="597677"/>
            <a:ext cx="648072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간도란</a:t>
            </a:r>
            <a:r>
              <a:rPr lang="en-US" altLang="ko-KR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??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9A07BCC-9FE6-4C2D-B274-0F4E056D4D27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40BE51-81BB-42F5-8862-668392996820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역사적 의의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5ACD6-0FC9-4757-862F-A62CA5A8289E}"/>
              </a:ext>
            </a:extLst>
          </p:cNvPr>
          <p:cNvSpPr txBox="1"/>
          <p:nvPr/>
        </p:nvSpPr>
        <p:spPr>
          <a:xfrm>
            <a:off x="622357" y="2963277"/>
            <a:ext cx="6480720" cy="11387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세도정치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>
              <a:buAutoNum type="arabicPeriod"/>
            </a:pPr>
            <a:endParaRPr lang="en-US" altLang="ko-KR" sz="28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>
              <a:buAutoNum type="arabicPeriod"/>
            </a:pP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항일운동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10" name="내용 개체 틀 8">
            <a:extLst>
              <a:ext uri="{FF2B5EF4-FFF2-40B4-BE49-F238E27FC236}">
                <a16:creationId xmlns:a16="http://schemas.microsoft.com/office/drawing/2014/main" id="{C3889650-7AFA-41A8-8141-61BA17A3F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6853"/>
            <a:ext cx="4013601" cy="43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2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543887D-2745-4840-B54F-DA49773E5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D7C0A2E-FE21-4577-9A43-17FB3191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17" y="1967948"/>
            <a:ext cx="3731775" cy="275402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 latinLnBrk="0"/>
            <a:r>
              <a:rPr lang="en-US" altLang="ko-KR" sz="3600" cap="all" dirty="0"/>
              <a:t>1909</a:t>
            </a:r>
            <a:r>
              <a:rPr lang="ko-KR" altLang="en-US" sz="3600" cap="all" dirty="0"/>
              <a:t>년 청나라의 </a:t>
            </a:r>
            <a:r>
              <a:rPr lang="ko-KR" altLang="en-US" sz="3600" cap="all" dirty="0" err="1"/>
              <a:t>변무독판</a:t>
            </a:r>
            <a:r>
              <a:rPr lang="en-US" altLang="ko-KR" sz="3600" cap="all" dirty="0"/>
              <a:t> </a:t>
            </a:r>
            <a:r>
              <a:rPr lang="ko-KR" altLang="en-US" sz="3600" cap="all" dirty="0" err="1"/>
              <a:t>오녹정에게</a:t>
            </a:r>
            <a:r>
              <a:rPr lang="en-US" altLang="ko-KR" sz="3600" cap="all" dirty="0"/>
              <a:t> </a:t>
            </a:r>
            <a:r>
              <a:rPr lang="ko-KR" altLang="en-US" sz="3600" cap="all" dirty="0"/>
              <a:t>밝힌 내용</a:t>
            </a:r>
          </a:p>
        </p:txBody>
      </p:sp>
    </p:spTree>
    <p:extLst>
      <p:ext uri="{BB962C8B-B14F-4D97-AF65-F5344CB8AC3E}">
        <p14:creationId xmlns:p14="http://schemas.microsoft.com/office/powerpoint/2010/main" val="25748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8"/>
            <a:ext cx="9144000" cy="685800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899592" y="3573016"/>
            <a:ext cx="7416000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2319" y="836712"/>
            <a:ext cx="578789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259656" y="3450118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>
            <a:stCxn id="5" idx="0"/>
          </p:cNvCxnSpPr>
          <p:nvPr/>
        </p:nvCxnSpPr>
        <p:spPr>
          <a:xfrm flipV="1">
            <a:off x="1367656" y="2924944"/>
            <a:ext cx="0" cy="525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2303768" y="3450118"/>
            <a:ext cx="216000" cy="216000"/>
          </a:xfrm>
          <a:prstGeom prst="ellipse">
            <a:avLst/>
          </a:prstGeom>
          <a:gradFill>
            <a:gsLst>
              <a:gs pos="0">
                <a:srgbClr val="8A0000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89000"/>
                  <a:lumOff val="11000"/>
                </a:schemeClr>
              </a:gs>
            </a:gsLst>
            <a:lin ang="540000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/>
          <p:cNvSpPr/>
          <p:nvPr/>
        </p:nvSpPr>
        <p:spPr>
          <a:xfrm>
            <a:off x="3869932" y="3450118"/>
            <a:ext cx="216000" cy="216000"/>
          </a:xfrm>
          <a:prstGeom prst="ellipse">
            <a:avLst/>
          </a:prstGeom>
          <a:gradFill>
            <a:gsLst>
              <a:gs pos="0">
                <a:srgbClr val="8A0000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89000"/>
                  <a:lumOff val="11000"/>
                </a:schemeClr>
              </a:gs>
            </a:gsLst>
            <a:lin ang="540000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/>
          <p:cNvSpPr/>
          <p:nvPr/>
        </p:nvSpPr>
        <p:spPr>
          <a:xfrm>
            <a:off x="5580124" y="3450118"/>
            <a:ext cx="216000" cy="216000"/>
          </a:xfrm>
          <a:prstGeom prst="ellipse">
            <a:avLst/>
          </a:prstGeom>
          <a:gradFill>
            <a:gsLst>
              <a:gs pos="0">
                <a:srgbClr val="8A0000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89000"/>
                  <a:lumOff val="11000"/>
                </a:schemeClr>
              </a:gs>
            </a:gsLst>
            <a:lin ang="540000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6480216" y="3450118"/>
            <a:ext cx="216000" cy="216000"/>
          </a:xfrm>
          <a:prstGeom prst="ellipse">
            <a:avLst/>
          </a:prstGeom>
          <a:gradFill>
            <a:gsLst>
              <a:gs pos="0">
                <a:srgbClr val="8A0000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89000"/>
                  <a:lumOff val="11000"/>
                </a:schemeClr>
              </a:gs>
            </a:gsLst>
            <a:lin ang="540000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/>
          <p:cNvSpPr/>
          <p:nvPr/>
        </p:nvSpPr>
        <p:spPr>
          <a:xfrm>
            <a:off x="7524328" y="3450118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27584" y="371703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고조선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~</a:t>
            </a:r>
          </a:p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발해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1033" y="2276872"/>
            <a:ext cx="189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이시기 때부터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지배</a:t>
            </a:r>
          </a:p>
        </p:txBody>
      </p:sp>
      <p:cxnSp>
        <p:nvCxnSpPr>
          <p:cNvPr id="30" name="직선 연결선 29"/>
          <p:cNvCxnSpPr/>
          <p:nvPr/>
        </p:nvCxnSpPr>
        <p:spPr>
          <a:xfrm flipV="1">
            <a:off x="2411760" y="3639111"/>
            <a:ext cx="0" cy="525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42079" y="2747260"/>
            <a:ext cx="1356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1712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숙종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조선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7266" y="5445224"/>
            <a:ext cx="1692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백두산정계비</a:t>
            </a:r>
            <a:endParaRPr lang="ko-KR" altLang="en-US" sz="16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3977932" y="2902697"/>
            <a:ext cx="0" cy="525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16043" y="3744039"/>
            <a:ext cx="138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1900~1903</a:t>
            </a:r>
            <a:endParaRPr lang="ko-KR" altLang="en-US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74205" y="1894685"/>
            <a:ext cx="2241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서간도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평안북도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동간도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함경북도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편입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48064" y="371708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1905</a:t>
            </a:r>
            <a:endParaRPr lang="ko-KR" altLang="en-US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48156" y="298061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1909</a:t>
            </a:r>
            <a:endParaRPr lang="ko-KR" altLang="en-US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68" y="371703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이후 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현재</a:t>
            </a:r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7632328" y="2902697"/>
            <a:ext cx="0" cy="525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786236" y="2580615"/>
            <a:ext cx="169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한중 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동북공정</a:t>
            </a:r>
          </a:p>
        </p:txBody>
      </p:sp>
      <p:cxnSp>
        <p:nvCxnSpPr>
          <p:cNvPr id="42" name="직선 연결선 41"/>
          <p:cNvCxnSpPr/>
          <p:nvPr/>
        </p:nvCxnSpPr>
        <p:spPr>
          <a:xfrm flipV="1">
            <a:off x="5688124" y="2902697"/>
            <a:ext cx="0" cy="525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V="1">
            <a:off x="6588216" y="3666118"/>
            <a:ext cx="0" cy="525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42124" y="4284385"/>
            <a:ext cx="169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간도협약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52FE58-82A9-48C8-BC74-D5B5E45A4AB7}"/>
              </a:ext>
            </a:extLst>
          </p:cNvPr>
          <p:cNvSpPr txBox="1"/>
          <p:nvPr/>
        </p:nvSpPr>
        <p:spPr>
          <a:xfrm>
            <a:off x="4884335" y="2520296"/>
            <a:ext cx="169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을사늑약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917CB7F-F608-41FB-90C7-ED502261D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92" y="4204026"/>
            <a:ext cx="1385900" cy="12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7D20899-9001-4C80-A854-8A6172B2B145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29703D-F04A-4189-9B98-880F0A154244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고조선</a:t>
            </a:r>
            <a:r>
              <a:rPr lang="en-US" altLang="ko-KR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고구려</a:t>
            </a:r>
            <a:r>
              <a:rPr lang="en-US" altLang="ko-KR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발해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4173F84-902A-4B04-A5F2-077072E6C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2" y="3573988"/>
            <a:ext cx="2976291" cy="309288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2D05CEC-4BE6-42DD-AEA3-9180DA15A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59" y="3214893"/>
            <a:ext cx="2594742" cy="34711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9529" y="257342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고조선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고구려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발해까지 우리가 지배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&gt;&gt;&gt;&gt;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간도는 원래 </a:t>
            </a:r>
            <a:r>
              <a:rPr lang="ko-KR" altLang="en-US" sz="2000" dirty="0" err="1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읍루</a:t>
            </a:r>
            <a:r>
              <a:rPr lang="ko-KR" altLang="en-US" sz="2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와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 </a:t>
            </a:r>
            <a:r>
              <a:rPr lang="ko-KR" altLang="en-US" sz="2000" dirty="0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옥저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의 땅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(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고구려에 복속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)</a:t>
            </a:r>
            <a:endParaRPr lang="ko-KR" altLang="en-US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B4764-8850-460E-8A4D-75C442935242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115491CE-EB86-4F77-B956-7176AD1F50C8}"/>
                  </a:ext>
                </a:extLst>
              </p14:cNvPr>
              <p14:cNvContentPartPr/>
              <p14:nvPr/>
            </p14:nvContentPartPr>
            <p14:xfrm>
              <a:off x="2045981" y="4128051"/>
              <a:ext cx="1037520" cy="97812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115491CE-EB86-4F77-B956-7176AD1F50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6981" y="4119051"/>
                <a:ext cx="105516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787C2CC3-A2C3-4D6D-A948-F5271497C5D7}"/>
                  </a:ext>
                </a:extLst>
              </p14:cNvPr>
              <p14:cNvContentPartPr/>
              <p14:nvPr/>
            </p14:nvContentPartPr>
            <p14:xfrm>
              <a:off x="7346913" y="4050546"/>
              <a:ext cx="723240" cy="71856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787C2CC3-A2C3-4D6D-A948-F5271497C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7913" y="4041546"/>
                <a:ext cx="74088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ACF436AF-7509-4830-9CF6-B5EAAB9A980F}"/>
                  </a:ext>
                </a:extLst>
              </p14:cNvPr>
              <p14:cNvContentPartPr/>
              <p14:nvPr/>
            </p14:nvContentPartPr>
            <p14:xfrm>
              <a:off x="4345614" y="4502973"/>
              <a:ext cx="360" cy="36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ACF436AF-7509-4830-9CF6-B5EAAB9A98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36614" y="44943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C2C3E97A-D3A1-403D-B311-B48D33CDBA97}"/>
                  </a:ext>
                </a:extLst>
              </p14:cNvPr>
              <p14:cNvContentPartPr/>
              <p14:nvPr/>
            </p14:nvContentPartPr>
            <p14:xfrm>
              <a:off x="3932334" y="3185013"/>
              <a:ext cx="360" cy="36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C2C3E97A-D3A1-403D-B311-B48D33CDBA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3694" y="31763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FADF9F82-FA9F-4C68-A669-F05778AB6046}"/>
                  </a:ext>
                </a:extLst>
              </p14:cNvPr>
              <p14:cNvContentPartPr/>
              <p14:nvPr/>
            </p14:nvContentPartPr>
            <p14:xfrm>
              <a:off x="4355334" y="3146133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FADF9F82-FA9F-4C68-A669-F05778AB60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6334" y="31374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A4D019F0-DD1D-4BDB-A552-4F9E87D51DA6}"/>
                  </a:ext>
                </a:extLst>
              </p14:cNvPr>
              <p14:cNvContentPartPr/>
              <p14:nvPr/>
            </p14:nvContentPartPr>
            <p14:xfrm>
              <a:off x="4453614" y="3214893"/>
              <a:ext cx="360" cy="36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A4D019F0-DD1D-4BDB-A552-4F9E87D51D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4974" y="32058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2E8D7BBF-18CE-4FFE-BE21-B140D2419509}"/>
                  </a:ext>
                </a:extLst>
              </p14:cNvPr>
              <p14:cNvContentPartPr/>
              <p14:nvPr/>
            </p14:nvContentPartPr>
            <p14:xfrm>
              <a:off x="-511506" y="2261253"/>
              <a:ext cx="360" cy="36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2E8D7BBF-18CE-4FFE-BE21-B140D24195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520506" y="22522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4F316281-1179-42F3-B331-87E905C5BE33}"/>
                  </a:ext>
                </a:extLst>
              </p14:cNvPr>
              <p14:cNvContentPartPr/>
              <p14:nvPr/>
            </p14:nvContentPartPr>
            <p14:xfrm>
              <a:off x="-511506" y="2261253"/>
              <a:ext cx="360" cy="360"/>
            </p14:xfrm>
          </p:contentPart>
        </mc:Choice>
        <mc:Fallback xmlns=""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4F316281-1179-42F3-B331-87E905C5BE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520506" y="22522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505AC30E-1F7D-475E-8715-5DF969D85DA7}"/>
                  </a:ext>
                </a:extLst>
              </p14:cNvPr>
              <p14:cNvContentPartPr/>
              <p14:nvPr/>
            </p14:nvContentPartPr>
            <p14:xfrm>
              <a:off x="1749654" y="3283653"/>
              <a:ext cx="360" cy="36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505AC30E-1F7D-475E-8715-5DF969D85D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41014" y="32746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F1541C5D-F15E-4C09-A19B-9D50798C2048}"/>
                  </a:ext>
                </a:extLst>
              </p14:cNvPr>
              <p14:cNvContentPartPr/>
              <p14:nvPr/>
            </p14:nvContentPartPr>
            <p14:xfrm>
              <a:off x="7885134" y="2025093"/>
              <a:ext cx="360" cy="360"/>
            </p14:xfrm>
          </p:contentPart>
        </mc:Choice>
        <mc:Fallback xmlns=""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F1541C5D-F15E-4C09-A19B-9D50798C20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76134" y="20164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잉크 29">
                <a:extLst>
                  <a:ext uri="{FF2B5EF4-FFF2-40B4-BE49-F238E27FC236}">
                    <a16:creationId xmlns:a16="http://schemas.microsoft.com/office/drawing/2014/main" id="{AA328CD5-F24A-4123-91BA-924D4DCEEB1A}"/>
                  </a:ext>
                </a:extLst>
              </p14:cNvPr>
              <p14:cNvContentPartPr/>
              <p14:nvPr/>
            </p14:nvContentPartPr>
            <p14:xfrm>
              <a:off x="7098534" y="2290413"/>
              <a:ext cx="360" cy="360"/>
            </p14:xfrm>
          </p:contentPart>
        </mc:Choice>
        <mc:Fallback xmlns="">
          <p:pic>
            <p:nvPicPr>
              <p:cNvPr id="30" name="잉크 29">
                <a:extLst>
                  <a:ext uri="{FF2B5EF4-FFF2-40B4-BE49-F238E27FC236}">
                    <a16:creationId xmlns:a16="http://schemas.microsoft.com/office/drawing/2014/main" id="{AA328CD5-F24A-4123-91BA-924D4DCEEB1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89894" y="22817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잉크 30">
                <a:extLst>
                  <a:ext uri="{FF2B5EF4-FFF2-40B4-BE49-F238E27FC236}">
                    <a16:creationId xmlns:a16="http://schemas.microsoft.com/office/drawing/2014/main" id="{410872A7-0509-44E2-9624-CD55A97CC8BA}"/>
                  </a:ext>
                </a:extLst>
              </p14:cNvPr>
              <p14:cNvContentPartPr/>
              <p14:nvPr/>
            </p14:nvContentPartPr>
            <p14:xfrm>
              <a:off x="9851454" y="2556093"/>
              <a:ext cx="360" cy="360"/>
            </p14:xfrm>
          </p:contentPart>
        </mc:Choice>
        <mc:Fallback xmlns="">
          <p:pic>
            <p:nvPicPr>
              <p:cNvPr id="31" name="잉크 30">
                <a:extLst>
                  <a:ext uri="{FF2B5EF4-FFF2-40B4-BE49-F238E27FC236}">
                    <a16:creationId xmlns:a16="http://schemas.microsoft.com/office/drawing/2014/main" id="{410872A7-0509-44E2-9624-CD55A97CC8B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42454" y="254745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80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82F3F-CA3A-4CEC-9469-F749E591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0462E2-BE9E-4950-B857-4505E5D3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9EC252-3025-4A44-92B9-AE7D509DC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11ACB7-DA24-49A6-B00C-21231EB45FD6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247F877-8360-4239-AAA0-F240EF988EED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83AF05-5FCA-4E56-ACB3-F2687C29B20E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고조선</a:t>
            </a:r>
            <a:r>
              <a:rPr lang="en-US" altLang="ko-KR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고구려</a:t>
            </a:r>
            <a:r>
              <a:rPr lang="en-US" altLang="ko-KR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발해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5CA3874-B584-4067-8F10-76C849FEB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2411374"/>
            <a:ext cx="4464496" cy="41719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DC4B12D5-0842-4AE4-BE67-0240FFA856EB}"/>
                  </a:ext>
                </a:extLst>
              </p14:cNvPr>
              <p14:cNvContentPartPr/>
              <p14:nvPr/>
            </p14:nvContentPartPr>
            <p14:xfrm>
              <a:off x="3779912" y="3573016"/>
              <a:ext cx="1269675" cy="1048397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DC4B12D5-0842-4AE4-BE67-0240FFA856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0910" y="3564015"/>
                <a:ext cx="1287319" cy="10660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160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1114</Words>
  <Application>Microsoft Office PowerPoint</Application>
  <PresentationFormat>화면 슬라이드 쇼(4:3)</PresentationFormat>
  <Paragraphs>260</Paragraphs>
  <Slides>60</Slides>
  <Notes>17</Notes>
  <HiddenSlides>0</HiddenSlides>
  <MMClips>2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8" baseType="lpstr">
      <vt:lpstr>EBS주시경 Bold</vt:lpstr>
      <vt:lpstr>EBS주시경 Light</vt:lpstr>
      <vt:lpstr>新細明體</vt:lpstr>
      <vt:lpstr>궁서체</vt:lpstr>
      <vt:lpstr>맑은 고딕</vt:lpstr>
      <vt:lpstr>한컴돋움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  주제:간도가 한국영토인  역사적 지리적 증거                </vt:lpstr>
      <vt:lpstr>    백두산 정계비              </vt:lpstr>
      <vt:lpstr>목차</vt:lpstr>
      <vt:lpstr>(1) 간도 란? </vt:lpstr>
      <vt:lpstr>    백두산정계비</vt:lpstr>
      <vt:lpstr>정계비의 위치(용비어천가, 요동지)</vt:lpstr>
      <vt:lpstr>생긴 계기</vt:lpstr>
      <vt:lpstr>숙종</vt:lpstr>
      <vt:lpstr>토문강의 위치</vt:lpstr>
      <vt:lpstr>조선과 청의 주장</vt:lpstr>
      <vt:lpstr>백두산정계비, 토문강의 위치는  어디인가 </vt:lpstr>
      <vt:lpstr>   동북공정이란?</vt:lpstr>
      <vt:lpstr>중국의 동북 공정의 주장 이유</vt:lpstr>
      <vt:lpstr>동북 공정의 반박&amp;심각성</vt:lpstr>
      <vt:lpstr>                                                                                                                   end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간도가 한국영토로서 지리적,역사적 증거</vt:lpstr>
      <vt:lpstr>러일전쟁</vt:lpstr>
      <vt:lpstr>한일의정서</vt:lpstr>
      <vt:lpstr>일본제국의승리 및 포츠머스 조약 체결 </vt:lpstr>
      <vt:lpstr>을사늑약 </vt:lpstr>
      <vt:lpstr>을사늑약   </vt:lpstr>
      <vt:lpstr>을사늑약의 주요내용 </vt:lpstr>
      <vt:lpstr>1. 한국의 외교권박탈   </vt:lpstr>
      <vt:lpstr>2. 통감부 설치 </vt:lpstr>
      <vt:lpstr>3. 황제알현권</vt:lpstr>
      <vt:lpstr>을사늑약</vt:lpstr>
      <vt:lpstr>을사늑약이 무효인 이유</vt:lpstr>
      <vt:lpstr>통감부 간도 출장소</vt:lpstr>
      <vt:lpstr>일본의 통감부 간도 출장소 설치 </vt:lpstr>
      <vt:lpstr>1909년 청나라의 변무독판 오녹정에게 밝힌 내용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OWNER</cp:lastModifiedBy>
  <cp:revision>66</cp:revision>
  <dcterms:created xsi:type="dcterms:W3CDTF">2018-07-24T12:02:34Z</dcterms:created>
  <dcterms:modified xsi:type="dcterms:W3CDTF">2019-09-27T06:43:41Z</dcterms:modified>
  <cp:contentStatus/>
</cp:coreProperties>
</file>