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99" r:id="rId2"/>
    <p:sldMasterId id="2147483700" r:id="rId3"/>
    <p:sldMasterId id="2147483701" r:id="rId4"/>
  </p:sld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71" r:id="rId16"/>
    <p:sldId id="267" r:id="rId17"/>
    <p:sldId id="274" r:id="rId18"/>
    <p:sldId id="269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8" userDrawn="1">
          <p15:clr>
            <a:srgbClr val="A4A3A4"/>
          </p15:clr>
        </p15:guide>
        <p15:guide id="1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1" d="100"/>
          <a:sy n="51" d="100"/>
        </p:scale>
        <p:origin x="1387" y="34"/>
      </p:cViewPr>
      <p:guideLst>
        <p:guide orient="horz" pos="2158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54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80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35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5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1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4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48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0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4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8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091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09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6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4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86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85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3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8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7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332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7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30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35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9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1143000" y="1122680"/>
            <a:ext cx="6858635" cy="2388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4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45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4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45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4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45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45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/>
          </p:nvPr>
        </p:nvSpPr>
        <p:spPr>
          <a:xfrm>
            <a:off x="1143000" y="3602355"/>
            <a:ext cx="6858635" cy="16554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클릭하여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부제목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스타일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편집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33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628650" y="1825625"/>
            <a:ext cx="7887335" cy="43516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3570" y="1710055"/>
            <a:ext cx="7887335" cy="2853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4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45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4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45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4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45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45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23570" y="4589780"/>
            <a:ext cx="7887335" cy="15005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클릭</a:t>
            </a:r>
            <a:endParaRPr lang="ko-KR" altLang="en-US" sz="18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33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628650" y="1825625"/>
            <a:ext cx="3886835" cy="43516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4629150" y="1825625"/>
            <a:ext cx="3886835" cy="43516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992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33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30555" y="1681480"/>
            <a:ext cx="3867785" cy="82359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1800" b="1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1800" b="1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1800" b="1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1800" b="1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1800" b="1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30555" y="2505075"/>
            <a:ext cx="3867785" cy="36849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/>
          </p:nvPr>
        </p:nvSpPr>
        <p:spPr>
          <a:xfrm>
            <a:off x="4628515" y="1681480"/>
            <a:ext cx="3888105" cy="82359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1800" b="1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1800" b="1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1800" b="1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1800" b="1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1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1800" b="1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/>
          </p:nvPr>
        </p:nvSpPr>
        <p:spPr>
          <a:xfrm>
            <a:off x="4628515" y="2505075"/>
            <a:ext cx="3888105" cy="36849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7" name="날짜 개체 틀 6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33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42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9920" y="457200"/>
            <a:ext cx="294957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24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3887470" y="987425"/>
            <a:ext cx="4629785" cy="487362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4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629920" y="2057400"/>
            <a:ext cx="2949575" cy="38119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12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12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12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12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120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9920" y="457200"/>
            <a:ext cx="294957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24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4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24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그림 개체 틀 2"/>
          <p:cNvSpPr txBox="1">
            <a:spLocks noGrp="1"/>
          </p:cNvSpPr>
          <p:nvPr>
            <p:ph type="pic"/>
          </p:nvPr>
        </p:nvSpPr>
        <p:spPr>
          <a:xfrm>
            <a:off x="3887470" y="987425"/>
            <a:ext cx="4629785" cy="487362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629920" y="2057400"/>
            <a:ext cx="2949575" cy="38119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12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12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12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12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2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120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33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628650" y="1825625"/>
            <a:ext cx="7887335" cy="435165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215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33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628650" y="365125"/>
            <a:ext cx="5800725" cy="581215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22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17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61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65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55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A66A-46C8-4324-9324-494980A0F4F2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F04C-9C94-4664-91A5-8C40C594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0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8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2019-09-30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>
                <a:solidFill>
                  <a:srgbClr val="3A3838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3A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마스터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제목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스타일</a:t>
            </a:r>
            <a:r>
              <a:rPr lang="en-US" altLang="ko-KR" sz="33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3300" b="0" strike="noStrike" cap="none" dirty="0">
                <a:latin typeface="나눔스퀘어 Bold" charset="0"/>
                <a:ea typeface="나눔스퀘어 Bold" charset="0"/>
              </a:rPr>
              <a:t>편집</a:t>
            </a:r>
            <a:endParaRPr lang="ko-KR" altLang="en-US" sz="3300" b="0" strike="noStrike" cap="none" dirty="0">
              <a:latin typeface="나눔스퀘어 Bold" charset="0"/>
              <a:ea typeface="나눔스퀘어 Bold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28650" y="1825625"/>
            <a:ext cx="7887335" cy="43516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71450" indent="-171450" algn="l" defTabSz="914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마스터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텍스트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스타일을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편집하려면</a:t>
            </a:r>
            <a:r>
              <a:rPr lang="en-US" altLang="ko-KR" sz="21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2100" b="0" strike="noStrike" cap="none" dirty="0">
                <a:latin typeface="나눔스퀘어" charset="0"/>
                <a:ea typeface="나눔스퀘어" charset="0"/>
              </a:rPr>
              <a:t>클릭</a:t>
            </a:r>
            <a:endParaRPr lang="ko-KR" altLang="en-US" sz="2100" b="0" strike="noStrike" cap="none" dirty="0">
              <a:latin typeface="나눔스퀘어" charset="0"/>
              <a:ea typeface="나눔스퀘어" charset="0"/>
            </a:endParaRPr>
          </a:p>
          <a:p>
            <a:pPr marL="6286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두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8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8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800" b="0" strike="noStrike" cap="none" dirty="0">
              <a:latin typeface="나눔스퀘어" charset="0"/>
              <a:ea typeface="나눔스퀘어" charset="0"/>
            </a:endParaRPr>
          </a:p>
          <a:p>
            <a:pPr marL="10858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50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50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500" b="0" strike="noStrike" cap="none" dirty="0">
              <a:latin typeface="나눔스퀘어" charset="0"/>
              <a:ea typeface="나눔스퀘어" charset="0"/>
            </a:endParaRPr>
          </a:p>
          <a:p>
            <a:pPr marL="15430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네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  <a:p>
            <a:pPr marL="2000250" indent="-171450" algn="l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다섯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번째</a:t>
            </a:r>
            <a:r>
              <a:rPr lang="en-US" altLang="ko-KR" sz="1350" b="0" strike="noStrike" cap="none" dirty="0">
                <a:latin typeface="Century Gothic" charset="0"/>
                <a:ea typeface="Century Gothic" charset="0"/>
              </a:rPr>
              <a:t> </a:t>
            </a:r>
            <a:r>
              <a:rPr lang="en-US" altLang="ko-KR" sz="1350" b="0" strike="noStrike" cap="none" dirty="0">
                <a:latin typeface="나눔스퀘어" charset="0"/>
                <a:ea typeface="나눔스퀘어" charset="0"/>
              </a:rPr>
              <a:t>수준</a:t>
            </a:r>
            <a:endParaRPr lang="ko-KR" altLang="en-US" sz="1350" b="0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286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2019-09-30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3028950" y="6356350"/>
            <a:ext cx="30867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6457950" y="6356350"/>
            <a:ext cx="20580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strike="noStrike" cap="none" dirty="0" smtClean="0">
                <a:solidFill>
                  <a:schemeClr val="tx1">
                    <a:tint val="75000"/>
                  </a:schemeClr>
                </a:solidFill>
                <a:latin typeface="나눔스퀘어" charset="0"/>
                <a:ea typeface="나눔스퀘어" charset="0"/>
              </a:rPr>
              <a:t>‹#›</a:t>
            </a:fld>
            <a:endParaRPr lang="ko-KR" altLang="en-US" sz="900" b="0" strike="noStrike" cap="none" dirty="0">
              <a:solidFill>
                <a:schemeClr val="tx1">
                  <a:tint val="75000"/>
                </a:schemeClr>
              </a:solidFill>
              <a:latin typeface="나눔스퀘어" charset="0"/>
              <a:ea typeface="나눔스퀘어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•"/>
        <a:defRPr lang="ko-KR" sz="2800" baseline="0" smtClean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LIQoh3nBaA&amp;feature=shar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10B2561-025A-4114-84C5-EB378212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>
            <a:spLocks/>
          </p:cNvSpPr>
          <p:nvPr/>
        </p:nvSpPr>
        <p:spPr>
          <a:xfrm>
            <a:off x="1174115" y="2230755"/>
            <a:ext cx="6776720" cy="1200150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b="1" strike="noStrike" cap="none" spc="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</a:rPr>
              <a:t>1905년의 진실</a:t>
            </a:r>
            <a:endParaRPr lang="ko-KR" altLang="en-US" sz="7200" b="1" strike="noStrike" cap="none" dirty="0">
              <a:solidFill>
                <a:schemeClr val="accent3">
                  <a:lumMod val="60000"/>
                  <a:lumOff val="40000"/>
                </a:schemeClr>
              </a:solidFill>
              <a:latin typeface="Century Gothic" charset="0"/>
              <a:ea typeface="Century 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6057B-0015-4517-90A2-9BC51F1E82F7}"/>
              </a:ext>
            </a:extLst>
          </p:cNvPr>
          <p:cNvSpPr txBox="1">
            <a:spLocks/>
          </p:cNvSpPr>
          <p:nvPr/>
        </p:nvSpPr>
        <p:spPr>
          <a:xfrm>
            <a:off x="6804248" y="5627023"/>
            <a:ext cx="1569660" cy="646331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600" b="0" strike="noStrike" cap="none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황세윤</a:t>
            </a:r>
            <a:endParaRPr lang="ko-KR" altLang="en-US" sz="3600" b="0" strike="noStrike" cap="none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175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2455" y="288925"/>
            <a:ext cx="7837170" cy="64579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strike="noStrike" cap="none" dirty="0">
                <a:latin typeface="나눔바른고딕" charset="0"/>
                <a:ea typeface="나눔바른고딕" charset="0"/>
              </a:rPr>
              <a:t>주장3 침략시기에 그들이 묵인 하였다</a:t>
            </a:r>
            <a:endParaRPr lang="ko-KR" altLang="en-US" sz="3600" b="1" strike="noStrike" cap="none" dirty="0"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3505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3505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AE0874DF-04C9-4AA6-9AC0-6C2217E76FC4}"/>
              </a:ext>
            </a:extLst>
          </p:cNvPr>
          <p:cNvSpPr/>
          <p:nvPr/>
        </p:nvSpPr>
        <p:spPr>
          <a:xfrm>
            <a:off x="6649720" y="2072005"/>
            <a:ext cx="358775" cy="91440"/>
          </a:xfrm>
          <a:custGeom>
            <a:avLst/>
            <a:gdLst>
              <a:gd name="connsiteX0" fmla="*/ 0 w 478343"/>
              <a:gd name="connsiteY0" fmla="*/ 45720 h 91440"/>
              <a:gd name="connsiteX1" fmla="*/ 478343 w 47834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43" h="91440">
                <a:moveTo>
                  <a:pt x="0" y="45720"/>
                </a:moveTo>
                <a:lnTo>
                  <a:pt x="47834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148" tIns="43175" rIns="239148" bIns="43176" numCol="1" spcCol="1270" anchor="ctr" anchorCtr="0">
            <a:noAutofit/>
          </a:bodyPr>
          <a:lstStyle/>
          <a:p>
            <a:pPr marL="0" lvl="0" indent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500" kern="120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D4A01675-1C2F-400B-ADCE-D04C83447E42}"/>
              </a:ext>
            </a:extLst>
          </p:cNvPr>
          <p:cNvSpPr/>
          <p:nvPr/>
        </p:nvSpPr>
        <p:spPr>
          <a:xfrm>
            <a:off x="4991735" y="1453515"/>
            <a:ext cx="1659890" cy="1327785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marL="0" lvl="0" indent="0" algn="ctr" defTabSz="1689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800" kern="120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711F6FA1-C595-48F9-BD9E-6239EED765C5}"/>
              </a:ext>
            </a:extLst>
          </p:cNvPr>
          <p:cNvSpPr/>
          <p:nvPr/>
        </p:nvSpPr>
        <p:spPr>
          <a:xfrm>
            <a:off x="5821045" y="2779395"/>
            <a:ext cx="2041525" cy="478155"/>
          </a:xfrm>
          <a:custGeom>
            <a:avLst/>
            <a:gdLst>
              <a:gd name="connsiteX0" fmla="*/ 2721739 w 2721739"/>
              <a:gd name="connsiteY0" fmla="*/ 0 h 478343"/>
              <a:gd name="connsiteX1" fmla="*/ 2721739 w 2721739"/>
              <a:gd name="connsiteY1" fmla="*/ 256271 h 478343"/>
              <a:gd name="connsiteX2" fmla="*/ 0 w 2721739"/>
              <a:gd name="connsiteY2" fmla="*/ 256271 h 478343"/>
              <a:gd name="connsiteX3" fmla="*/ 0 w 2721739"/>
              <a:gd name="connsiteY3" fmla="*/ 478343 h 47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739" h="478343">
                <a:moveTo>
                  <a:pt x="2721739" y="0"/>
                </a:moveTo>
                <a:lnTo>
                  <a:pt x="2721739" y="256271"/>
                </a:lnTo>
                <a:lnTo>
                  <a:pt x="0" y="256271"/>
                </a:lnTo>
                <a:lnTo>
                  <a:pt x="0" y="478343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347" tIns="236627" rIns="1304347" bIns="236627" numCol="1" spcCol="1270" anchor="ctr" anchorCtr="0">
            <a:noAutofit/>
          </a:bodyPr>
          <a:lstStyle/>
          <a:p>
            <a:pPr marL="0" lvl="0" indent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500" kern="1200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1C481667-F13A-4F32-8216-FEF868AF0D83}"/>
              </a:ext>
            </a:extLst>
          </p:cNvPr>
          <p:cNvSpPr/>
          <p:nvPr/>
        </p:nvSpPr>
        <p:spPr>
          <a:xfrm>
            <a:off x="7032625" y="1453515"/>
            <a:ext cx="1659890" cy="1327785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marL="0" lvl="0" indent="0" algn="ctr" defTabSz="1689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800" kern="1200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9602E737-A3CD-44E8-9565-F279F34FAE78}"/>
              </a:ext>
            </a:extLst>
          </p:cNvPr>
          <p:cNvSpPr/>
          <p:nvPr/>
        </p:nvSpPr>
        <p:spPr>
          <a:xfrm>
            <a:off x="6649720" y="3908425"/>
            <a:ext cx="358775" cy="91440"/>
          </a:xfrm>
          <a:custGeom>
            <a:avLst/>
            <a:gdLst>
              <a:gd name="connsiteX0" fmla="*/ 0 w 478343"/>
              <a:gd name="connsiteY0" fmla="*/ 45720 h 91440"/>
              <a:gd name="connsiteX1" fmla="*/ 478343 w 47834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43" h="91440">
                <a:moveTo>
                  <a:pt x="0" y="45720"/>
                </a:moveTo>
                <a:lnTo>
                  <a:pt x="47834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148" tIns="43175" rIns="239148" bIns="43176" numCol="1" spcCol="1270" anchor="ctr" anchorCtr="0">
            <a:noAutofit/>
          </a:bodyPr>
          <a:lstStyle/>
          <a:p>
            <a:pPr marL="0" lvl="0" indent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500" kern="1200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E41F430C-8C15-49DD-82EB-CE6DBE2C9707}"/>
              </a:ext>
            </a:extLst>
          </p:cNvPr>
          <p:cNvSpPr/>
          <p:nvPr/>
        </p:nvSpPr>
        <p:spPr>
          <a:xfrm>
            <a:off x="4991735" y="3290570"/>
            <a:ext cx="1659890" cy="1327785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marL="0" lvl="0" indent="0" algn="ctr" defTabSz="1689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800" kern="1200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B089E313-3BFD-401D-89D9-4C5181272FA1}"/>
              </a:ext>
            </a:extLst>
          </p:cNvPr>
          <p:cNvSpPr/>
          <p:nvPr/>
        </p:nvSpPr>
        <p:spPr>
          <a:xfrm>
            <a:off x="5821045" y="4616450"/>
            <a:ext cx="2041525" cy="478155"/>
          </a:xfrm>
          <a:custGeom>
            <a:avLst/>
            <a:gdLst>
              <a:gd name="connsiteX0" fmla="*/ 2721739 w 2721739"/>
              <a:gd name="connsiteY0" fmla="*/ 0 h 478343"/>
              <a:gd name="connsiteX1" fmla="*/ 2721739 w 2721739"/>
              <a:gd name="connsiteY1" fmla="*/ 256271 h 478343"/>
              <a:gd name="connsiteX2" fmla="*/ 0 w 2721739"/>
              <a:gd name="connsiteY2" fmla="*/ 256271 h 478343"/>
              <a:gd name="connsiteX3" fmla="*/ 0 w 2721739"/>
              <a:gd name="connsiteY3" fmla="*/ 478343 h 47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739" h="478343">
                <a:moveTo>
                  <a:pt x="2721739" y="0"/>
                </a:moveTo>
                <a:lnTo>
                  <a:pt x="2721739" y="256271"/>
                </a:lnTo>
                <a:lnTo>
                  <a:pt x="0" y="256271"/>
                </a:lnTo>
                <a:lnTo>
                  <a:pt x="0" y="478343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4347" tIns="236627" rIns="1304347" bIns="236627" numCol="1" spcCol="1270" anchor="ctr" anchorCtr="0">
            <a:noAutofit/>
          </a:bodyPr>
          <a:lstStyle/>
          <a:p>
            <a:pPr marL="0" lvl="0" indent="0" algn="ctr" defTabSz="222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500" kern="1200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E7A9611E-7A8B-4DDC-8DA2-F1664043A9CC}"/>
              </a:ext>
            </a:extLst>
          </p:cNvPr>
          <p:cNvSpPr/>
          <p:nvPr/>
        </p:nvSpPr>
        <p:spPr>
          <a:xfrm>
            <a:off x="7032625" y="3290570"/>
            <a:ext cx="1659890" cy="1327785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marL="0" lvl="0" indent="0" algn="ctr" defTabSz="1689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800" kern="1200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DF365CC7-D619-4685-A7EA-F517960BFE33}"/>
              </a:ext>
            </a:extLst>
          </p:cNvPr>
          <p:cNvSpPr/>
          <p:nvPr/>
        </p:nvSpPr>
        <p:spPr>
          <a:xfrm>
            <a:off x="4991735" y="5126990"/>
            <a:ext cx="1659890" cy="1327785"/>
          </a:xfrm>
          <a:custGeom>
            <a:avLst/>
            <a:gdLst>
              <a:gd name="connsiteX0" fmla="*/ 0 w 2212796"/>
              <a:gd name="connsiteY0" fmla="*/ 0 h 1327678"/>
              <a:gd name="connsiteX1" fmla="*/ 2212796 w 2212796"/>
              <a:gd name="connsiteY1" fmla="*/ 0 h 1327678"/>
              <a:gd name="connsiteX2" fmla="*/ 2212796 w 2212796"/>
              <a:gd name="connsiteY2" fmla="*/ 1327678 h 1327678"/>
              <a:gd name="connsiteX3" fmla="*/ 0 w 2212796"/>
              <a:gd name="connsiteY3" fmla="*/ 1327678 h 1327678"/>
              <a:gd name="connsiteX4" fmla="*/ 0 w 2212796"/>
              <a:gd name="connsiteY4" fmla="*/ 0 h 13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796" h="1327678">
                <a:moveTo>
                  <a:pt x="0" y="0"/>
                </a:moveTo>
                <a:lnTo>
                  <a:pt x="2212796" y="0"/>
                </a:lnTo>
                <a:lnTo>
                  <a:pt x="2212796" y="1327678"/>
                </a:lnTo>
                <a:lnTo>
                  <a:pt x="0" y="132767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marL="0" lvl="0" indent="0" algn="ctr" defTabSz="1689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800" kern="12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160382-959C-461B-A5FF-6CF682E0A2DD}"/>
              </a:ext>
            </a:extLst>
          </p:cNvPr>
          <p:cNvSpPr txBox="1"/>
          <p:nvPr/>
        </p:nvSpPr>
        <p:spPr>
          <a:xfrm>
            <a:off x="5012055" y="1758950"/>
            <a:ext cx="2221865" cy="64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>
                <a:solidFill>
                  <a:schemeClr val="bg1"/>
                </a:solidFill>
              </a:rPr>
              <a:t>1905  2</a:t>
            </a:r>
            <a:r>
              <a:rPr lang="ko-KR" altLang="en-US" sz="3600" dirty="0">
                <a:solidFill>
                  <a:schemeClr val="bg1"/>
                </a:solidFill>
              </a:rPr>
              <a:t>월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E97F6E-1CEE-4A74-A1E4-8A5F53E23CF5}"/>
              </a:ext>
            </a:extLst>
          </p:cNvPr>
          <p:cNvSpPr txBox="1"/>
          <p:nvPr/>
        </p:nvSpPr>
        <p:spPr>
          <a:xfrm>
            <a:off x="7320915" y="1783080"/>
            <a:ext cx="1191260" cy="64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1906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A30B2A-0EDA-4A67-A649-FF1A08BFB70C}"/>
              </a:ext>
            </a:extLst>
          </p:cNvPr>
          <p:cNvSpPr txBox="1"/>
          <p:nvPr/>
        </p:nvSpPr>
        <p:spPr>
          <a:xfrm>
            <a:off x="7100570" y="3585210"/>
            <a:ext cx="2011680" cy="64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침략시기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73CCF-2B3E-4C5D-B4EF-09FF818BF7C7}"/>
              </a:ext>
            </a:extLst>
          </p:cNvPr>
          <p:cNvSpPr txBox="1"/>
          <p:nvPr/>
        </p:nvSpPr>
        <p:spPr>
          <a:xfrm>
            <a:off x="5059045" y="3620770"/>
            <a:ext cx="2011680" cy="64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solidFill>
                  <a:schemeClr val="tx1">
                    <a:lumMod val="75000"/>
                  </a:schemeClr>
                </a:solidFill>
              </a:rPr>
              <a:t>알아차림</a:t>
            </a:r>
            <a:endParaRPr lang="ko-KR" alt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676AB0-0F0D-4F4E-AF5E-ACD8C4DDB017}"/>
              </a:ext>
            </a:extLst>
          </p:cNvPr>
          <p:cNvSpPr txBox="1"/>
          <p:nvPr/>
        </p:nvSpPr>
        <p:spPr>
          <a:xfrm>
            <a:off x="5212715" y="5190490"/>
            <a:ext cx="1216025" cy="175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뒤늦게 </a:t>
            </a:r>
            <a:endParaRPr lang="en-US" altLang="ko-KR" sz="3600" dirty="0">
              <a:solidFill>
                <a:schemeClr val="bg1"/>
              </a:solidFill>
            </a:endParaRPr>
          </a:p>
          <a:p>
            <a:r>
              <a:rPr lang="ko-KR" altLang="en-US" sz="3600" dirty="0">
                <a:solidFill>
                  <a:schemeClr val="bg1"/>
                </a:solidFill>
              </a:rPr>
              <a:t>공포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580CBA-99D1-465A-8CC1-C26C8D06AB06}"/>
              </a:ext>
            </a:extLst>
          </p:cNvPr>
          <p:cNvSpPr txBox="1"/>
          <p:nvPr/>
        </p:nvSpPr>
        <p:spPr>
          <a:xfrm>
            <a:off x="647065" y="2429510"/>
            <a:ext cx="3785235" cy="535241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just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>
                <a:latin typeface="Arial" charset="0"/>
                <a:ea typeface="Arial" charset="0"/>
              </a:rPr>
              <a:t>1905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8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시마네현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지사가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독도를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처음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둘러볼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때는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몇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명의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수행원만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데리고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왔었습니다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.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그러나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1906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년에는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45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명이라는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대규모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사찰단이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들어와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독도를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살펴본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뒤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울릉도까지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들어와서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독도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편입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사실을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울도군수에게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알려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주었습니다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.</a:t>
            </a:r>
            <a:endParaRPr lang="ko-KR" altLang="en-US" sz="1800" b="0" strike="noStrike" cap="none" dirty="0">
              <a:latin typeface="Arial" charset="0"/>
              <a:ea typeface="Arial" charset="0"/>
            </a:endParaRPr>
          </a:p>
          <a:p>
            <a:pPr marL="0" indent="0" algn="just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심흥택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군수는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놀라서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강원도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관찰사서리이자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춘천군수인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이명래에게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이 사실을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보고했습니다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.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이명래로부터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보고를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받은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중앙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정부는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“독도가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일본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영토가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되었다는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사실은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전혀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근거가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없는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것이므로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섬의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형편과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일본인의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행동을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잘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살펴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보고하라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.”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지령을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내렸습니다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.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그러나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이때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우리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정부는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을사조약으로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외교권을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박탈당했고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통감부가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설치된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뒤여서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일본에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항의할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수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 </a:t>
            </a:r>
            <a:r>
              <a:rPr lang="en-US" altLang="ko-KR" sz="1800" b="0" strike="noStrike" cap="none" dirty="0">
                <a:latin typeface="맑은 고딕" charset="0"/>
                <a:ea typeface="맑은 고딕" charset="0"/>
              </a:rPr>
              <a:t>없었습니다</a:t>
            </a:r>
            <a:r>
              <a:rPr lang="en-US" altLang="ko-KR" sz="1800" b="0" strike="noStrike" cap="none" dirty="0">
                <a:latin typeface="Arial" charset="0"/>
                <a:ea typeface="Arial" charset="0"/>
              </a:rPr>
              <a:t>.</a:t>
            </a:r>
            <a:endParaRPr lang="ko-KR" altLang="en-US" sz="1800" b="0" strike="noStrike" cap="none" dirty="0">
              <a:latin typeface="Arial" charset="0"/>
              <a:ea typeface="Arial" charset="0"/>
            </a:endParaRPr>
          </a:p>
        </p:txBody>
      </p:sp>
      <p:sp>
        <p:nvSpPr>
          <p:cNvPr id="44" name="양쪽 대괄호 43">
            <a:extLst>
              <a:ext uri="{FF2B5EF4-FFF2-40B4-BE49-F238E27FC236}">
                <a16:creationId xmlns:a16="http://schemas.microsoft.com/office/drawing/2014/main" id="{6E05BD25-24CE-4E49-BC0E-399012F4F5D5}"/>
              </a:ext>
            </a:extLst>
          </p:cNvPr>
          <p:cNvSpPr/>
          <p:nvPr/>
        </p:nvSpPr>
        <p:spPr>
          <a:xfrm>
            <a:off x="716915" y="1207770"/>
            <a:ext cx="3714750" cy="12217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B89B18-EB86-4B6F-87DA-FC9C0BD91591}"/>
              </a:ext>
            </a:extLst>
          </p:cNvPr>
          <p:cNvSpPr txBox="1"/>
          <p:nvPr/>
        </p:nvSpPr>
        <p:spPr>
          <a:xfrm>
            <a:off x="1139190" y="1409700"/>
            <a:ext cx="2901315" cy="708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/>
              <a:t>묵인의 이유</a:t>
            </a:r>
          </a:p>
        </p:txBody>
      </p:sp>
    </p:spTree>
    <p:extLst>
      <p:ext uri="{BB962C8B-B14F-4D97-AF65-F5344CB8AC3E}">
        <p14:creationId xmlns:p14="http://schemas.microsoft.com/office/powerpoint/2010/main" val="1212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2455" y="288925"/>
            <a:ext cx="1097280" cy="64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정리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3505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237E3055-B04D-4961-A3D8-D32620982571}"/>
              </a:ext>
            </a:extLst>
          </p:cNvPr>
          <p:cNvSpPr/>
          <p:nvPr/>
        </p:nvSpPr>
        <p:spPr>
          <a:xfrm>
            <a:off x="5020945" y="1428750"/>
            <a:ext cx="1602740" cy="3442335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764B711-1E6D-48C4-96EC-AD19511D463D}"/>
              </a:ext>
            </a:extLst>
          </p:cNvPr>
          <p:cNvCxnSpPr/>
          <p:nvPr/>
        </p:nvCxnSpPr>
        <p:spPr>
          <a:xfrm>
            <a:off x="4395470" y="3343910"/>
            <a:ext cx="0" cy="1193165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9408E6A4-7C13-479C-8FDB-2F6FE0BA1BD1}"/>
              </a:ext>
            </a:extLst>
          </p:cNvPr>
          <p:cNvCxnSpPr/>
          <p:nvPr/>
        </p:nvCxnSpPr>
        <p:spPr>
          <a:xfrm flipH="1">
            <a:off x="3415665" y="4544060"/>
            <a:ext cx="965835" cy="77470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F8E4ADB-044D-44AE-95E5-983EFA930203}"/>
              </a:ext>
            </a:extLst>
          </p:cNvPr>
          <p:cNvCxnSpPr/>
          <p:nvPr/>
        </p:nvCxnSpPr>
        <p:spPr>
          <a:xfrm>
            <a:off x="4417060" y="4544060"/>
            <a:ext cx="804545" cy="67945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9EFE9A82-A801-4CE9-B567-AC616CAAFDFB}"/>
              </a:ext>
            </a:extLst>
          </p:cNvPr>
          <p:cNvSpPr/>
          <p:nvPr/>
        </p:nvSpPr>
        <p:spPr>
          <a:xfrm>
            <a:off x="2491740" y="4750435"/>
            <a:ext cx="1318895" cy="175895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>
            <a:spLocks/>
          </p:cNvSpPr>
          <p:nvPr/>
        </p:nvSpPr>
        <p:spPr>
          <a:xfrm>
            <a:off x="3696335" y="1569085"/>
            <a:ext cx="1319530" cy="1759585"/>
          </a:xfrm>
          <a:prstGeom prst="ellipse">
            <a:avLst/>
          </a:prstGeom>
          <a:solidFill>
            <a:srgbClr val="2F6DA0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charset="0"/>
              <a:ea typeface="맑은 고딕" charset="0"/>
            </a:endParaRPr>
          </a:p>
        </p:txBody>
      </p:sp>
      <p:sp>
        <p:nvSpPr>
          <p:cNvPr id="31" name="타원 30"/>
          <p:cNvSpPr>
            <a:spLocks/>
          </p:cNvSpPr>
          <p:nvPr/>
        </p:nvSpPr>
        <p:spPr>
          <a:xfrm>
            <a:off x="5165725" y="4725670"/>
            <a:ext cx="1319530" cy="1759585"/>
          </a:xfrm>
          <a:prstGeom prst="ellipse">
            <a:avLst/>
          </a:prstGeom>
          <a:solidFill>
            <a:srgbClr val="2F6DA0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charset="0"/>
              <a:ea typeface="맑은 고딕" charset="0"/>
            </a:endParaRPr>
          </a:p>
        </p:txBody>
      </p:sp>
      <p:sp>
        <p:nvSpPr>
          <p:cNvPr id="33" name="TextBox 32"/>
          <p:cNvSpPr txBox="1">
            <a:spLocks/>
          </p:cNvSpPr>
          <p:nvPr/>
        </p:nvSpPr>
        <p:spPr>
          <a:xfrm>
            <a:off x="4904740" y="1804035"/>
            <a:ext cx="3326765" cy="40068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spc="-150" dirty="0">
                <a:latin typeface="나눔스퀘어" charset="0"/>
                <a:ea typeface="나눔스퀘어" charset="0"/>
              </a:rPr>
              <a:t>독도는 처음 부터 무주지였다</a:t>
            </a:r>
            <a:endParaRPr lang="ko-KR" altLang="en-US" sz="2000" b="1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5764F7-55D6-46ED-BA35-A6132CE78D87}"/>
              </a:ext>
            </a:extLst>
          </p:cNvPr>
          <p:cNvSpPr txBox="1"/>
          <p:nvPr/>
        </p:nvSpPr>
        <p:spPr>
          <a:xfrm>
            <a:off x="7444740" y="5177155"/>
            <a:ext cx="570865" cy="39941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charset="0"/>
              <a:ea typeface="맑은 고딕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09C8BB-8B7A-4C92-AAF4-30026E699CD9}"/>
              </a:ext>
            </a:extLst>
          </p:cNvPr>
          <p:cNvSpPr txBox="1"/>
          <p:nvPr/>
        </p:nvSpPr>
        <p:spPr>
          <a:xfrm>
            <a:off x="3839210" y="2225040"/>
            <a:ext cx="1100455" cy="523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</a:rPr>
              <a:t>주장</a:t>
            </a:r>
            <a:r>
              <a:rPr lang="en-US" altLang="ko-KR" sz="2800" b="1" dirty="0">
                <a:solidFill>
                  <a:schemeClr val="bg1"/>
                </a:solidFill>
              </a:rPr>
              <a:t>1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66C4B3-2354-4DF7-9EAE-A0C5276C416D}"/>
              </a:ext>
            </a:extLst>
          </p:cNvPr>
          <p:cNvSpPr txBox="1"/>
          <p:nvPr/>
        </p:nvSpPr>
        <p:spPr>
          <a:xfrm>
            <a:off x="2601595" y="5390515"/>
            <a:ext cx="1100455" cy="523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</a:rPr>
              <a:t>주장</a:t>
            </a:r>
            <a:r>
              <a:rPr lang="en-US" altLang="ko-KR" sz="2800" b="1" dirty="0">
                <a:solidFill>
                  <a:schemeClr val="bg1"/>
                </a:solidFill>
              </a:rPr>
              <a:t>2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5274945" y="5317490"/>
            <a:ext cx="1101090" cy="52387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bg1"/>
                </a:solidFill>
                <a:latin typeface="맑은 고딕" charset="0"/>
                <a:ea typeface="맑은 고딕" charset="0"/>
              </a:rPr>
              <a:t>주장3</a:t>
            </a:r>
            <a:endParaRPr lang="ko-KR" altLang="en-US" sz="2800" b="1" strike="noStrike" cap="none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폭발 1 10"/>
          <p:cNvSpPr>
            <a:spLocks/>
          </p:cNvSpPr>
          <p:nvPr/>
        </p:nvSpPr>
        <p:spPr>
          <a:xfrm>
            <a:off x="2488565" y="2214880"/>
            <a:ext cx="3822065" cy="429450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다케시마=일본 땅이다</a:t>
            </a:r>
            <a:endParaRPr lang="ko-KR" altLang="en-US" sz="3600" b="0" strike="noStrike" cap="none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445F8F-26DC-4FE4-8C6F-FC30C410658A}"/>
              </a:ext>
            </a:extLst>
          </p:cNvPr>
          <p:cNvSpPr txBox="1"/>
          <p:nvPr/>
        </p:nvSpPr>
        <p:spPr>
          <a:xfrm>
            <a:off x="-338455" y="5329555"/>
            <a:ext cx="3286125" cy="40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spc="-150" dirty="0">
                <a:latin typeface="나눔스퀘어" charset="0"/>
                <a:ea typeface="나눔스퀘어" charset="0"/>
              </a:rPr>
              <a:t>1900</a:t>
            </a:r>
            <a:r>
              <a:rPr lang="ko-KR" altLang="en-US" sz="2000" b="1" spc="-150" dirty="0">
                <a:latin typeface="나눔스퀘어" charset="0"/>
                <a:ea typeface="나눔스퀘어" charset="0"/>
              </a:rPr>
              <a:t>년 대한민국 칙령의 석도</a:t>
            </a:r>
            <a:endParaRPr lang="ko-KR" altLang="en-US" sz="2000" dirty="0"/>
          </a:p>
        </p:txBody>
      </p:sp>
      <p:sp>
        <p:nvSpPr>
          <p:cNvPr id="51" name="텍스트 상자 50"/>
          <p:cNvSpPr txBox="1">
            <a:spLocks/>
          </p:cNvSpPr>
          <p:nvPr/>
        </p:nvSpPr>
        <p:spPr>
          <a:xfrm>
            <a:off x="5558790" y="4559935"/>
            <a:ext cx="4572635" cy="3079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>
                <a:latin typeface="문체부 바탕체" charset="0"/>
                <a:ea typeface="문체부 바탕체" charset="0"/>
              </a:rPr>
              <a:t>침략시기에 그들이 묵인 하였다</a:t>
            </a:r>
            <a:endParaRPr lang="ko-KR" altLang="en-US" sz="2000" b="0" strike="noStrike" cap="none" dirty="0">
              <a:latin typeface="문체부 바탕체" charset="0"/>
              <a:ea typeface="문체부 바탕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3505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"/>
          <p:cNvSpPr txBox="1"/>
          <p:nvPr/>
        </p:nvSpPr>
        <p:spPr>
          <a:xfrm>
            <a:off x="563880" y="288925"/>
            <a:ext cx="1027430" cy="64643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600" b="1" dirty="0">
                <a:latin typeface="나눔바른고딕" charset="0"/>
                <a:ea typeface="나눔바른고딕" charset="0"/>
              </a:rPr>
              <a:t>정리</a:t>
            </a:r>
            <a:endParaRPr lang="ko-KR" altLang="en-US" sz="3600" b="1" strike="noStrike" cap="none" dirty="0">
              <a:latin typeface="나눔바른고딕" charset="0"/>
              <a:ea typeface="나눔바른고딕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" y="1233170"/>
            <a:ext cx="478155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" y="1073150"/>
            <a:ext cx="5414010" cy="481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" y="862965"/>
            <a:ext cx="6036310" cy="541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9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3505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"/>
          <p:cNvSpPr txBox="1"/>
          <p:nvPr/>
        </p:nvSpPr>
        <p:spPr>
          <a:xfrm>
            <a:off x="563880" y="288925"/>
            <a:ext cx="2011680" cy="64643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600" b="1" strike="noStrike" cap="none" dirty="0">
                <a:latin typeface="나눔바른고딕" charset="0"/>
                <a:ea typeface="나눔바른고딕" charset="0"/>
              </a:rPr>
              <a:t>관련영상</a:t>
            </a:r>
          </a:p>
        </p:txBody>
      </p:sp>
      <p:sp>
        <p:nvSpPr>
          <p:cNvPr id="11" name="직사각형 10"/>
          <p:cNvSpPr>
            <a:spLocks/>
          </p:cNvSpPr>
          <p:nvPr/>
        </p:nvSpPr>
        <p:spPr>
          <a:xfrm>
            <a:off x="563880" y="1431290"/>
            <a:ext cx="4572635" cy="64706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>
                <a:latin typeface="맑은 고딕" charset="0"/>
                <a:ea typeface="맑은 고딕" charset="0"/>
                <a:hlinkClick r:id="rId2"/>
              </a:rPr>
              <a:t>https://www.youtube.com/watch?v=PLIQoh3nBaA&amp;feature=share</a:t>
            </a:r>
            <a:endParaRPr lang="ko-KR" altLang="en-US" sz="1800" b="0" strike="noStrike" cap="none" dirty="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1"/>
          <p:cNvSpPr>
            <a:spLocks/>
          </p:cNvSpPr>
          <p:nvPr/>
        </p:nvSpPr>
        <p:spPr>
          <a:xfrm>
            <a:off x="891540" y="2364740"/>
            <a:ext cx="7503795" cy="2365375"/>
          </a:xfrm>
          <a:prstGeom prst="rect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50" b="0" strike="noStrike" cap="none" dirty="0">
              <a:solidFill>
                <a:srgbClr val="FFFFFF"/>
              </a:solidFill>
              <a:latin typeface="나눔스퀘어" charset="0"/>
              <a:ea typeface="나눔스퀘어" charset="0"/>
            </a:endParaRPr>
          </a:p>
        </p:txBody>
      </p:sp>
      <p:sp>
        <p:nvSpPr>
          <p:cNvPr id="3" name="텍스트 상자 2"/>
          <p:cNvSpPr txBox="1">
            <a:spLocks/>
          </p:cNvSpPr>
          <p:nvPr/>
        </p:nvSpPr>
        <p:spPr>
          <a:xfrm>
            <a:off x="566420" y="2514600"/>
            <a:ext cx="7886064" cy="253682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1" strike="noStrike" cap="none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결론: 1905년 각의 결정에 </a:t>
            </a:r>
            <a:endParaRPr lang="ko-KR" altLang="en-US" sz="3300" b="1" strike="noStrike" cap="none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1" strike="noStrike" cap="none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다케시마가 시마네현 소속으로</a:t>
            </a:r>
            <a:endParaRPr lang="ko-KR" altLang="en-US" sz="3300" b="1" strike="noStrike" cap="none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1" strike="noStrike" cap="none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결정됨에 따라 일본은 다케시마 영유권에 대한의사를 밝혔습니다.</a:t>
            </a:r>
            <a:endParaRPr lang="ko-KR" altLang="en-US" sz="3300" b="1" strike="noStrike" cap="none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700" b="1" strike="noStrike" cap="none" dirty="0">
              <a:solidFill>
                <a:srgbClr val="8A8686">
                  <a:lumMod val="50000"/>
                </a:srgbClr>
              </a:solidFill>
              <a:latin typeface="나눔스퀘어" charset="0"/>
              <a:ea typeface="나눔스퀘어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19785" y="1852295"/>
            <a:ext cx="7503795" cy="3154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4257040" y="3075305"/>
            <a:ext cx="631190" cy="64579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strike="noStrike" cap="none" dirty="0">
                <a:solidFill>
                  <a:srgbClr val="8A8686">
                    <a:lumMod val="50000"/>
                  </a:srgbClr>
                </a:solidFill>
                <a:latin typeface="Century Gothic" charset="0"/>
                <a:ea typeface="Century Gothic" charset="0"/>
              </a:rPr>
              <a:t>끝</a:t>
            </a:r>
            <a:endParaRPr lang="ko-KR" altLang="en-US" sz="3600" b="1" strike="noStrike" cap="none" dirty="0">
              <a:solidFill>
                <a:srgbClr val="8A8686">
                  <a:lumMod val="50000"/>
                </a:srgbClr>
              </a:solidFill>
              <a:latin typeface="나눔스퀘어" charset="0"/>
              <a:ea typeface="나눔스퀘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434340" y="1127760"/>
            <a:ext cx="5287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434340" y="179070"/>
            <a:ext cx="1246505" cy="76962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>
                <a:solidFill>
                  <a:schemeClr val="tx1">
                    <a:lumMod val="75000"/>
                  </a:schemeClr>
                </a:solidFill>
                <a:latin typeface="Century Gothic" charset="0"/>
                <a:ea typeface="Century Gothic" charset="0"/>
              </a:rPr>
              <a:t>차례</a:t>
            </a:r>
            <a:endParaRPr lang="ko-KR" altLang="en-US" sz="4400" b="1" strike="noStrike" cap="none" dirty="0">
              <a:solidFill>
                <a:schemeClr val="tx1">
                  <a:lumMod val="75000"/>
                </a:schemeClr>
              </a:solidFill>
              <a:latin typeface="Century Gothic" charset="0"/>
              <a:ea typeface="Century Gothic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434340" y="2255520"/>
            <a:ext cx="3758565" cy="708025"/>
            <a:chOff x="434340" y="2255520"/>
            <a:chExt cx="3758565" cy="708025"/>
          </a:xfrm>
        </p:grpSpPr>
        <p:sp>
          <p:nvSpPr>
            <p:cNvPr id="7" name="직사각형 6"/>
            <p:cNvSpPr>
              <a:spLocks/>
            </p:cNvSpPr>
            <p:nvPr/>
          </p:nvSpPr>
          <p:spPr>
            <a:xfrm>
              <a:off x="434340" y="2292985"/>
              <a:ext cx="473075" cy="630555"/>
            </a:xfrm>
            <a:prstGeom prst="rect">
              <a:avLst/>
            </a:prstGeom>
            <a:solidFill>
              <a:srgbClr val="2F6DA0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b="1" strike="noStrike" cap="none" dirty="0">
                  <a:latin typeface="Century Gothic" charset="0"/>
                  <a:ea typeface="Century Gothic" charset="0"/>
                </a:rPr>
                <a:t>01</a:t>
              </a:r>
              <a:endParaRPr lang="ko-KR" altLang="en-US" sz="1800" b="1" strike="noStrike" cap="none" dirty="0">
                <a:latin typeface="Century Gothic" charset="0"/>
                <a:ea typeface="Century Gothic" charset="0"/>
              </a:endParaRPr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1158240" y="2255520"/>
              <a:ext cx="3230880" cy="70802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4000" b="0" strike="noStrike" cap="none" dirty="0">
                  <a:latin typeface="Century Gothic" charset="0"/>
                  <a:ea typeface="Century Gothic" charset="0"/>
                </a:rPr>
                <a:t>그 날의 일본</a:t>
              </a:r>
              <a:endParaRPr lang="ko-KR" altLang="en-US" sz="4000" b="0" strike="noStrike" cap="none" dirty="0">
                <a:latin typeface="Century Gothic" charset="0"/>
                <a:ea typeface="Century Gothic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422275" y="4563110"/>
            <a:ext cx="1934210" cy="708025"/>
            <a:chOff x="422275" y="4563110"/>
            <a:chExt cx="1934210" cy="708025"/>
          </a:xfrm>
        </p:grpSpPr>
        <p:sp>
          <p:nvSpPr>
            <p:cNvPr id="11" name="직사각형 10"/>
            <p:cNvSpPr>
              <a:spLocks/>
            </p:cNvSpPr>
            <p:nvPr/>
          </p:nvSpPr>
          <p:spPr>
            <a:xfrm>
              <a:off x="422275" y="4600575"/>
              <a:ext cx="473075" cy="630555"/>
            </a:xfrm>
            <a:prstGeom prst="rect">
              <a:avLst/>
            </a:prstGeom>
            <a:solidFill>
              <a:srgbClr val="2F6DA0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b="1" strike="noStrike" cap="none" dirty="0">
                  <a:latin typeface="Century Gothic" charset="0"/>
                  <a:ea typeface="Century Gothic" charset="0"/>
                </a:rPr>
                <a:t>02</a:t>
              </a:r>
              <a:endParaRPr lang="ko-KR" altLang="en-US" sz="1800" b="1" strike="noStrike" cap="none" dirty="0">
                <a:latin typeface="Century Gothic" charset="0"/>
                <a:ea typeface="Century Gothic" charset="0"/>
              </a:endParaRPr>
            </a:p>
          </p:txBody>
        </p:sp>
        <p:sp>
          <p:nvSpPr>
            <p:cNvPr id="12" name="TextBox 11"/>
            <p:cNvSpPr txBox="1">
              <a:spLocks/>
            </p:cNvSpPr>
            <p:nvPr/>
          </p:nvSpPr>
          <p:spPr>
            <a:xfrm>
              <a:off x="1146175" y="4563110"/>
              <a:ext cx="1198880" cy="70802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4000" b="0" strike="noStrike" cap="none" dirty="0">
                  <a:latin typeface="Century Gothic" charset="0"/>
                  <a:ea typeface="Century Gothic" charset="0"/>
                </a:rPr>
                <a:t>진실</a:t>
              </a:r>
              <a:endParaRPr lang="ko-KR" altLang="en-US" sz="4000" b="0" strike="noStrike" cap="none" dirty="0">
                <a:latin typeface="Century Gothic" charset="0"/>
                <a:ea typeface="Century Gothic" charset="0"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670B73AA-5C6E-404F-B860-6B13B332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0"/>
            <a:ext cx="5034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6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5624195" cy="6858635"/>
            <a:chOff x="0" y="0"/>
            <a:chExt cx="5624195" cy="6858635"/>
          </a:xfrm>
        </p:grpSpPr>
        <p:sp>
          <p:nvSpPr>
            <p:cNvPr id="5" name="자유형: 도형 4"/>
            <p:cNvSpPr>
              <a:spLocks/>
            </p:cNvSpPr>
            <p:nvPr/>
          </p:nvSpPr>
          <p:spPr>
            <a:xfrm rot="5400000">
              <a:off x="-617220" y="617220"/>
              <a:ext cx="6858635" cy="5624195"/>
            </a:xfrm>
            <a:custGeom>
              <a:avLst/>
              <a:gdLst>
                <a:gd name="TX0" fmla="*/ 0 w 6858001"/>
                <a:gd name="TY0" fmla="*/ 9103360 h 9103361"/>
                <a:gd name="TX1" fmla="*/ 0 w 6858001"/>
                <a:gd name="TY1" fmla="*/ 4630092 h 9103361"/>
                <a:gd name="TX2" fmla="*/ 0 w 6858001"/>
                <a:gd name="TY2" fmla="*/ 2258728 h 9103361"/>
                <a:gd name="TX3" fmla="*/ 0 w 6858001"/>
                <a:gd name="TY3" fmla="*/ 0 h 9103361"/>
                <a:gd name="TX4" fmla="*/ 6858000 w 6858001"/>
                <a:gd name="TY4" fmla="*/ 4473268 h 9103361"/>
                <a:gd name="TX5" fmla="*/ 6858000 w 6858001"/>
                <a:gd name="TY5" fmla="*/ 9103360 h 9103361"/>
                <a:gd name="TX6" fmla="*/ 6819557 w 6858001"/>
                <a:gd name="TY6" fmla="*/ 9078284 h 9103361"/>
                <a:gd name="TX7" fmla="*/ 6844632 w 6858001"/>
                <a:gd name="TY7" fmla="*/ 9103360 h 9103361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</a:cxnLst>
              <a:rect l="l" t="t" r="r" b="b"/>
              <a:pathLst>
                <a:path w="6858001" h="9103361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7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>
                <a:latin typeface="나눔스퀘어" charset="0"/>
                <a:ea typeface="나눔스퀘어" charset="0"/>
              </a:endParaRPr>
            </a:p>
          </p:txBody>
        </p:sp>
        <p:sp>
          <p:nvSpPr>
            <p:cNvPr id="6" name="TextBox 5"/>
            <p:cNvSpPr txBox="1">
              <a:spLocks/>
            </p:cNvSpPr>
            <p:nvPr/>
          </p:nvSpPr>
          <p:spPr>
            <a:xfrm>
              <a:off x="231140" y="2506345"/>
              <a:ext cx="2084070" cy="76962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4400" b="1" strike="noStrike" cap="none" dirty="0">
                  <a:solidFill>
                    <a:schemeClr val="bg1"/>
                  </a:solidFill>
                  <a:latin typeface="문체부 궁체 흘림체" charset="0"/>
                  <a:ea typeface="문체부 궁체 흘림체" charset="0"/>
                </a:rPr>
                <a:t>Part 1 </a:t>
              </a:r>
              <a:endParaRPr lang="ko-KR" altLang="en-US" sz="4400" b="1" strike="noStrike" cap="none" dirty="0">
                <a:solidFill>
                  <a:schemeClr val="bg1"/>
                </a:solidFill>
                <a:latin typeface="문체부 궁체 흘림체" charset="0"/>
                <a:ea typeface="문체부 궁체 흘림체" charset="0"/>
              </a:endParaRPr>
            </a:p>
          </p:txBody>
        </p:sp>
        <p:sp>
          <p:nvSpPr>
            <p:cNvPr id="7" name="TextBox 6"/>
            <p:cNvSpPr txBox="1">
              <a:spLocks/>
            </p:cNvSpPr>
            <p:nvPr/>
          </p:nvSpPr>
          <p:spPr>
            <a:xfrm>
              <a:off x="0" y="3528695"/>
              <a:ext cx="5491480" cy="76962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4400" b="0" strike="noStrike" cap="none" dirty="0">
                  <a:solidFill>
                    <a:schemeClr val="bg1"/>
                  </a:solidFill>
                  <a:latin typeface="문체부 궁체 흘림체" charset="0"/>
                  <a:ea typeface="문체부 궁체 흘림체" pitchFamily="17" charset="-127"/>
                </a:rPr>
                <a:t>1905</a:t>
              </a:r>
              <a:r>
                <a:rPr lang="en-US" altLang="ko-KR" sz="4400" b="0" strike="noStrike" cap="none" dirty="0">
                  <a:solidFill>
                    <a:schemeClr val="bg1"/>
                  </a:solidFill>
                  <a:latin typeface="문체부 궁체 흘림체" charset="0"/>
                  <a:ea typeface="문체부 궁체 흘림체" charset="0"/>
                </a:rPr>
                <a:t>년 그 날에 일본</a:t>
              </a:r>
              <a:endParaRPr lang="ko-KR" altLang="en-US" sz="4400" b="0" strike="noStrike" cap="none" dirty="0">
                <a:solidFill>
                  <a:schemeClr val="bg1"/>
                </a:solidFill>
                <a:latin typeface="문체부 궁체 흘림체" charset="0"/>
                <a:ea typeface="문체부 궁체 흘림체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79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" b="14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六角形 2"/>
          <p:cNvSpPr/>
          <p:nvPr/>
        </p:nvSpPr>
        <p:spPr>
          <a:xfrm rot="5400000">
            <a:off x="1784350" y="1626870"/>
            <a:ext cx="5575300" cy="3604895"/>
          </a:xfrm>
          <a:prstGeom prst="hexagon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B0EC6-4E7B-487C-BFA7-93BA67B82501}"/>
              </a:ext>
            </a:extLst>
          </p:cNvPr>
          <p:cNvSpPr txBox="1"/>
          <p:nvPr/>
        </p:nvSpPr>
        <p:spPr>
          <a:xfrm>
            <a:off x="2146935" y="3075305"/>
            <a:ext cx="4850765" cy="12001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Century Gothic" charset="0"/>
                <a:ea typeface="Century Gothic" charset="0"/>
              </a:rPr>
              <a:t>과연 독도는 </a:t>
            </a:r>
            <a:r>
              <a:rPr lang="ko-KR" altLang="en-US" sz="3600" b="1" dirty="0" err="1">
                <a:solidFill>
                  <a:schemeClr val="bg1"/>
                </a:solidFill>
                <a:latin typeface="Century Gothic" charset="0"/>
                <a:ea typeface="Century Gothic" charset="0"/>
              </a:rPr>
              <a:t>시네마현</a:t>
            </a:r>
            <a:r>
              <a:rPr lang="ko-KR" altLang="en-US" sz="3600" b="1" dirty="0">
                <a:solidFill>
                  <a:schemeClr val="bg1"/>
                </a:solidFill>
                <a:latin typeface="Century Gothic" charset="0"/>
                <a:ea typeface="Century Gothic" charset="0"/>
              </a:rPr>
              <a:t> </a:t>
            </a:r>
            <a:endParaRPr lang="en-US" altLang="ko-KR" sz="3600" b="1" dirty="0">
              <a:solidFill>
                <a:schemeClr val="bg1"/>
              </a:solidFill>
              <a:latin typeface="Century Gothic" charset="0"/>
              <a:ea typeface="Century Gothic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Century Gothic" charset="0"/>
                <a:ea typeface="Century Gothic" charset="0"/>
              </a:rPr>
              <a:t>소속일까</a:t>
            </a:r>
            <a:r>
              <a:rPr lang="en-US" altLang="ko-KR" sz="3600" b="1" dirty="0">
                <a:solidFill>
                  <a:schemeClr val="bg1"/>
                </a:solidFill>
                <a:latin typeface="Century Gothic" charset="0"/>
                <a:ea typeface="Century Gothic" charset="0"/>
              </a:rPr>
              <a:t>?</a:t>
            </a:r>
            <a:endParaRPr lang="ko-KR" altLang="en-US" sz="3600" b="1" strike="noStrike" cap="none" dirty="0">
              <a:solidFill>
                <a:schemeClr val="bg1"/>
              </a:solidFill>
              <a:latin typeface="Century Gothic" charset="0"/>
              <a:ea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1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090" y="288925"/>
            <a:ext cx="3154680" cy="64643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strike="noStrike" cap="none" dirty="0">
                <a:latin typeface="나눔바른고딕" charset="0"/>
                <a:ea typeface="나눔바른고딕" charset="0"/>
              </a:rPr>
              <a:t>1.일본의 주장</a:t>
            </a:r>
            <a:endParaRPr lang="ko-KR" altLang="en-US" sz="3600" b="1" strike="noStrike" cap="none" dirty="0"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4140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4140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4140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4140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4140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>
            <a:spLocks/>
          </p:cNvSpPr>
          <p:nvPr/>
        </p:nvSpPr>
        <p:spPr>
          <a:xfrm>
            <a:off x="760730" y="4876165"/>
            <a:ext cx="2112645" cy="6457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독도는 처음 부터 무주지였다?</a:t>
            </a:r>
            <a:endParaRPr lang="ko-KR" altLang="en-US" sz="1800" b="1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25" name="テキスト ボックス 24"/>
          <p:cNvSpPr txBox="1">
            <a:spLocks/>
          </p:cNvSpPr>
          <p:nvPr/>
        </p:nvSpPr>
        <p:spPr>
          <a:xfrm>
            <a:off x="3117215" y="4876165"/>
            <a:ext cx="2879090" cy="6457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무주지였다는 그들의 주장은 무엇일까?</a:t>
            </a:r>
            <a:endParaRPr lang="ko-KR" altLang="en-US" sz="1800" b="1" strike="noStrike" cap="none" dirty="0">
              <a:latin typeface="나눔스퀘어" charset="0"/>
              <a:ea typeface="나눔스퀘어" charset="0"/>
            </a:endParaRPr>
          </a:p>
        </p:txBody>
      </p:sp>
      <p:sp>
        <p:nvSpPr>
          <p:cNvPr id="30" name="テキスト ボックス 29"/>
          <p:cNvSpPr txBox="1">
            <a:spLocks/>
          </p:cNvSpPr>
          <p:nvPr/>
        </p:nvSpPr>
        <p:spPr>
          <a:xfrm>
            <a:off x="6029325" y="4888230"/>
            <a:ext cx="2862580" cy="36957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b="1" spc="-150" dirty="0">
                <a:latin typeface="나눔스퀘어" charset="0"/>
                <a:ea typeface="나눔스퀘어" charset="0"/>
              </a:rPr>
              <a:t>재확인 전부터 일본땅이었다</a:t>
            </a:r>
            <a:endParaRPr lang="ko-KR" altLang="en-US" sz="1800" b="1" strike="noStrike" cap="none" dirty="0">
              <a:latin typeface="나눔스퀘어" charset="0"/>
              <a:ea typeface="나눔스퀘어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7740"/>
            <a:ext cx="2466340" cy="24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40" y="2237740"/>
            <a:ext cx="2466340" cy="24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30" y="2237740"/>
            <a:ext cx="2466340" cy="24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6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3880" y="288925"/>
            <a:ext cx="7837805" cy="64643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600" b="1" dirty="0">
                <a:latin typeface="나눔바른고딕" charset="0"/>
                <a:ea typeface="나눔바른고딕" charset="0"/>
              </a:rPr>
              <a:t>주장</a:t>
            </a:r>
            <a:r>
              <a:rPr lang="en-US" altLang="ko-KR" sz="3600" b="1" dirty="0">
                <a:latin typeface="나눔바른고딕" charset="0"/>
                <a:ea typeface="나눔바른고딕" charset="0"/>
              </a:rPr>
              <a:t>1. </a:t>
            </a:r>
            <a:r>
              <a:rPr lang="ko-KR" altLang="en-US" sz="3600" b="1" dirty="0">
                <a:latin typeface="나눔바른고딕" charset="0"/>
                <a:ea typeface="나눔바른고딕" charset="0"/>
              </a:rPr>
              <a:t>독도는 원래 주인 없는 섬이다</a:t>
            </a:r>
            <a:endParaRPr lang="ko-KR" altLang="en-US" sz="3600" b="1" strike="noStrike" cap="none" dirty="0"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4140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4140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4140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4140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4140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435100"/>
            <a:ext cx="5013325" cy="33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05" y="2009140"/>
            <a:ext cx="259651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액자 14"/>
          <p:cNvSpPr/>
          <p:nvPr/>
        </p:nvSpPr>
        <p:spPr>
          <a:xfrm>
            <a:off x="2798445" y="1482090"/>
            <a:ext cx="544830" cy="310134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4048760" y="2379980"/>
            <a:ext cx="1652905" cy="1304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7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405" y="288925"/>
            <a:ext cx="6577330" cy="64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latin typeface="나눔바른고딕" charset="0"/>
                <a:ea typeface="나눔바른고딕" charset="0"/>
              </a:rPr>
              <a:t>주장</a:t>
            </a:r>
            <a:r>
              <a:rPr lang="en-US" altLang="ko-KR" sz="3600" b="1" dirty="0">
                <a:latin typeface="나눔바른고딕" charset="0"/>
                <a:ea typeface="나눔바른고딕" charset="0"/>
              </a:rPr>
              <a:t>2. </a:t>
            </a:r>
            <a:r>
              <a:rPr lang="ko-KR" altLang="en-US" sz="3600" b="1" dirty="0">
                <a:latin typeface="나눔바른고딕" charset="0"/>
                <a:ea typeface="나눔바른고딕" charset="0"/>
              </a:rPr>
              <a:t>독도가 무주지라는 증거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3505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24"/>
          <p:cNvSpPr txBox="1">
            <a:spLocks/>
          </p:cNvSpPr>
          <p:nvPr/>
        </p:nvSpPr>
        <p:spPr>
          <a:xfrm>
            <a:off x="3049270" y="4674870"/>
            <a:ext cx="2717165" cy="120078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2)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대한제국이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1900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년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칙령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제41호에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나온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석도는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독도를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나타내는말이아니었다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.</a:t>
            </a:r>
            <a:endParaRPr lang="ko-KR" altLang="en-US" sz="1800" b="1" strike="noStrike" cap="none" dirty="0">
              <a:latin typeface="나눔스퀘어" charset="0"/>
              <a:ea typeface="나눔스퀘어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strike="noStrike" cap="none" dirty="0">
              <a:latin typeface="Malgun Gothic" charset="0"/>
              <a:ea typeface="Malgun Gothic" charset="0"/>
            </a:endParaRPr>
          </a:p>
        </p:txBody>
      </p:sp>
      <p:sp>
        <p:nvSpPr>
          <p:cNvPr id="47" name="テキスト ボックス 24"/>
          <p:cNvSpPr txBox="1">
            <a:spLocks/>
          </p:cNvSpPr>
          <p:nvPr/>
        </p:nvSpPr>
        <p:spPr>
          <a:xfrm>
            <a:off x="6170295" y="4665345"/>
            <a:ext cx="2235835" cy="2308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3) 1905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년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당시는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일본이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한국의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침략하는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과정이었기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때문에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한국은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일본에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항의하지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못했다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.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그러므로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대한제국이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시네마현의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독도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편입을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국제법상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'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묵인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'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했다</a:t>
            </a:r>
            <a:endParaRPr lang="ko-KR" altLang="en-US" sz="1800" b="1" strike="noStrike" cap="none" dirty="0">
              <a:latin typeface="Malgun Gothic" charset="0"/>
              <a:ea typeface="Malgun Gothic" charset="0"/>
            </a:endParaRPr>
          </a:p>
        </p:txBody>
      </p:sp>
      <p:pic>
        <p:nvPicPr>
          <p:cNvPr id="229" name="그래픽 228">
            <a:extLst>
              <a:ext uri="{FF2B5EF4-FFF2-40B4-BE49-F238E27FC236}">
                <a16:creationId xmlns:a16="http://schemas.microsoft.com/office/drawing/2014/main" id="{5F33FD6E-BBC0-480C-8ABA-567F00663B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418715"/>
            <a:ext cx="1245870" cy="1661160"/>
          </a:xfrm>
          <a:prstGeom prst="rect">
            <a:avLst/>
          </a:prstGeom>
        </p:spPr>
      </p:pic>
      <p:pic>
        <p:nvPicPr>
          <p:cNvPr id="231" name="그래픽 230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15" y="2418715"/>
            <a:ext cx="1336675" cy="1782445"/>
          </a:xfrm>
          <a:prstGeom prst="rect">
            <a:avLst/>
          </a:prstGeom>
        </p:spPr>
      </p:pic>
      <p:pic>
        <p:nvPicPr>
          <p:cNvPr id="233" name="그래픽 232">
            <a:extLst>
              <a:ext uri="{FF2B5EF4-FFF2-40B4-BE49-F238E27FC236}">
                <a16:creationId xmlns:a16="http://schemas.microsoft.com/office/drawing/2014/main" id="{670930DF-862B-4936-B253-E2BBE73568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0" y="2290445"/>
            <a:ext cx="1492885" cy="199009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90445"/>
            <a:ext cx="2470785" cy="23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65" y="2299335"/>
            <a:ext cx="2470785" cy="23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05" y="2299335"/>
            <a:ext cx="2470785" cy="23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4"/>
          <p:cNvSpPr txBox="1">
            <a:spLocks/>
          </p:cNvSpPr>
          <p:nvPr/>
        </p:nvSpPr>
        <p:spPr>
          <a:xfrm>
            <a:off x="69215" y="4682490"/>
            <a:ext cx="271716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1)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예로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부터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주인없는</a:t>
            </a:r>
            <a:r>
              <a:rPr lang="en-US" altLang="ko-KR" sz="1800" b="1" strike="noStrike" cap="none" spc="-150" dirty="0">
                <a:latin typeface="나눔스퀘어" charset="0"/>
                <a:ea typeface="나눔스퀘어" charset="0"/>
              </a:rPr>
              <a:t> </a:t>
            </a:r>
            <a:r>
              <a:rPr lang="en-US" altLang="ko-KR" sz="1800" b="1" strike="noStrike" cap="none" spc="-150" dirty="0">
                <a:latin typeface="Malgun Gothic" charset="0"/>
                <a:ea typeface="Malgun Gothic" charset="0"/>
              </a:rPr>
              <a:t>무주지였다</a:t>
            </a:r>
            <a:endParaRPr lang="ko-KR" altLang="en-US" sz="1800" b="1" strike="noStrike" cap="none" dirty="0">
              <a:latin typeface="Malgun Gothic" charset="0"/>
              <a:ea typeface="Malgun Gothic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strike="noStrike" cap="none" dirty="0">
              <a:latin typeface="Malgun Gothic" charset="0"/>
              <a:ea typeface="Malgun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405" y="288925"/>
            <a:ext cx="7317740" cy="64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latin typeface="나눔바른고딕" charset="0"/>
                <a:ea typeface="나눔바른고딕" charset="0"/>
              </a:rPr>
              <a:t>주장</a:t>
            </a:r>
            <a:r>
              <a:rPr lang="en-US" altLang="ko-KR" sz="3600" b="1" dirty="0">
                <a:latin typeface="나눔바른고딕" charset="0"/>
                <a:ea typeface="나눔바른고딕" charset="0"/>
              </a:rPr>
              <a:t>2-1 </a:t>
            </a:r>
            <a:r>
              <a:rPr lang="ko-KR" altLang="en-US" sz="3600" b="1" dirty="0">
                <a:latin typeface="나눔바른고딕" charset="0"/>
                <a:ea typeface="나눔바른고딕" charset="0"/>
              </a:rPr>
              <a:t>예로 부터 주인이 없었다</a:t>
            </a:r>
            <a:r>
              <a:rPr lang="en-US" altLang="ko-KR" sz="3600" b="1" dirty="0"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3505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" y="1571625"/>
            <a:ext cx="357505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445F8F-26DC-4FE4-8C6F-FC30C410658A}"/>
              </a:ext>
            </a:extLst>
          </p:cNvPr>
          <p:cNvSpPr txBox="1"/>
          <p:nvPr/>
        </p:nvSpPr>
        <p:spPr>
          <a:xfrm>
            <a:off x="-169545" y="4548505"/>
            <a:ext cx="4694555" cy="40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/>
              <a:t>재확인 전부터 어업을 하고 있었던 어부</a:t>
            </a:r>
            <a:endParaRPr lang="ko-KR" altLang="en-US" sz="2000" dirty="0"/>
          </a:p>
        </p:txBody>
      </p:sp>
      <p:sp>
        <p:nvSpPr>
          <p:cNvPr id="14" name="오른쪽 화살표 13"/>
          <p:cNvSpPr/>
          <p:nvPr/>
        </p:nvSpPr>
        <p:spPr>
          <a:xfrm>
            <a:off x="4281170" y="2760980"/>
            <a:ext cx="679450" cy="5492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テキスト ボックス 24">
            <a:extLst>
              <a:ext uri="{FF2B5EF4-FFF2-40B4-BE49-F238E27FC236}">
                <a16:creationId xmlns:a16="http://schemas.microsoft.com/office/drawing/2014/main" id="{1367DF26-9177-482B-B22E-CC1D78BB3B38}"/>
              </a:ext>
            </a:extLst>
          </p:cNvPr>
          <p:cNvSpPr txBox="1"/>
          <p:nvPr/>
        </p:nvSpPr>
        <p:spPr>
          <a:xfrm>
            <a:off x="5311775" y="2437765"/>
            <a:ext cx="2716530" cy="267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spc="-150" dirty="0">
                <a:latin typeface="나눔스퀘어" panose="020B0600000101010101" pitchFamily="50" charset="-127"/>
                <a:ea typeface="Malgun Gothic" panose="020B0503020000020004" pitchFamily="34" charset="-127"/>
              </a:rPr>
              <a:t>예 </a:t>
            </a:r>
            <a:r>
              <a:rPr kumimoji="1" lang="ko-KR" altLang="en-US" sz="2400" b="1" spc="-150" dirty="0" err="1">
                <a:latin typeface="나눔스퀘어" panose="020B0600000101010101" pitchFamily="50" charset="-127"/>
                <a:ea typeface="Malgun Gothic" panose="020B0503020000020004" pitchFamily="34" charset="-127"/>
              </a:rPr>
              <a:t>부터</a:t>
            </a:r>
            <a:r>
              <a:rPr kumimoji="1" lang="ko-KR" altLang="en-US" sz="2400" b="1" spc="-150" dirty="0">
                <a:latin typeface="나눔스퀘어" panose="020B0600000101010101" pitchFamily="50" charset="-127"/>
                <a:ea typeface="Malgun Gothic" panose="020B0503020000020004" pitchFamily="34" charset="-127"/>
              </a:rPr>
              <a:t> 일본의 </a:t>
            </a:r>
            <a:r>
              <a:rPr kumimoji="1" lang="ko-KR" altLang="en-US" sz="2400" b="1" spc="-150" dirty="0" err="1">
                <a:latin typeface="나눔스퀘어" panose="020B0600000101010101" pitchFamily="50" charset="-127"/>
                <a:ea typeface="Malgun Gothic" panose="020B0503020000020004" pitchFamily="34" charset="-127"/>
              </a:rPr>
              <a:t>어업인들이</a:t>
            </a:r>
            <a:r>
              <a:rPr kumimoji="1" lang="ko-KR" altLang="en-US" sz="2400" b="1" spc="-150" dirty="0">
                <a:latin typeface="나눔스퀘어" panose="020B0600000101010101" pitchFamily="50" charset="-127"/>
                <a:ea typeface="Malgun Gothic" panose="020B0503020000020004" pitchFamily="34" charset="-127"/>
              </a:rPr>
              <a:t> 주로 독도에서 어업을 하였으며 그들이 독도에서 </a:t>
            </a:r>
            <a:r>
              <a:rPr kumimoji="1" lang="ko-KR" altLang="en-US" sz="2400" b="1" spc="-150" dirty="0" err="1">
                <a:latin typeface="나눔스퀘어" panose="020B0600000101010101" pitchFamily="50" charset="-127"/>
                <a:ea typeface="Malgun Gothic" panose="020B0503020000020004" pitchFamily="34" charset="-127"/>
              </a:rPr>
              <a:t>여러가지</a:t>
            </a:r>
            <a:r>
              <a:rPr kumimoji="1" lang="ko-KR" altLang="en-US" sz="2400" b="1" spc="-150" dirty="0">
                <a:latin typeface="나눔스퀘어" panose="020B0600000101010101" pitchFamily="50" charset="-127"/>
                <a:ea typeface="Malgun Gothic" panose="020B0503020000020004" pitchFamily="34" charset="-127"/>
              </a:rPr>
              <a:t> 활동을 예부터 하였다고 주장</a:t>
            </a:r>
            <a:endParaRPr kumimoji="1" lang="en-US" altLang="ko-KR" sz="2400" b="1" spc="-150" dirty="0">
              <a:latin typeface="나눔스퀘어" panose="020B0600000101010101" pitchFamily="50" charset="-127"/>
              <a:ea typeface="Malgun Gothic" panose="020B0503020000020004" pitchFamily="34" charset="-127"/>
            </a:endParaRPr>
          </a:p>
          <a:p>
            <a:endParaRPr kumimoji="1" lang="ja-JP" altLang="en-US" sz="2400" b="1" spc="-150" dirty="0"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10" y="2198370"/>
            <a:ext cx="449326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6425" y="0"/>
            <a:ext cx="1371600" cy="132715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9144000" cy="45720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400" y="387350"/>
            <a:ext cx="12576810" cy="646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주장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2-2 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대한민국 칙령 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41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호에 나온 </a:t>
            </a:r>
            <a:r>
              <a:rPr lang="ko-KR" altLang="en-US" sz="3600" b="1" dirty="0" err="1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석도는</a:t>
            </a:r>
            <a:r>
              <a:rPr lang="ko-KR" altLang="en-US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독도가 아니다</a:t>
            </a:r>
            <a:r>
              <a:rPr lang="en-US" altLang="ko-KR" sz="3600" b="1" dirty="0">
                <a:solidFill>
                  <a:srgbClr val="3A3838"/>
                </a:solidFill>
                <a:latin typeface="나눔바른고딕" charset="0"/>
                <a:ea typeface="나눔바른고딕" charset="0"/>
              </a:rPr>
              <a:t> </a:t>
            </a:r>
            <a:endParaRPr lang="ko-KR" altLang="en-US" sz="3600" b="1" dirty="0">
              <a:solidFill>
                <a:srgbClr val="3A3838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" y="132715"/>
            <a:ext cx="59055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3A3838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solidFill>
                <a:srgbClr val="3A3838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234680" y="132715"/>
            <a:ext cx="103505" cy="138430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40740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58012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5284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925560" y="132715"/>
            <a:ext cx="103505" cy="138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06425" y="1073150"/>
            <a:ext cx="8537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그래픽 230">
            <a:extLst>
              <a:ext uri="{FF2B5EF4-FFF2-40B4-BE49-F238E27FC236}">
                <a16:creationId xmlns:a16="http://schemas.microsoft.com/office/drawing/2014/main" id="{3CCC77BC-11B4-4AD9-A95D-E0033E98E1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0" y="2418715"/>
            <a:ext cx="1336675" cy="17824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" y="1850390"/>
            <a:ext cx="4612640" cy="291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액자 11"/>
          <p:cNvSpPr/>
          <p:nvPr/>
        </p:nvSpPr>
        <p:spPr>
          <a:xfrm>
            <a:off x="2183765" y="1850390"/>
            <a:ext cx="512445" cy="291973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A3838"/>
              </a:solidFill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5013960" y="2867660"/>
            <a:ext cx="978535" cy="6661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0" name="テキスト ボックス 24">
            <a:extLst>
              <a:ext uri="{FF2B5EF4-FFF2-40B4-BE49-F238E27FC236}">
                <a16:creationId xmlns:a16="http://schemas.microsoft.com/office/drawing/2014/main" id="{1367DF26-9177-482B-B22E-CC1D78BB3B38}"/>
              </a:ext>
            </a:extLst>
          </p:cNvPr>
          <p:cNvSpPr txBox="1"/>
          <p:nvPr/>
        </p:nvSpPr>
        <p:spPr>
          <a:xfrm>
            <a:off x="6036310" y="2564130"/>
            <a:ext cx="2716530" cy="267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spc="-150" dirty="0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대한민국 칙령 </a:t>
            </a:r>
            <a:r>
              <a:rPr kumimoji="1" lang="en-US" altLang="ko-KR" sz="2400" b="1" spc="-150" dirty="0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41</a:t>
            </a:r>
            <a:r>
              <a:rPr kumimoji="1" lang="ko-KR" altLang="en-US" sz="2400" b="1" spc="-150" dirty="0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호에 나온 </a:t>
            </a:r>
            <a:r>
              <a:rPr kumimoji="1" lang="ko-KR" altLang="en-US" sz="2400" b="1" spc="-150" dirty="0" err="1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석도라고</a:t>
            </a:r>
            <a:r>
              <a:rPr kumimoji="1" lang="ko-KR" altLang="en-US" sz="2400" b="1" spc="-150" dirty="0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 명기 되어있는 섬은 </a:t>
            </a:r>
            <a:r>
              <a:rPr kumimoji="1" lang="ko-KR" altLang="en-US" sz="2400" b="1" spc="-150" dirty="0" err="1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다케시마를</a:t>
            </a:r>
            <a:r>
              <a:rPr kumimoji="1" lang="ko-KR" altLang="en-US" sz="2400" b="1" spc="-150" dirty="0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 나타내는 말이 아니다 그러므로 </a:t>
            </a:r>
            <a:r>
              <a:rPr kumimoji="1" lang="ko-KR" altLang="en-US" sz="2400" b="1" spc="-150" dirty="0" err="1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다케시마는</a:t>
            </a:r>
            <a:r>
              <a:rPr kumimoji="1" lang="ko-KR" altLang="en-US" sz="2400" b="1" spc="-150" dirty="0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 </a:t>
            </a:r>
            <a:r>
              <a:rPr kumimoji="1" lang="ko-KR" altLang="en-US" sz="2400" b="1" spc="-150" dirty="0" err="1">
                <a:solidFill>
                  <a:srgbClr val="3A3838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무주지였다</a:t>
            </a:r>
            <a:endParaRPr kumimoji="1" lang="ja-JP" altLang="en-US" sz="2400" b="1" spc="-150" dirty="0">
              <a:solidFill>
                <a:srgbClr val="3A3838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11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Pages>15</Pages>
  <Words>336</Words>
  <Characters>0</Characters>
  <Application>Microsoft Office PowerPoint</Application>
  <DocSecurity>0</DocSecurity>
  <PresentationFormat>화면 슬라이드 쇼(4:3)</PresentationFormat>
  <Lines>0</Lines>
  <Paragraphs>59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15</vt:i4>
      </vt:variant>
    </vt:vector>
  </HeadingPairs>
  <TitlesOfParts>
    <vt:vector size="29" baseType="lpstr">
      <vt:lpstr>굴림</vt:lpstr>
      <vt:lpstr>나눔바른고딕</vt:lpstr>
      <vt:lpstr>나눔스퀘어</vt:lpstr>
      <vt:lpstr>나눔스퀘어 Bold</vt:lpstr>
      <vt:lpstr>맑은 고딕</vt:lpstr>
      <vt:lpstr>맑은 고딕</vt:lpstr>
      <vt:lpstr>문체부 궁체 흘림체</vt:lpstr>
      <vt:lpstr>문체부 바탕체</vt:lpstr>
      <vt:lpstr>Arial</vt:lpstr>
      <vt:lpstr>Century Gothic</vt:lpstr>
      <vt:lpstr>Office 테마</vt:lpstr>
      <vt:lpstr>1_Office 테마</vt:lpstr>
      <vt:lpstr>2_Office 테마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hani7</dc:creator>
  <cp:lastModifiedBy>최재훈</cp:lastModifiedBy>
  <cp:revision>6</cp:revision>
  <dcterms:modified xsi:type="dcterms:W3CDTF">2019-09-30T10:48:23Z</dcterms:modified>
</cp:coreProperties>
</file>