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305" r:id="rId4"/>
    <p:sldId id="288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5" r:id="rId13"/>
    <p:sldId id="314" r:id="rId14"/>
    <p:sldId id="321" r:id="rId15"/>
    <p:sldId id="322" r:id="rId16"/>
    <p:sldId id="319" r:id="rId17"/>
    <p:sldId id="284" r:id="rId18"/>
    <p:sldId id="304" r:id="rId19"/>
    <p:sldId id="292" r:id="rId20"/>
    <p:sldId id="261" r:id="rId21"/>
  </p:sldIdLst>
  <p:sldSz cx="9906000" cy="6858000" type="A4"/>
  <p:notesSz cx="6858000" cy="9144000"/>
  <p:embeddedFontLst>
    <p:embeddedFont>
      <p:font typeface="상상토끼 꽃집막내딸" panose="020B0600000101010101" charset="-127"/>
      <p:regular r:id="rId23"/>
    </p:embeddedFont>
    <p:embeddedFont>
      <p:font typeface="HY엽서M" panose="0203060000010101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함초롬바탕" panose="02030504000101010101" pitchFamily="18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5050"/>
    <a:srgbClr val="FF99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5744D-F27A-4783-B6A2-B37D86227E0A}" v="174" dt="2020-04-26T14:20:0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6D09-C9A2-4658-A4BE-A48D5D0B7757}" type="datetimeFigureOut">
              <a:rPr lang="ko-KR" altLang="en-US" smtClean="0"/>
              <a:t>2020-09-16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0A72-4626-4F94-9C23-40F6B1650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9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0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2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98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34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38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4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69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47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1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7C6-4108-456F-9004-96E2616E5D30}" type="datetimeFigureOut">
              <a:rPr lang="ko-KR" altLang="en-US" smtClean="0"/>
              <a:pPr/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AA0F-BFAA-44CB-9465-FB33BBCAFA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12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HKzD9vAS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0CHKzD9vAS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ko.wikipedia.org/wiki/%EC%82%AC%ED%9A%8C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C%83%9D%ED%99%9C_%EC%96%91%EC%8B%9D" TargetMode="External"/><Relationship Id="rId5" Type="http://schemas.openxmlformats.org/officeDocument/2006/relationships/hyperlink" Target="https://ko.wikipedia.org/wiki/%EC%83%81%EC%A7%95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ko.wikipedia.org/wiki/%EC%96%91%EC%8B%9D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5" y="2086501"/>
            <a:ext cx="1244837" cy="124483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9224" y="3068960"/>
            <a:ext cx="443536" cy="4227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2708920"/>
            <a:ext cx="506977" cy="506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8646" y="2941005"/>
            <a:ext cx="46805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일본의 사회와 문화</a:t>
            </a:r>
            <a:br>
              <a:rPr lang="ja-JP" altLang="en-US" sz="4800" dirty="0"/>
            </a:br>
            <a:endParaRPr lang="ko-KR" altLang="en-US" sz="4500" dirty="0">
              <a:latin typeface="상상토끼 꽃집막내딸" panose="03000600000000000000" pitchFamily="66" charset="-127"/>
              <a:ea typeface="상상토끼 꽃집막내딸" panose="03000600000000000000" pitchFamily="66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5088" y="479715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400" dirty="0">
              <a:latin typeface="HY엽서M" pitchFamily="18" charset="-127"/>
              <a:ea typeface="HY엽서M" pitchFamily="18" charset="-127"/>
            </a:endParaRPr>
          </a:p>
          <a:p>
            <a:pPr algn="r"/>
            <a:r>
              <a:rPr lang="en-US" altLang="ja-JP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21780094</a:t>
            </a:r>
          </a:p>
          <a:p>
            <a:pPr algn="r"/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일본어일본학과</a:t>
            </a:r>
            <a:endParaRPr lang="en-US" altLang="ko-KR" sz="2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r"/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 태호</a:t>
            </a:r>
            <a:endParaRPr lang="ja-JP" altLang="en-US" sz="2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r"/>
            <a:br>
              <a:rPr lang="ja-JP" altLang="en-US" sz="2400" dirty="0"/>
            </a:br>
            <a:endParaRPr lang="ko-KR" altLang="en-US" sz="2400" dirty="0">
              <a:latin typeface="상상토끼 꽃집막내딸" panose="03000600000000000000" pitchFamily="66" charset="-127"/>
              <a:ea typeface="상상토끼 꽃집막내딸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4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인류학적의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인류학에서는 인간과 자연과 동물의 차이를 설명하기 위한 개념이 문화이다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7" name="그림 6" descr="장난감, 테이블, 시계, 방이(가) 표시된 사진&#10;&#10;자동 생성된 설명">
            <a:extLst>
              <a:ext uri="{FF2B5EF4-FFF2-40B4-BE49-F238E27FC236}">
                <a16:creationId xmlns:a16="http://schemas.microsoft.com/office/drawing/2014/main" id="{9FAEDA58-249C-4AD8-ACDC-F8B896CE3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310070"/>
            <a:ext cx="6963264" cy="38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사회학적의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출발점이 현대 사회와는 다른 세계를 설명하는 개념이었다 인류 학적 문화는 곧 현대 사회를 이해하기위한 학문이다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7" name="그림 6" descr="다른, 작은, 많은, 다양한이(가) 표시된 사진&#10;&#10;자동 생성된 설명">
            <a:extLst>
              <a:ext uri="{FF2B5EF4-FFF2-40B4-BE49-F238E27FC236}">
                <a16:creationId xmlns:a16="http://schemas.microsoft.com/office/drawing/2014/main" id="{0D701A5B-5697-438C-B079-B72477800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1435196"/>
            <a:ext cx="6149618" cy="38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문화를 담당하는 집단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문화의 개념 은 일반적으로 인간 집단 내에서 전파되는 것 에만 사용되기 때문에 개인 단순하게 발명했을 뿐 상태에서는 적용되지 않는다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또한 지역 이나 집단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시대 에 따라 문화 양식은 크게 다를 수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문화는 인간 집단에 의해 만들어 지지만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동시에 개별 인간도 환경 의 형태로 끊임없이 문화에 적응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학습 하게 된 것으로 생각된다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그외의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현대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1122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 문화와 도쿄 의 변두리 문화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무로마치 문화 등 지리적 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역사 적인 정리에 의해 문화를 정의하는 것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오타쿠 문화처럼 집단을 구성하는 사람을 기준으로 문화를 정의하는 것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출판 문화와 음식 문화 의 같은 인간 활동의 종류에 따라 정의하는 것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각각의 문화는 다양한 형태로 정의 개념화된다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그외의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현대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1122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갸루는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미국식 영어 속어에서 유래한 외래어 일본어에서도 영어와 같은 의미를 갖는 경우가 있지만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특히 패션이나 라이프스타일이 별난 것으로 여겨지면서도 이들이 같은 세대에 어느 정도 문화로서 공유되고 있는 젊은 여성들을 가리키는 경우에도 이용한다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2" name="그림 1" descr="소녀, 아이, 실내, 조그만이(가) 표시된 사진&#10;&#10;자동 생성된 설명">
            <a:extLst>
              <a:ext uri="{FF2B5EF4-FFF2-40B4-BE49-F238E27FC236}">
                <a16:creationId xmlns:a16="http://schemas.microsoft.com/office/drawing/2014/main" id="{352EA51C-5E3D-4AF3-AE3B-E85AE9608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223418"/>
            <a:ext cx="6345349" cy="33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3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그외의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현대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1122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일본에 있어서의 서브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컬쳐와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해외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특히 영미에서의 서브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컬쳐는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 의미하는 바가 크게 다르다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이는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컬처럴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스터디스가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절실한 문제였던 미국이나 영국과 달리 일본에서는 사회학이나 민족학의 일환으로 국내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마이너리티가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연구 대상이 되는 경우가 거의 없었기 때문이다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2" name="그림 1" descr="책, 실내, 앉아있는, 많은이(가) 표시된 사진&#10;&#10;자동 생성된 설명">
            <a:extLst>
              <a:ext uri="{FF2B5EF4-FFF2-40B4-BE49-F238E27FC236}">
                <a16:creationId xmlns:a16="http://schemas.microsoft.com/office/drawing/2014/main" id="{B767A087-028D-40EC-A3AF-DEA40532C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36" y="1312322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그외의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현대 문화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1990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년대에 들어서면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만화가 애니메이션화 되어 애니메이션이 소설화 되는 현상으로 인해 이들 장르는 급속히 접근하여 속칭 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"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오타쿠 문화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"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 불리는 기타 서브 </a:t>
            </a:r>
            <a:r>
              <a:rPr lang="ko-KR" altLang="en-US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컬쳐로부터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돌출된 동질성을 가진 집단을 형성하게 된다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..</a:t>
            </a:r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3" name="그림 2" descr="사람, 건물, 실외, 남자이(가) 표시된 사진&#10;&#10;자동 생성된 설명">
            <a:extLst>
              <a:ext uri="{FF2B5EF4-FFF2-40B4-BE49-F238E27FC236}">
                <a16:creationId xmlns:a16="http://schemas.microsoft.com/office/drawing/2014/main" id="{B9CBB671-A56E-43A1-94CA-B7164D489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338831"/>
            <a:ext cx="6661667" cy="33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동영상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29913" y="1251152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0" i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'</a:t>
            </a:r>
            <a:r>
              <a:rPr lang="ko-KR" altLang="en-US" b="0" i="0" dirty="0" err="1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히키코모리</a:t>
            </a:r>
            <a:r>
              <a:rPr lang="en-US" altLang="ko-KR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' </a:t>
            </a:r>
            <a:r>
              <a:rPr lang="ko-KR" altLang="en-US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방치했던 일본의 후회</a:t>
            </a:r>
            <a:r>
              <a:rPr lang="en-US" altLang="ko-KR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우리는</a:t>
            </a:r>
            <a:r>
              <a:rPr lang="en-US" altLang="ko-KR" b="0" i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3"/>
              </a:rPr>
              <a:t>https://www.youtube.com/watch?v=0CHKzD9vAS4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3" name="그림 2" descr="실외, 표지판, 남자, 거리이(가) 표시된 사진&#10;&#10;자동 생성된 설명">
            <a:extLst>
              <a:ext uri="{FF2B5EF4-FFF2-40B4-BE49-F238E27FC236}">
                <a16:creationId xmlns:a16="http://schemas.microsoft.com/office/drawing/2014/main" id="{C4F5097B-BF8B-4A9F-A4E1-B0AA2BDDA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577205"/>
            <a:ext cx="4579687" cy="25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dirty="0"/>
              <a:t>                                            </a:t>
            </a:r>
            <a:r>
              <a:rPr lang="en-US" altLang="ko-KR" sz="5400" dirty="0">
                <a:solidFill>
                  <a:schemeClr val="tx1"/>
                </a:solidFill>
              </a:rPr>
              <a:t>Q&amp;A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6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자료 출처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각종 이미지 및 사진 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3"/>
              </a:rPr>
              <a:t>https://www.google.co.kr/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유튜브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4"/>
              </a:rPr>
              <a:t>https://www.youtube.com/watch?v=0CHKzD9vAS4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3614" y="13407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目次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0570" y="225593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사회와 문화의 개념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13" y="2255931"/>
            <a:ext cx="506977" cy="5069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13" y="3930269"/>
            <a:ext cx="506977" cy="506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0570" y="393026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문화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0570" y="477624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동영상 및 </a:t>
            </a:r>
            <a:r>
              <a:rPr lang="ko-KR" altLang="en-US" sz="2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자료출처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4559" y="3120903"/>
            <a:ext cx="500157" cy="47671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205" y="4776249"/>
            <a:ext cx="500157" cy="476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70CC3C-C503-4D16-A789-F7FB857E0B66}"/>
              </a:ext>
            </a:extLst>
          </p:cNvPr>
          <p:cNvSpPr txBox="1"/>
          <p:nvPr/>
        </p:nvSpPr>
        <p:spPr>
          <a:xfrm>
            <a:off x="3120570" y="314554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사회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01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752" y="306896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감사합니다</a:t>
            </a:r>
            <a:r>
              <a:rPr lang="en-US" altLang="ko-KR" sz="2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2786" y="2679577"/>
            <a:ext cx="443536" cy="4227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49" y="2596445"/>
            <a:ext cx="506977" cy="5069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68" y="1880539"/>
            <a:ext cx="1244837" cy="1244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87" y="2454508"/>
            <a:ext cx="1034071" cy="6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8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상상토끼 꽃집막내딸" panose="03000600000000000000" pitchFamily="66" charset="-127"/>
                <a:ea typeface="상상토끼 꽃집막내딸" panose="03000600000000000000" pitchFamily="66" charset="-127"/>
              </a:rPr>
              <a:t>- </a:t>
            </a:r>
            <a:r>
              <a:rPr lang="en-US" altLang="ja-JP" sz="2400" b="1" dirty="0"/>
              <a:t>『</a:t>
            </a:r>
            <a:r>
              <a:rPr lang="ko-KR" altLang="en-US" sz="2400" b="1" dirty="0"/>
              <a:t>사회</a:t>
            </a:r>
            <a:r>
              <a:rPr lang="en-US" altLang="ja-JP" sz="2400" b="1" dirty="0"/>
              <a:t>』</a:t>
            </a:r>
            <a:r>
              <a:rPr lang="ko-KR" altLang="en-US" sz="2400" b="1" dirty="0"/>
              <a:t>란</a:t>
            </a:r>
            <a:r>
              <a:rPr lang="en-US" altLang="ko-KR" sz="2400" b="1" dirty="0"/>
              <a:t>?</a:t>
            </a:r>
            <a:endParaRPr lang="ko-KR" altLang="en-US" sz="2400" b="1" dirty="0">
              <a:latin typeface="상상토끼 꽃집막내딸" panose="03000600000000000000" pitchFamily="66" charset="-127"/>
              <a:ea typeface="상상토끼 꽃집막내딸" panose="03000600000000000000" pitchFamily="66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공통점 의해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열중되고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다른 구별되는 사람들의 모임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또한 동료 의식을 가지고 스스로를 다른 사람과 구별 사람들의 모임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3" name="그림 2" descr="쥐고있는, 남자, 휴대폰, 전화이(가) 표시된 사진&#10;&#10;자동 생성된 설명">
            <a:extLst>
              <a:ext uri="{FF2B5EF4-FFF2-40B4-BE49-F238E27FC236}">
                <a16:creationId xmlns:a16="http://schemas.microsoft.com/office/drawing/2014/main" id="{9BDAEEEC-65E7-4B71-BB9A-CAAF479678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7" y="1371919"/>
            <a:ext cx="7741565" cy="37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상상토끼 꽃집막내딸" panose="03000600000000000000" pitchFamily="66" charset="-127"/>
                <a:ea typeface="상상토끼 꽃집막내딸" panose="03000600000000000000" pitchFamily="66" charset="-127"/>
              </a:rPr>
              <a:t>- </a:t>
            </a:r>
            <a:r>
              <a:rPr lang="en-US" altLang="ja-JP" sz="2400" b="1" dirty="0"/>
              <a:t>『</a:t>
            </a:r>
            <a:r>
              <a:rPr lang="ko-KR" altLang="en-US" sz="2400" b="1" dirty="0"/>
              <a:t>문화</a:t>
            </a:r>
            <a:r>
              <a:rPr lang="en-US" altLang="ja-JP" sz="2400" b="1" dirty="0"/>
              <a:t>』</a:t>
            </a:r>
            <a:r>
              <a:rPr lang="ko-KR" altLang="en-US" sz="2400" b="1" dirty="0"/>
              <a:t>란</a:t>
            </a:r>
            <a:r>
              <a:rPr lang="en-US" altLang="ko-KR" sz="2400" b="1" dirty="0"/>
              <a:t>?</a:t>
            </a:r>
            <a:endParaRPr lang="ko-KR" altLang="en-US" sz="2400" b="1" dirty="0">
              <a:latin typeface="상상토끼 꽃집막내딸" panose="03000600000000000000" pitchFamily="66" charset="-127"/>
              <a:ea typeface="상상토끼 꽃집막내딸" panose="03000600000000000000" pitchFamily="66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196504"/>
            <a:ext cx="9361040" cy="504080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b="1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文化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일반적으로 한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3" tooltip="사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사회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주요한 행동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4" tooltip="양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양식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이나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5" tooltip="상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상징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체계를 말한다</a:t>
            </a:r>
            <a:r>
              <a:rPr lang="en-US" altLang="ko-KR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인간이 주어진 자연환경을 변화시키고 본능을 적절히 조절하여 만들어낸 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6" tooltip="생활 양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생활양식</a:t>
            </a:r>
            <a:r>
              <a:rPr lang="ko-KR" altLang="en-US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그에 따른 산물들을 모두 문화라고 일컫는다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3" name="그림 2" descr="음식, 방이(가) 표시된 사진&#10;&#10;자동 생성된 설명">
            <a:extLst>
              <a:ext uri="{FF2B5EF4-FFF2-40B4-BE49-F238E27FC236}">
                <a16:creationId xmlns:a16="http://schemas.microsoft.com/office/drawing/2014/main" id="{B138DE84-E0A5-4883-85F6-F1E85C857A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9" y="1546393"/>
            <a:ext cx="3429000" cy="3429000"/>
          </a:xfrm>
          <a:prstGeom prst="rect">
            <a:avLst/>
          </a:prstGeom>
        </p:spPr>
      </p:pic>
      <p:pic>
        <p:nvPicPr>
          <p:cNvPr id="10" name="그림 9" descr="음식이(가) 표시된 사진&#10;&#10;자동 생성된 설명">
            <a:extLst>
              <a:ext uri="{FF2B5EF4-FFF2-40B4-BE49-F238E27FC236}">
                <a16:creationId xmlns:a16="http://schemas.microsoft.com/office/drawing/2014/main" id="{59D288E7-BF13-45D4-96E8-815A03D84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39" y="1488329"/>
            <a:ext cx="3619868" cy="36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상상토끼 꽃집막내딸" panose="03000600000000000000" pitchFamily="66" charset="-127"/>
                <a:ea typeface="상상토끼 꽃집막내딸" panose="03000600000000000000" pitchFamily="66" charset="-127"/>
              </a:rPr>
              <a:t>- </a:t>
            </a:r>
            <a:r>
              <a:rPr lang="en-US" altLang="ja-JP" sz="2400" b="1" dirty="0"/>
              <a:t>『</a:t>
            </a:r>
            <a:r>
              <a:rPr lang="ko-KR" altLang="en-US" sz="2400" b="1" dirty="0"/>
              <a:t>현대 사회</a:t>
            </a:r>
            <a:r>
              <a:rPr lang="en-US" altLang="ja-JP" sz="2400" b="1" dirty="0"/>
              <a:t>』</a:t>
            </a:r>
            <a:r>
              <a:rPr lang="ko-KR" altLang="en-US" sz="2400" b="1" dirty="0"/>
              <a:t>의 종류와 특징</a:t>
            </a:r>
            <a:endParaRPr lang="ko-KR" altLang="en-US" sz="2400" b="1" dirty="0">
              <a:latin typeface="상상토끼 꽃집막내딸" panose="03000600000000000000" pitchFamily="66" charset="-127"/>
              <a:ea typeface="상상토끼 꽃집막내딸" panose="03000600000000000000" pitchFamily="66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470823"/>
            <a:ext cx="4101021" cy="47664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800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사회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특징은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..</a:t>
            </a:r>
          </a:p>
          <a:p>
            <a:pPr fontAlgn="base"/>
            <a:endParaRPr lang="en-US" altLang="ko-KR" sz="1200" kern="0" spc="0" dirty="0">
              <a:solidFill>
                <a:srgbClr val="FF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정보화 사회</a:t>
            </a:r>
            <a:r>
              <a:rPr lang="en-US" altLang="ko-KR" kern="0" dirty="0">
                <a:solidFill>
                  <a:srgbClr val="00206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 사회</a:t>
            </a:r>
            <a:r>
              <a:rPr lang="en-US" altLang="ko-KR" kern="0" dirty="0">
                <a:solidFill>
                  <a:srgbClr val="00206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1800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산업 사회 </a:t>
            </a:r>
            <a:endParaRPr lang="en-US" altLang="ko-KR" sz="1800" kern="0" spc="0" dirty="0">
              <a:solidFill>
                <a:srgbClr val="00206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206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200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등으로 구성되어 있다</a:t>
            </a:r>
            <a:r>
              <a:rPr lang="en-US" altLang="ko-KR" sz="1200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607" y="5776535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3" name="그림 2" descr="다른, 다채로운, 다양한, 많은이(가) 표시된 사진&#10;&#10;자동 생성된 설명">
            <a:extLst>
              <a:ext uri="{FF2B5EF4-FFF2-40B4-BE49-F238E27FC236}">
                <a16:creationId xmlns:a16="http://schemas.microsoft.com/office/drawing/2014/main" id="{140BF30A-3CC9-482D-A588-3ABC10F54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43" y="1470822"/>
            <a:ext cx="4592351" cy="47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0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정보화 사회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란</a:t>
            </a:r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59548" y="2126170"/>
            <a:ext cx="6273971" cy="411114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18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정보화 사회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정보 가 여러 자원과 동등한 가치를 가지며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 중심 역할을 하는 사회라고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9548" y="5755841"/>
            <a:ext cx="500157" cy="4767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15039AA-9D4A-42ED-979B-CC7088C53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4" y="2121412"/>
            <a:ext cx="2914944" cy="41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 사회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란</a:t>
            </a:r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750790" y="1883367"/>
            <a:ext cx="3882730" cy="43539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endParaRPr lang="en-US" altLang="ko-KR" sz="36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36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 사회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사회의 형태를 나타내는 말이며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 역사 에서 보면 대중 사회는 문명 사회 가 사회주의 등 위협에 직면 할 것으로 현저하게 나타나고있다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0640" y="5760599"/>
            <a:ext cx="500157" cy="4767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F74C285-4955-4AD5-BBD1-B870319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2" y="2226799"/>
            <a:ext cx="5184298" cy="36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3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 사회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란</a:t>
            </a:r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159728" y="1844824"/>
            <a:ext cx="3473791" cy="439248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0" i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산업사회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공업화가 진전된 사회를 말한다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공업사회나 공업화 사회라고도 불린다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2" y="5760599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514" y="5760599"/>
            <a:ext cx="500157" cy="4767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E54C463-5BCA-4212-80CB-4354B6969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1" y="2324764"/>
            <a:ext cx="5803511" cy="32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09" y="620689"/>
            <a:ext cx="54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문화</a:t>
            </a:r>
            <a:r>
              <a:rPr lang="en-US" altLang="ja-JP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</a:t>
            </a:r>
            <a:r>
              <a:rPr lang="ko-KR" altLang="en-US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종류와 특징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72480" y="1628800"/>
            <a:ext cx="3096344" cy="460851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400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400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문화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특징은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..</a:t>
            </a:r>
          </a:p>
          <a:p>
            <a:pPr fontAlgn="base"/>
            <a:endParaRPr lang="en-US" altLang="ko-KR" sz="1600" kern="0" spc="0" dirty="0">
              <a:solidFill>
                <a:srgbClr val="FF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800" b="1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인류 학적 문화 </a:t>
            </a:r>
            <a:r>
              <a:rPr lang="en-US" altLang="ko-KR" kern="0" dirty="0">
                <a:solidFill>
                  <a:srgbClr val="00206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1800" b="1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 학적 문화</a:t>
            </a:r>
            <a:r>
              <a:rPr lang="en-US" altLang="ko-KR" sz="1800" b="1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206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문화를 담당하는 집단 등</a:t>
            </a:r>
          </a:p>
          <a:p>
            <a:pPr fontAlgn="base"/>
            <a:endParaRPr lang="en-US" altLang="ko-KR" kern="0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sz="1600" kern="0" spc="0" dirty="0" err="1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으로</a:t>
            </a:r>
            <a:r>
              <a:rPr lang="ko-KR" altLang="en-US" sz="1600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구성되어 있다</a:t>
            </a:r>
            <a:r>
              <a:rPr lang="en-US" altLang="ko-KR" sz="1600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0721"/>
            <a:ext cx="1034071" cy="6893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767" y="5776535"/>
            <a:ext cx="500157" cy="4767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5776535"/>
            <a:ext cx="500157" cy="476712"/>
          </a:xfrm>
          <a:prstGeom prst="rect">
            <a:avLst/>
          </a:prstGeom>
        </p:spPr>
      </p:pic>
      <p:pic>
        <p:nvPicPr>
          <p:cNvPr id="7" name="그림 6" descr="시계이(가) 표시된 사진&#10;&#10;자동 생성된 설명">
            <a:extLst>
              <a:ext uri="{FF2B5EF4-FFF2-40B4-BE49-F238E27FC236}">
                <a16:creationId xmlns:a16="http://schemas.microsoft.com/office/drawing/2014/main" id="{CEA7F7C4-6E33-4377-9C5A-FC6B370DD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36" y="2448549"/>
            <a:ext cx="5862884" cy="29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557</Words>
  <Application>Microsoft Office PowerPoint</Application>
  <PresentationFormat>A4 용지(210x297mm)</PresentationFormat>
  <Paragraphs>306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상상토끼 꽃집막내딸</vt:lpstr>
      <vt:lpstr>Arial</vt:lpstr>
      <vt:lpstr>HY엽서M</vt:lpstr>
      <vt:lpstr>맑은 고딕</vt:lpstr>
      <vt:lpstr>함초롬바탕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Jung Tae Ho</cp:lastModifiedBy>
  <cp:revision>86</cp:revision>
  <dcterms:created xsi:type="dcterms:W3CDTF">2018-09-25T13:52:22Z</dcterms:created>
  <dcterms:modified xsi:type="dcterms:W3CDTF">2020-09-16T14:29:20Z</dcterms:modified>
</cp:coreProperties>
</file>