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139" r:id="rId1"/>
  </p:sldMasterIdLst>
  <p:notesMasterIdLst>
    <p:notesMasterId r:id="rId23"/>
  </p:notesMasterIdLst>
  <p:handoutMasterIdLst>
    <p:handoutMasterId r:id="rId24"/>
  </p:handoutMasterIdLst>
  <p:sldIdLst>
    <p:sldId id="598" r:id="rId2"/>
    <p:sldId id="256" r:id="rId3"/>
    <p:sldId id="599" r:id="rId4"/>
    <p:sldId id="620" r:id="rId5"/>
    <p:sldId id="636" r:id="rId6"/>
    <p:sldId id="637" r:id="rId7"/>
    <p:sldId id="640" r:id="rId8"/>
    <p:sldId id="638" r:id="rId9"/>
    <p:sldId id="639" r:id="rId10"/>
    <p:sldId id="642" r:id="rId11"/>
    <p:sldId id="641" r:id="rId12"/>
    <p:sldId id="643" r:id="rId13"/>
    <p:sldId id="644" r:id="rId14"/>
    <p:sldId id="629" r:id="rId15"/>
    <p:sldId id="645" r:id="rId16"/>
    <p:sldId id="646" r:id="rId17"/>
    <p:sldId id="647" r:id="rId18"/>
    <p:sldId id="634" r:id="rId19"/>
    <p:sldId id="648" r:id="rId20"/>
    <p:sldId id="649" r:id="rId21"/>
    <p:sldId id="650" r:id="rId22"/>
  </p:sldIdLst>
  <p:sldSz cx="9702800" cy="6858000"/>
  <p:notesSz cx="6797675" cy="9926638"/>
  <p:embeddedFontLst>
    <p:embeddedFont>
      <p:font typeface="Arial Black" panose="020B0A04020102020204" pitchFamily="34" charset="0"/>
      <p:bold r:id="rId25"/>
    </p:embeddedFont>
    <p:embeddedFont>
      <p:font typeface="나눔바른고딕" panose="020B0600000101010101" charset="-127"/>
      <p:regular r:id="rId26"/>
      <p:bold r:id="rId27"/>
    </p:embeddedFont>
    <p:embeddedFont>
      <p:font typeface="함초롬바탕 확장" panose="02030504000101010101" pitchFamily="18" charset="-127"/>
      <p:regular r:id="rId28"/>
    </p:embeddedFont>
    <p:embeddedFont>
      <p:font typeface="함초롬바탕" panose="02030504000101010101" pitchFamily="18" charset="-127"/>
      <p:regular r:id="rId29"/>
      <p:bold r:id="rId30"/>
    </p:embeddedFont>
    <p:embeddedFont>
      <p:font typeface="한컴 소망 B" panose="02020603020101020101" pitchFamily="18" charset="-127"/>
      <p:regular r:id="rId31"/>
    </p:embeddedFont>
    <p:embeddedFont>
      <p:font typeface="맑은 고딕" panose="020B0503020000020004" pitchFamily="50" charset="-127"/>
      <p:regular r:id="rId32"/>
      <p:bold r:id="rId33"/>
    </p:embeddedFont>
    <p:embeddedFont>
      <p:font typeface="KoPubWorld돋움체 Bold" panose="020B0600000101010101" charset="-127"/>
      <p:bold r:id="rId34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256">
          <p15:clr>
            <a:srgbClr val="A4A3A4"/>
          </p15:clr>
        </p15:guide>
        <p15:guide id="3" pos="2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EC6"/>
    <a:srgbClr val="3254B4"/>
    <a:srgbClr val="286D9C"/>
    <a:srgbClr val="44A0A7"/>
    <a:srgbClr val="2C4A9E"/>
    <a:srgbClr val="E2D5C4"/>
    <a:srgbClr val="CFC1AA"/>
    <a:srgbClr val="BEBCAA"/>
    <a:srgbClr val="FFFF9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7" autoAdjust="0"/>
    <p:restoredTop sz="85378" autoAdjust="0"/>
  </p:normalViewPr>
  <p:slideViewPr>
    <p:cSldViewPr>
      <p:cViewPr>
        <p:scale>
          <a:sx n="67" d="100"/>
          <a:sy n="67" d="100"/>
        </p:scale>
        <p:origin x="30" y="414"/>
      </p:cViewPr>
      <p:guideLst>
        <p:guide orient="horz"/>
        <p:guide pos="2256"/>
        <p:guide pos="2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굴림" pitchFamily="50" charset="-127"/>
              </a:defRPr>
            </a:lvl1pPr>
          </a:lstStyle>
          <a:p>
            <a:pPr>
              <a:defRPr/>
            </a:pPr>
            <a:fld id="{A7E4B7AE-67F5-4E4B-8955-B1A64DF7764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4699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6763" y="744538"/>
            <a:ext cx="52641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A138AD5F-0F03-4637-B937-6C8EC1656FE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6987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38AD5F-0F03-4637-B937-6C8EC1656FE7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1499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eaLnBrk="1" latinLnBrk="1" hangingPunct="1"/>
            <a:fld id="{6D45DBEB-3674-4F2A-84D7-EF006A505E15}" type="slidenum">
              <a:rPr lang="en-US" altLang="ko-KR" sz="1200"/>
              <a:pPr algn="r" eaLnBrk="1" latinLnBrk="1" hangingPunct="1"/>
              <a:t>10</a:t>
            </a:fld>
            <a:endParaRPr lang="en-US" altLang="ko-KR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6763" y="744538"/>
            <a:ext cx="5264150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346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eaLnBrk="1" latinLnBrk="1" hangingPunct="1"/>
            <a:fld id="{6D45DBEB-3674-4F2A-84D7-EF006A505E15}" type="slidenum">
              <a:rPr lang="en-US" altLang="ko-KR" sz="1200"/>
              <a:pPr algn="r" eaLnBrk="1" latinLnBrk="1" hangingPunct="1"/>
              <a:t>11</a:t>
            </a:fld>
            <a:endParaRPr lang="en-US" altLang="ko-KR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6763" y="744538"/>
            <a:ext cx="5264150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2136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eaLnBrk="1" latinLnBrk="1" hangingPunct="1"/>
            <a:fld id="{6D45DBEB-3674-4F2A-84D7-EF006A505E15}" type="slidenum">
              <a:rPr lang="en-US" altLang="ko-KR" sz="1200"/>
              <a:pPr algn="r" eaLnBrk="1" latinLnBrk="1" hangingPunct="1"/>
              <a:t>12</a:t>
            </a:fld>
            <a:endParaRPr lang="en-US" altLang="ko-KR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6763" y="744538"/>
            <a:ext cx="5264150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2168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eaLnBrk="1" latinLnBrk="1" hangingPunct="1"/>
            <a:fld id="{6D45DBEB-3674-4F2A-84D7-EF006A505E15}" type="slidenum">
              <a:rPr lang="en-US" altLang="ko-KR" sz="1200"/>
              <a:pPr algn="r" eaLnBrk="1" latinLnBrk="1" hangingPunct="1"/>
              <a:t>13</a:t>
            </a:fld>
            <a:endParaRPr lang="en-US" altLang="ko-KR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6763" y="744538"/>
            <a:ext cx="5264150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9121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eaLnBrk="1" latinLnBrk="1" hangingPunct="1"/>
            <a:fld id="{6D45DBEB-3674-4F2A-84D7-EF006A505E15}" type="slidenum">
              <a:rPr lang="en-US" altLang="ko-KR" sz="1200"/>
              <a:pPr algn="r" eaLnBrk="1" latinLnBrk="1" hangingPunct="1"/>
              <a:t>15</a:t>
            </a:fld>
            <a:endParaRPr lang="en-US" altLang="ko-KR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6763" y="744538"/>
            <a:ext cx="5264150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3929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eaLnBrk="1" latinLnBrk="1" hangingPunct="1"/>
            <a:fld id="{6D45DBEB-3674-4F2A-84D7-EF006A505E15}" type="slidenum">
              <a:rPr lang="en-US" altLang="ko-KR" sz="1200"/>
              <a:pPr algn="r" eaLnBrk="1" latinLnBrk="1" hangingPunct="1"/>
              <a:t>16</a:t>
            </a:fld>
            <a:endParaRPr lang="en-US" altLang="ko-KR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6763" y="744538"/>
            <a:ext cx="5264150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8278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eaLnBrk="1" latinLnBrk="1" hangingPunct="1"/>
            <a:fld id="{6D45DBEB-3674-4F2A-84D7-EF006A505E15}" type="slidenum">
              <a:rPr lang="en-US" altLang="ko-KR" sz="1200"/>
              <a:pPr algn="r" eaLnBrk="1" latinLnBrk="1" hangingPunct="1"/>
              <a:t>17</a:t>
            </a:fld>
            <a:endParaRPr lang="en-US" altLang="ko-KR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6763" y="744538"/>
            <a:ext cx="5264150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43793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eaLnBrk="1" latinLnBrk="1" hangingPunct="1"/>
            <a:fld id="{6D45DBEB-3674-4F2A-84D7-EF006A505E15}" type="slidenum">
              <a:rPr lang="en-US" altLang="ko-KR" sz="1200"/>
              <a:pPr algn="r" eaLnBrk="1" latinLnBrk="1" hangingPunct="1"/>
              <a:t>18</a:t>
            </a:fld>
            <a:endParaRPr lang="en-US" altLang="ko-KR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6763" y="744538"/>
            <a:ext cx="5264150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460078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eaLnBrk="1" latinLnBrk="1" hangingPunct="1"/>
            <a:fld id="{6D45DBEB-3674-4F2A-84D7-EF006A505E15}" type="slidenum">
              <a:rPr lang="en-US" altLang="ko-KR" sz="1200"/>
              <a:pPr algn="r" eaLnBrk="1" latinLnBrk="1" hangingPunct="1"/>
              <a:t>19</a:t>
            </a:fld>
            <a:endParaRPr lang="en-US" altLang="ko-KR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6763" y="744538"/>
            <a:ext cx="5264150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46347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eaLnBrk="1" latinLnBrk="1" hangingPunct="1"/>
            <a:fld id="{6D45DBEB-3674-4F2A-84D7-EF006A505E15}" type="slidenum">
              <a:rPr lang="en-US" altLang="ko-KR" sz="1200"/>
              <a:pPr algn="r" eaLnBrk="1" latinLnBrk="1" hangingPunct="1"/>
              <a:t>20</a:t>
            </a:fld>
            <a:endParaRPr lang="en-US" altLang="ko-KR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6763" y="744538"/>
            <a:ext cx="5264150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9706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38AD5F-0F03-4637-B937-6C8EC1656FE7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83841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eaLnBrk="1" latinLnBrk="1" hangingPunct="1"/>
            <a:fld id="{6D45DBEB-3674-4F2A-84D7-EF006A505E15}" type="slidenum">
              <a:rPr lang="en-US" altLang="ko-KR" sz="1200"/>
              <a:pPr algn="r" eaLnBrk="1" latinLnBrk="1" hangingPunct="1"/>
              <a:t>21</a:t>
            </a:fld>
            <a:endParaRPr lang="en-US" altLang="ko-KR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6763" y="744538"/>
            <a:ext cx="5264150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27685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eaLnBrk="1" latinLnBrk="1" hangingPunct="1"/>
            <a:fld id="{6D45DBEB-3674-4F2A-84D7-EF006A505E15}" type="slidenum">
              <a:rPr lang="en-US" altLang="ko-KR" sz="1200"/>
              <a:pPr algn="r" eaLnBrk="1" latinLnBrk="1" hangingPunct="1"/>
              <a:t>3</a:t>
            </a:fld>
            <a:endParaRPr lang="en-US" altLang="ko-KR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6763" y="744538"/>
            <a:ext cx="5264150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13304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eaLnBrk="1" latinLnBrk="1" hangingPunct="1"/>
            <a:fld id="{6D45DBEB-3674-4F2A-84D7-EF006A505E15}" type="slidenum">
              <a:rPr lang="en-US" altLang="ko-KR" sz="1200"/>
              <a:pPr algn="r" eaLnBrk="1" latinLnBrk="1" hangingPunct="1"/>
              <a:t>4</a:t>
            </a:fld>
            <a:endParaRPr lang="en-US" altLang="ko-KR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6763" y="744538"/>
            <a:ext cx="5264150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3304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eaLnBrk="1" latinLnBrk="1" hangingPunct="1"/>
            <a:fld id="{6D45DBEB-3674-4F2A-84D7-EF006A505E15}" type="slidenum">
              <a:rPr lang="en-US" altLang="ko-KR" sz="1200"/>
              <a:pPr algn="r" eaLnBrk="1" latinLnBrk="1" hangingPunct="1"/>
              <a:t>5</a:t>
            </a:fld>
            <a:endParaRPr lang="en-US" altLang="ko-KR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6763" y="744538"/>
            <a:ext cx="5264150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25674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eaLnBrk="1" latinLnBrk="1" hangingPunct="1"/>
            <a:fld id="{6D45DBEB-3674-4F2A-84D7-EF006A505E15}" type="slidenum">
              <a:rPr lang="en-US" altLang="ko-KR" sz="1200"/>
              <a:pPr algn="r" eaLnBrk="1" latinLnBrk="1" hangingPunct="1"/>
              <a:t>6</a:t>
            </a:fld>
            <a:endParaRPr lang="en-US" altLang="ko-KR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6763" y="744538"/>
            <a:ext cx="5264150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8816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eaLnBrk="1" latinLnBrk="1" hangingPunct="1"/>
            <a:fld id="{6D45DBEB-3674-4F2A-84D7-EF006A505E15}" type="slidenum">
              <a:rPr lang="en-US" altLang="ko-KR" sz="1200"/>
              <a:pPr algn="r" eaLnBrk="1" latinLnBrk="1" hangingPunct="1"/>
              <a:t>7</a:t>
            </a:fld>
            <a:endParaRPr lang="en-US" altLang="ko-KR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6763" y="744538"/>
            <a:ext cx="5264150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8018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eaLnBrk="1" latinLnBrk="1" hangingPunct="1"/>
            <a:fld id="{6D45DBEB-3674-4F2A-84D7-EF006A505E15}" type="slidenum">
              <a:rPr lang="en-US" altLang="ko-KR" sz="1200"/>
              <a:pPr algn="r" eaLnBrk="1" latinLnBrk="1" hangingPunct="1"/>
              <a:t>8</a:t>
            </a:fld>
            <a:endParaRPr lang="en-US" altLang="ko-KR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6763" y="744538"/>
            <a:ext cx="5264150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312248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eaLnBrk="1" latinLnBrk="1" hangingPunct="1"/>
            <a:fld id="{6D45DBEB-3674-4F2A-84D7-EF006A505E15}" type="slidenum">
              <a:rPr lang="en-US" altLang="ko-KR" sz="1200"/>
              <a:pPr algn="r" eaLnBrk="1" latinLnBrk="1" hangingPunct="1"/>
              <a:t>9</a:t>
            </a:fld>
            <a:endParaRPr lang="en-US" altLang="ko-KR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6763" y="744538"/>
            <a:ext cx="5264150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900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27710" y="2130426"/>
            <a:ext cx="824738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55420" y="3886200"/>
            <a:ext cx="6791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D8B89-AD8A-48E9-9B15-F39C0B4BE30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33676-2F09-4E10-BE11-169847D4DA54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34530" y="274639"/>
            <a:ext cx="218313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85140" y="274639"/>
            <a:ext cx="6387677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0AA40-7F4E-434E-9BFA-22A7C98ED85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37149-39C3-416F-99D2-046D2D6B709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6454" y="4406901"/>
            <a:ext cx="82473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66454" y="2906713"/>
            <a:ext cx="82473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A2FCF-1686-442E-AECA-38D2A5617894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85140" y="1600201"/>
            <a:ext cx="428540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32257" y="1600201"/>
            <a:ext cx="428540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4EC56-488F-4973-8FAB-DA2245C82F4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5140" y="1535113"/>
            <a:ext cx="42870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5140" y="2174875"/>
            <a:ext cx="42870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928888" y="1535113"/>
            <a:ext cx="42887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928888" y="2174875"/>
            <a:ext cx="42887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A54EA-C8EB-4567-B4D0-1E45F590302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41850-A8FB-4173-BACF-F62D58E7C6F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5EAFE-6970-4A1B-98F9-B30C2D878A2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141" y="273050"/>
            <a:ext cx="319215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93525" y="273051"/>
            <a:ext cx="542413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85141" y="1435101"/>
            <a:ext cx="319215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088B3-055D-4DCB-A56E-05BB0AEBB1F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1817" y="4800600"/>
            <a:ext cx="5821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01817" y="612775"/>
            <a:ext cx="5821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01817" y="5367338"/>
            <a:ext cx="5821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CCFFD-99B9-4FAA-B66B-D40E6FDE1BE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85140" y="274638"/>
            <a:ext cx="8732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5140" y="1600201"/>
            <a:ext cx="8732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85140" y="6356351"/>
            <a:ext cx="2263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15124" y="6356351"/>
            <a:ext cx="30725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953673" y="6356351"/>
            <a:ext cx="2263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16B3A9-8734-4A7E-936C-0FB1337A98F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lHQYWfG9gI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XSfFsQ3YzE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67"/>
            <a:ext cx="9702800" cy="68241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3088" y="2060848"/>
            <a:ext cx="4584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kern="0" dirty="0">
                <a:solidFill>
                  <a:srgbClr val="000000"/>
                </a:solidFill>
                <a:latin typeface="Arial Black" panose="020B0A04020102020204" pitchFamily="34" charset="0"/>
                <a:ea typeface="함초롬바탕" panose="02030504000101010101" pitchFamily="18" charset="-127"/>
              </a:rPr>
              <a:t>일본이 날조한 다케시마 영유권 주장의 </a:t>
            </a:r>
            <a:endParaRPr lang="en-US" altLang="ko-KR" sz="2000" b="1" kern="0" dirty="0" smtClean="0">
              <a:solidFill>
                <a:srgbClr val="000000"/>
              </a:solidFill>
              <a:latin typeface="Arial Black" panose="020B0A04020102020204" pitchFamily="34" charset="0"/>
              <a:ea typeface="함초롬바탕" panose="02030504000101010101" pitchFamily="18" charset="-127"/>
            </a:endParaRPr>
          </a:p>
          <a:p>
            <a:pPr algn="ctr"/>
            <a:r>
              <a:rPr lang="ko-KR" altLang="en-US" sz="2000" b="1" kern="0" dirty="0" smtClean="0">
                <a:solidFill>
                  <a:srgbClr val="000000"/>
                </a:solidFill>
                <a:latin typeface="Arial Black" panose="020B0A04020102020204" pitchFamily="34" charset="0"/>
                <a:ea typeface="함초롬바탕" panose="02030504000101010101" pitchFamily="18" charset="-127"/>
              </a:rPr>
              <a:t>역사적</a:t>
            </a:r>
            <a:r>
              <a:rPr lang="en-US" altLang="ko-KR" sz="2000" b="1" kern="0" dirty="0" smtClean="0">
                <a:solidFill>
                  <a:srgbClr val="000000"/>
                </a:solidFill>
                <a:latin typeface="Arial Black" panose="020B0A04020102020204" pitchFamily="34" charset="0"/>
                <a:ea typeface="함초롬바탕" panose="02030504000101010101" pitchFamily="18" charset="-127"/>
              </a:rPr>
              <a:t>,</a:t>
            </a:r>
            <a:r>
              <a:rPr lang="ko-KR" altLang="en-US" sz="2000" b="1" kern="0" dirty="0" smtClean="0">
                <a:solidFill>
                  <a:srgbClr val="000000"/>
                </a:solidFill>
                <a:latin typeface="Arial Black" panose="020B0A04020102020204" pitchFamily="34" charset="0"/>
                <a:ea typeface="함초롬바탕" panose="02030504000101010101" pitchFamily="18" charset="-127"/>
              </a:rPr>
              <a:t> </a:t>
            </a:r>
            <a:r>
              <a:rPr lang="ko-KR" altLang="en-US" sz="2000" b="1" kern="0" dirty="0">
                <a:solidFill>
                  <a:srgbClr val="000000"/>
                </a:solidFill>
                <a:latin typeface="Arial Black" panose="020B0A04020102020204" pitchFamily="34" charset="0"/>
                <a:ea typeface="함초롬바탕" panose="02030504000101010101" pitchFamily="18" charset="-127"/>
              </a:rPr>
              <a:t>지리적 </a:t>
            </a:r>
            <a:r>
              <a:rPr lang="ko-KR" altLang="en-US" sz="2000" b="1" kern="0" dirty="0" smtClean="0">
                <a:solidFill>
                  <a:srgbClr val="000000"/>
                </a:solidFill>
                <a:latin typeface="Arial Black" panose="020B0A04020102020204" pitchFamily="34" charset="0"/>
                <a:ea typeface="함초롬바탕" panose="02030504000101010101" pitchFamily="18" charset="-127"/>
              </a:rPr>
              <a:t>증거</a:t>
            </a:r>
            <a:endParaRPr lang="ko-KR" altLang="en-US" sz="2000" b="1" kern="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063" y="1484784"/>
            <a:ext cx="2197242" cy="2346706"/>
          </a:xfrm>
          <a:prstGeom prst="rect">
            <a:avLst/>
          </a:prstGeom>
        </p:spPr>
      </p:pic>
      <p:sp>
        <p:nvSpPr>
          <p:cNvPr id="11" name="양쪽 모서리가 둥근 사각형 10"/>
          <p:cNvSpPr/>
          <p:nvPr/>
        </p:nvSpPr>
        <p:spPr>
          <a:xfrm rot="5400000">
            <a:off x="4316492" y="1989243"/>
            <a:ext cx="276999" cy="261915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KoPubWorld돋움체 Bold" panose="00000800000000000000" charset="-127"/>
              <a:ea typeface="KoPubWorld돋움체 Bold" panose="0000080000000000000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384012" y="3160319"/>
            <a:ext cx="2065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latin typeface="함초롬바탕 확장" panose="02030504000101010101" pitchFamily="18" charset="-127"/>
                <a:ea typeface="함초롬바탕 확장" panose="02030504000101010101" pitchFamily="18" charset="-127"/>
              </a:rPr>
              <a:t>유아교육과 </a:t>
            </a:r>
            <a:r>
              <a:rPr lang="en-US" altLang="ko-KR" sz="1200" dirty="0" smtClean="0">
                <a:ea typeface="함초롬바탕 확장" panose="02030504000101010101" pitchFamily="18" charset="-127"/>
              </a:rPr>
              <a:t>21834500</a:t>
            </a:r>
            <a:r>
              <a:rPr lang="ko-KR" altLang="en-US" sz="1200" dirty="0" smtClean="0">
                <a:latin typeface="함초롬바탕 확장" panose="02030504000101010101" pitchFamily="18" charset="-127"/>
                <a:ea typeface="함초롬바탕 확장" panose="02030504000101010101" pitchFamily="18" charset="-127"/>
              </a:rPr>
              <a:t>김혜진</a:t>
            </a:r>
            <a:endParaRPr lang="ko-KR" altLang="en-US" sz="1200" dirty="0">
              <a:latin typeface="함초롬바탕 확장" panose="02030504000101010101" pitchFamily="18" charset="-127"/>
              <a:ea typeface="함초롬바탕 확장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47944" cy="6885384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45144" y="296561"/>
            <a:ext cx="9747944" cy="1037729"/>
            <a:chOff x="-45144" y="332656"/>
            <a:chExt cx="9747944" cy="103772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22" name="직사각형 21"/>
            <p:cNvSpPr/>
            <p:nvPr/>
          </p:nvSpPr>
          <p:spPr>
            <a:xfrm>
              <a:off x="-45144" y="332656"/>
              <a:ext cx="974794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/>
            <p:cNvSpPr/>
            <p:nvPr/>
          </p:nvSpPr>
          <p:spPr>
            <a:xfrm rot="10800000">
              <a:off x="8816395" y="1124744"/>
              <a:ext cx="355485" cy="24564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8912" y="40466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3. </a:t>
            </a:r>
            <a:r>
              <a:rPr lang="ko-KR" altLang="en-US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 주장 반박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1"/>
            <a:endParaRPr lang="ko-KR" altLang="ko-K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872" y="1186553"/>
            <a:ext cx="9212354" cy="42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2364" y="1233264"/>
            <a:ext cx="814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u="sng" dirty="0" smtClean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(2)</a:t>
            </a:r>
            <a:r>
              <a:rPr lang="en-US" altLang="ko-KR" sz="1800" b="1" dirty="0" smtClean="0">
                <a:solidFill>
                  <a:schemeClr val="accent2"/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 </a:t>
            </a:r>
            <a:r>
              <a:rPr lang="en-US" altLang="ko-KR" sz="1800" b="1" dirty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1618</a:t>
            </a:r>
            <a:r>
              <a:rPr lang="ko-KR" altLang="en-US" sz="1800" b="1" dirty="0" smtClean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년 울릉도  </a:t>
            </a:r>
            <a:r>
              <a:rPr lang="ko-KR" altLang="en-US" sz="1800" b="1" dirty="0" err="1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도항면허</a:t>
            </a:r>
            <a:r>
              <a:rPr lang="ko-KR" altLang="en-US" sz="1800" b="1" dirty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 </a:t>
            </a:r>
            <a:r>
              <a:rPr lang="ko-KR" altLang="en-US" sz="1800" b="1" dirty="0" smtClean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취득하다</a:t>
            </a:r>
            <a:r>
              <a:rPr lang="en-US" altLang="ko-KR" sz="1800" b="1" dirty="0" smtClean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. </a:t>
            </a:r>
            <a:endParaRPr lang="ko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99272" y="7168105"/>
            <a:ext cx="970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4730" y="1475692"/>
            <a:ext cx="10265047" cy="54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70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6" y="2132856"/>
            <a:ext cx="3272203" cy="2692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7" name="Picture 8" descr="神風: 일본은 17세기말 울릉도 도항을 금지했습니다만, 다케시마 도항은 금지하지 않았습니다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560" y="2047428"/>
            <a:ext cx="3096344" cy="274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04167" y="5082121"/>
            <a:ext cx="3195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1618</a:t>
            </a:r>
            <a:r>
              <a:rPr lang="ko-KR" altLang="en-US" b="1" dirty="0">
                <a:solidFill>
                  <a:schemeClr val="accent2"/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년 </a:t>
            </a:r>
            <a:r>
              <a:rPr lang="ko-KR" altLang="en-US" b="1" dirty="0" err="1">
                <a:solidFill>
                  <a:schemeClr val="accent2"/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도항면허</a:t>
            </a:r>
            <a:r>
              <a:rPr lang="ko-KR" altLang="en-US" b="1" dirty="0">
                <a:solidFill>
                  <a:schemeClr val="accent2"/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 취득</a:t>
            </a:r>
            <a:endParaRPr lang="en-US" altLang="ko-KR" b="1" dirty="0">
              <a:solidFill>
                <a:schemeClr val="accent2"/>
              </a:solidFill>
              <a:latin typeface="KoPubWorld돋움체 Bold" panose="00000800000000000000" charset="-127"/>
              <a:ea typeface="KoPubWorld돋움체 Bold" panose="0000080000000000000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438350" y="5013176"/>
            <a:ext cx="2579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1696</a:t>
            </a:r>
            <a:r>
              <a:rPr lang="ko-KR" altLang="en-US" b="1" dirty="0" smtClean="0">
                <a:solidFill>
                  <a:schemeClr val="accent2"/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년 </a:t>
            </a:r>
            <a:r>
              <a:rPr lang="ko-KR" altLang="en-US" b="1" dirty="0" err="1" smtClean="0">
                <a:solidFill>
                  <a:schemeClr val="accent2"/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도항금지</a:t>
            </a:r>
            <a:endParaRPr lang="en-US" altLang="ko-KR" b="1" dirty="0">
              <a:solidFill>
                <a:schemeClr val="accent2"/>
              </a:solidFill>
              <a:latin typeface="KoPubWorld돋움체 Bold" panose="00000800000000000000" charset="-127"/>
              <a:ea typeface="KoPubWorld돋움체 Bold" panose="00000800000000000000" charset="-127"/>
            </a:endParaRPr>
          </a:p>
        </p:txBody>
      </p:sp>
      <p:sp>
        <p:nvSpPr>
          <p:cNvPr id="9" name="왼쪽 화살표 8"/>
          <p:cNvSpPr/>
          <p:nvPr/>
        </p:nvSpPr>
        <p:spPr>
          <a:xfrm>
            <a:off x="3632243" y="2937500"/>
            <a:ext cx="1196585" cy="878905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4707384" y="2924944"/>
            <a:ext cx="1440160" cy="89146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203328" y="2299519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한컴 소망 B" panose="02020603020101020101" pitchFamily="18" charset="-127"/>
              </a:rPr>
              <a:t>79</a:t>
            </a:r>
            <a:r>
              <a:rPr lang="ko-KR" altLang="en-US" sz="4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년</a:t>
            </a:r>
            <a:endParaRPr lang="ko-KR" altLang="en-US" sz="4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102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44" y="-27384"/>
            <a:ext cx="9747944" cy="6885384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45144" y="296561"/>
            <a:ext cx="9747944" cy="1037729"/>
            <a:chOff x="-45144" y="332656"/>
            <a:chExt cx="9747944" cy="103772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22" name="직사각형 21"/>
            <p:cNvSpPr/>
            <p:nvPr/>
          </p:nvSpPr>
          <p:spPr>
            <a:xfrm>
              <a:off x="-45144" y="332656"/>
              <a:ext cx="974794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/>
            <p:cNvSpPr/>
            <p:nvPr/>
          </p:nvSpPr>
          <p:spPr>
            <a:xfrm rot="10800000">
              <a:off x="8816395" y="1124744"/>
              <a:ext cx="355485" cy="24564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8912" y="40466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3. </a:t>
            </a:r>
            <a:r>
              <a:rPr lang="ko-KR" altLang="en-US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 주장 반박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1"/>
            <a:endParaRPr lang="ko-KR" altLang="ko-K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872" y="1186553"/>
            <a:ext cx="9212354" cy="42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2907355" y="2060848"/>
            <a:ext cx="6048501" cy="1460649"/>
          </a:xfrm>
          <a:prstGeom prst="rect">
            <a:avLst/>
          </a:prstGeom>
          <a:solidFill>
            <a:schemeClr val="accent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/>
              <a:t>1. </a:t>
            </a:r>
            <a:r>
              <a:rPr lang="ko-KR" altLang="en-US" sz="1400" dirty="0" err="1" smtClean="0"/>
              <a:t>케이쵸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일본지도</a:t>
            </a:r>
            <a:endParaRPr lang="en-US" altLang="ko-KR" sz="1400" dirty="0"/>
          </a:p>
          <a:p>
            <a:r>
              <a:rPr lang="en-US" altLang="ko-KR" sz="1400" dirty="0" smtClean="0"/>
              <a:t>-</a:t>
            </a:r>
            <a:r>
              <a:rPr lang="ko-KR" altLang="en-US" sz="1400" dirty="0" smtClean="0"/>
              <a:t>막부의 명령으로  편찬된 </a:t>
            </a:r>
            <a:r>
              <a:rPr lang="en-US" altLang="ko-KR" sz="1400" dirty="0" smtClean="0"/>
              <a:t>1640</a:t>
            </a:r>
            <a:r>
              <a:rPr lang="ko-KR" altLang="en-US" sz="1400" dirty="0" smtClean="0"/>
              <a:t>년 일본 공식 지도</a:t>
            </a:r>
            <a:endParaRPr lang="en-US" altLang="ko-KR" sz="1400" dirty="0"/>
          </a:p>
          <a:p>
            <a:r>
              <a:rPr lang="en-US" altLang="ko-KR" sz="1400" dirty="0" smtClean="0"/>
              <a:t>-</a:t>
            </a:r>
            <a:r>
              <a:rPr lang="ko-KR" altLang="en-US" sz="1400" dirty="0" smtClean="0"/>
              <a:t>북서 한계선에 </a:t>
            </a:r>
            <a:r>
              <a:rPr lang="ko-KR" altLang="en-US" sz="1400" dirty="0" err="1" smtClean="0"/>
              <a:t>오키섬은</a:t>
            </a:r>
            <a:r>
              <a:rPr lang="ko-KR" altLang="en-US" sz="1400" dirty="0" smtClean="0"/>
              <a:t> 그려져 있으나 독도는 그려져 있지 않음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 smtClean="0"/>
              <a:t> </a:t>
            </a:r>
            <a:endParaRPr lang="en-US" altLang="ko-KR" sz="1400" dirty="0" smtClean="0"/>
          </a:p>
          <a:p>
            <a:r>
              <a:rPr lang="en-US" altLang="ko-KR" sz="1400" dirty="0" smtClean="0"/>
              <a:t>-&gt;</a:t>
            </a:r>
            <a:r>
              <a:rPr lang="ko-KR" altLang="en-US" sz="1400" dirty="0" smtClean="0"/>
              <a:t>도해를 허락하고 몇 십년이 지난 지도에도 그들은 자신의 땅으로        </a:t>
            </a:r>
            <a:endParaRPr lang="en-US" altLang="ko-KR" sz="1400" dirty="0" smtClean="0"/>
          </a:p>
          <a:p>
            <a:r>
              <a:rPr lang="en-US" altLang="ko-KR" sz="1400" dirty="0" smtClean="0"/>
              <a:t>   </a:t>
            </a:r>
            <a:r>
              <a:rPr lang="ko-KR" altLang="en-US" sz="1400" dirty="0" smtClean="0"/>
              <a:t>표기하지 않았음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</a:t>
            </a:r>
            <a:endParaRPr lang="ko-KR" altLang="en-US" sz="1400" dirty="0">
              <a:solidFill>
                <a:prstClr val="white"/>
              </a:solidFill>
              <a:latin typeface="KoPubWorld돋움체 Bold" panose="00000800000000000000" charset="-127"/>
              <a:ea typeface="KoPubWorld돋움체 Bold" panose="0000080000000000000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64" y="1233264"/>
            <a:ext cx="814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u="sng" dirty="0" smtClean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(2)</a:t>
            </a:r>
            <a:r>
              <a:rPr lang="en-US" altLang="ko-KR" sz="1800" b="1" dirty="0" smtClean="0">
                <a:solidFill>
                  <a:schemeClr val="accent2"/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 </a:t>
            </a:r>
            <a:r>
              <a:rPr lang="en-US" altLang="ko-KR" sz="1800" b="1" dirty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1618</a:t>
            </a:r>
            <a:r>
              <a:rPr lang="ko-KR" altLang="en-US" sz="1800" b="1" dirty="0" smtClean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년 울릉도  </a:t>
            </a:r>
            <a:r>
              <a:rPr lang="ko-KR" altLang="en-US" sz="1800" b="1" dirty="0" err="1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도항면허</a:t>
            </a:r>
            <a:r>
              <a:rPr lang="ko-KR" altLang="en-US" sz="1800" b="1" dirty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 </a:t>
            </a:r>
            <a:r>
              <a:rPr lang="ko-KR" altLang="en-US" sz="1800" b="1" dirty="0" smtClean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취득하다</a:t>
            </a:r>
            <a:r>
              <a:rPr lang="en-US" altLang="ko-KR" sz="1800" b="1" dirty="0" smtClean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. </a:t>
            </a:r>
            <a:endParaRPr lang="ko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99272" y="7168105"/>
            <a:ext cx="970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4730" y="1475692"/>
            <a:ext cx="10265047" cy="54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216372576" descr="EMB000046c47b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" y="1931456"/>
            <a:ext cx="2704860" cy="213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70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7" name="_x154704272" descr="EMB000046c47b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55" y="4165600"/>
            <a:ext cx="3028317" cy="224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직사각형 24"/>
          <p:cNvSpPr/>
          <p:nvPr/>
        </p:nvSpPr>
        <p:spPr>
          <a:xfrm>
            <a:off x="386904" y="4560639"/>
            <a:ext cx="6048501" cy="1460649"/>
          </a:xfrm>
          <a:prstGeom prst="rect">
            <a:avLst/>
          </a:prstGeom>
          <a:solidFill>
            <a:schemeClr val="accent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/>
              <a:t>1.</a:t>
            </a:r>
            <a:r>
              <a:rPr lang="ko-KR" altLang="en-US" sz="1400" dirty="0" err="1" smtClean="0"/>
              <a:t>쇼호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일본지도</a:t>
            </a:r>
            <a:endParaRPr lang="en-US" altLang="ko-KR" sz="1400" dirty="0"/>
          </a:p>
          <a:p>
            <a:r>
              <a:rPr lang="en-US" altLang="ko-KR" sz="1400" dirty="0" smtClean="0"/>
              <a:t>-</a:t>
            </a:r>
            <a:r>
              <a:rPr lang="ko-KR" altLang="en-US" sz="1400" dirty="0" smtClean="0"/>
              <a:t>막부의 명령으로  편찬된 </a:t>
            </a:r>
            <a:r>
              <a:rPr lang="en-US" altLang="ko-KR" sz="1400" dirty="0" smtClean="0"/>
              <a:t>1655</a:t>
            </a:r>
            <a:r>
              <a:rPr lang="ko-KR" altLang="en-US" sz="1400" dirty="0" smtClean="0"/>
              <a:t>년 일본 공식 지도</a:t>
            </a:r>
            <a:endParaRPr lang="en-US" altLang="ko-KR" sz="1400" dirty="0"/>
          </a:p>
          <a:p>
            <a:r>
              <a:rPr lang="en-US" altLang="ko-KR" sz="1400" dirty="0" smtClean="0"/>
              <a:t>-</a:t>
            </a:r>
            <a:r>
              <a:rPr lang="ko-KR" altLang="en-US" sz="1400" dirty="0" smtClean="0"/>
              <a:t>각 영주들에게 지도를 작성하도록 명령하여 만들어진 지도</a:t>
            </a:r>
            <a:endParaRPr lang="en-US" altLang="ko-KR" sz="1400" dirty="0" smtClean="0"/>
          </a:p>
          <a:p>
            <a:r>
              <a:rPr lang="ko-KR" altLang="en-US" sz="1400" dirty="0" smtClean="0"/>
              <a:t> </a:t>
            </a:r>
            <a:endParaRPr lang="en-US" altLang="ko-KR" sz="1400" dirty="0" smtClean="0"/>
          </a:p>
          <a:p>
            <a:r>
              <a:rPr lang="en-US" altLang="ko-KR" sz="1400" dirty="0" smtClean="0"/>
              <a:t>-&gt;</a:t>
            </a:r>
            <a:r>
              <a:rPr lang="ko-KR" altLang="en-US" sz="1400" dirty="0" smtClean="0"/>
              <a:t>독도 근처 </a:t>
            </a:r>
            <a:r>
              <a:rPr lang="ko-KR" altLang="en-US" sz="1400" dirty="0" err="1" smtClean="0"/>
              <a:t>돗토리번</a:t>
            </a:r>
            <a:r>
              <a:rPr lang="ko-KR" altLang="en-US" sz="1400" dirty="0" smtClean="0"/>
              <a:t> 영주는 독도를 일본영토로 작성하지 않았으며 막부 </a:t>
            </a:r>
            <a:endParaRPr lang="en-US" altLang="ko-KR" sz="1400" dirty="0" smtClean="0"/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</a:t>
            </a:r>
            <a:r>
              <a:rPr lang="ko-KR" altLang="en-US" sz="1400" dirty="0" smtClean="0"/>
              <a:t>역시 이를 넘기고 그대로 지도로 편찬 </a:t>
            </a:r>
            <a:endParaRPr lang="ko-KR" altLang="en-US" sz="1400" dirty="0">
              <a:solidFill>
                <a:prstClr val="white"/>
              </a:solidFill>
              <a:latin typeface="KoPubWorld돋움체 Bold" panose="00000800000000000000" charset="-127"/>
              <a:ea typeface="KoPubWorld돋움체 Bold" panose="0000080000000000000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065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44" y="-27384"/>
            <a:ext cx="9747944" cy="6885384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45144" y="296561"/>
            <a:ext cx="9747944" cy="1037729"/>
            <a:chOff x="-45144" y="332656"/>
            <a:chExt cx="9747944" cy="103772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22" name="직사각형 21"/>
            <p:cNvSpPr/>
            <p:nvPr/>
          </p:nvSpPr>
          <p:spPr>
            <a:xfrm>
              <a:off x="-45144" y="332656"/>
              <a:ext cx="974794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/>
            <p:cNvSpPr/>
            <p:nvPr/>
          </p:nvSpPr>
          <p:spPr>
            <a:xfrm rot="10800000">
              <a:off x="8816395" y="1124744"/>
              <a:ext cx="355485" cy="24564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8912" y="40466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3. </a:t>
            </a:r>
            <a:r>
              <a:rPr lang="ko-KR" altLang="en-US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 주장 반박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1"/>
            <a:endParaRPr lang="ko-KR" altLang="ko-K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872" y="1186553"/>
            <a:ext cx="9212354" cy="42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339232" y="2204864"/>
            <a:ext cx="6048501" cy="1296144"/>
          </a:xfrm>
          <a:prstGeom prst="rect">
            <a:avLst/>
          </a:prstGeom>
          <a:solidFill>
            <a:schemeClr val="accent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 smtClean="0"/>
          </a:p>
          <a:p>
            <a:r>
              <a:rPr lang="ko-KR" altLang="en-US" sz="1400" dirty="0" smtClean="0"/>
              <a:t>일본의 정당성</a:t>
            </a:r>
            <a:r>
              <a:rPr lang="en-US" altLang="ko-KR" sz="1400" dirty="0" smtClean="0"/>
              <a:t>: </a:t>
            </a:r>
          </a:p>
          <a:p>
            <a:r>
              <a:rPr lang="en-US" altLang="ko-KR" sz="1400" dirty="0" smtClean="0"/>
              <a:t>‘</a:t>
            </a:r>
            <a:r>
              <a:rPr lang="ko-KR" altLang="en-US" sz="1400" dirty="0" err="1" smtClean="0"/>
              <a:t>시마네</a:t>
            </a:r>
            <a:r>
              <a:rPr lang="ko-KR" altLang="en-US" sz="1400" dirty="0" smtClean="0"/>
              <a:t> 현으로 죽도를 편입시킨 것은 비밀리에 이루어 진 것이 아니다</a:t>
            </a:r>
            <a:r>
              <a:rPr lang="en-US" altLang="ko-KR" sz="1400" dirty="0" smtClean="0"/>
              <a:t>.’</a:t>
            </a:r>
          </a:p>
          <a:p>
            <a:r>
              <a:rPr lang="en-US" altLang="ko-KR" sz="1400" dirty="0" smtClean="0"/>
              <a:t>-</a:t>
            </a:r>
            <a:r>
              <a:rPr lang="ko-KR" altLang="en-US" sz="1400" dirty="0" smtClean="0"/>
              <a:t>국제법을 근거로 독도를 </a:t>
            </a:r>
            <a:r>
              <a:rPr lang="ko-KR" altLang="en-US" sz="1400" dirty="0" err="1" smtClean="0"/>
              <a:t>무주지로</a:t>
            </a:r>
            <a:r>
              <a:rPr lang="ko-KR" altLang="en-US" sz="1400" dirty="0" smtClean="0"/>
              <a:t> 간주 하며 다케시마 명칭 사용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-</a:t>
            </a:r>
            <a:r>
              <a:rPr lang="ko-KR" altLang="en-US" sz="1400" dirty="0" smtClean="0"/>
              <a:t>다케시마 편입</a:t>
            </a:r>
            <a:r>
              <a:rPr lang="en-US" altLang="ko-KR" sz="1400" dirty="0" smtClean="0"/>
              <a:t>= </a:t>
            </a:r>
            <a:r>
              <a:rPr lang="ko-KR" altLang="en-US" sz="1400" dirty="0" smtClean="0"/>
              <a:t>죽도를 </a:t>
            </a:r>
            <a:r>
              <a:rPr lang="ko-KR" altLang="en-US" sz="1400" dirty="0" err="1" smtClean="0"/>
              <a:t>여유하겠다는</a:t>
            </a:r>
            <a:r>
              <a:rPr lang="ko-KR" altLang="en-US" sz="1400" dirty="0" smtClean="0"/>
              <a:t> 의지를 보여준 것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/>
          </a:p>
          <a:p>
            <a:r>
              <a:rPr lang="ko-KR" altLang="en-US" sz="1400" dirty="0" smtClean="0"/>
              <a:t> </a:t>
            </a:r>
            <a:endParaRPr lang="ko-KR" altLang="en-US" sz="1400" dirty="0">
              <a:solidFill>
                <a:prstClr val="white"/>
              </a:solidFill>
              <a:latin typeface="KoPubWorld돋움체 Bold" panose="00000800000000000000" charset="-127"/>
              <a:ea typeface="KoPubWorld돋움체 Bold" panose="0000080000000000000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64" y="1233264"/>
            <a:ext cx="81434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u="sng" dirty="0" smtClean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(2)</a:t>
            </a:r>
            <a:r>
              <a:rPr lang="en-US" altLang="ko-KR" sz="1800" b="1" dirty="0" smtClean="0">
                <a:solidFill>
                  <a:schemeClr val="accent2"/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 </a:t>
            </a:r>
            <a:r>
              <a:rPr lang="en-US" altLang="ko-KR" sz="1800" b="1" dirty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1905</a:t>
            </a:r>
            <a:r>
              <a:rPr lang="ko-KR" altLang="en-US" sz="1800" b="1" dirty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년 </a:t>
            </a:r>
            <a:r>
              <a:rPr lang="ko-KR" altLang="en-US" sz="1800" b="1" dirty="0" err="1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시마네현</a:t>
            </a:r>
            <a:r>
              <a:rPr lang="ko-KR" altLang="en-US" sz="1800" b="1" dirty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 </a:t>
            </a:r>
            <a:r>
              <a:rPr lang="ko-KR" altLang="en-US" sz="1800" b="1" dirty="0" smtClean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편입을 평화적으로 하다</a:t>
            </a:r>
            <a:r>
              <a:rPr lang="en-US" altLang="ko-KR" sz="1800" b="1" dirty="0" smtClean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.</a:t>
            </a:r>
            <a:endParaRPr lang="ko-KR" altLang="en-US" sz="1800" b="1" dirty="0">
              <a:solidFill>
                <a:schemeClr val="bg1">
                  <a:lumMod val="95000"/>
                </a:schemeClr>
              </a:solidFill>
              <a:latin typeface="KoPubWorld돋움체 Bold" panose="00000800000000000000" charset="-127"/>
              <a:ea typeface="KoPubWorld돋움체 Bold" panose="00000800000000000000" charset="-127"/>
            </a:endParaRPr>
          </a:p>
          <a:p>
            <a:endParaRPr lang="ko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99272" y="7168105"/>
            <a:ext cx="970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4730" y="1475692"/>
            <a:ext cx="10265047" cy="54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70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2888" y="1703948"/>
            <a:ext cx="970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216373696" descr="EMB000046c47b3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329" y="4005064"/>
            <a:ext cx="3343275" cy="230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73" y="1819917"/>
            <a:ext cx="3213666" cy="211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직사각형 25"/>
          <p:cNvSpPr/>
          <p:nvPr/>
        </p:nvSpPr>
        <p:spPr>
          <a:xfrm>
            <a:off x="218158" y="4268621"/>
            <a:ext cx="5602773" cy="1604665"/>
          </a:xfrm>
          <a:prstGeom prst="rect">
            <a:avLst/>
          </a:prstGeom>
          <a:solidFill>
            <a:srgbClr val="3254B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 dirty="0" smtClean="0"/>
              <a:t>일본 내각회의 </a:t>
            </a:r>
            <a:r>
              <a:rPr lang="ko-KR" altLang="en-US" sz="1500" b="1" dirty="0" err="1" smtClean="0"/>
              <a:t>독도편입</a:t>
            </a:r>
            <a:r>
              <a:rPr lang="ko-KR" altLang="en-US" sz="1500" b="1" dirty="0" smtClean="0"/>
              <a:t> 결정 문서</a:t>
            </a:r>
            <a:endParaRPr lang="en-US" altLang="ko-KR" sz="1500" b="1" dirty="0"/>
          </a:p>
          <a:p>
            <a:r>
              <a:rPr lang="en-US" altLang="ko-KR" sz="1400" dirty="0" smtClean="0"/>
              <a:t>-</a:t>
            </a:r>
            <a:r>
              <a:rPr lang="ko-KR" altLang="en-US" sz="1400" dirty="0" smtClean="0"/>
              <a:t>일본이 편입을 결정할 때는 독도가 무인도였기에 선점한 것이지 </a:t>
            </a:r>
            <a:endParaRPr lang="en-US" altLang="ko-KR" sz="1400" dirty="0" smtClean="0"/>
          </a:p>
          <a:p>
            <a:r>
              <a:rPr lang="ko-KR" altLang="en-US" sz="1400" dirty="0" smtClean="0"/>
              <a:t>지금껏 소유한 섬에 </a:t>
            </a:r>
            <a:r>
              <a:rPr lang="ko-KR" altLang="en-US" sz="1400" dirty="0"/>
              <a:t>대</a:t>
            </a:r>
            <a:r>
              <a:rPr lang="ko-KR" altLang="en-US" sz="1400" dirty="0" smtClean="0"/>
              <a:t>한 영유권 재 확인의 차원은 </a:t>
            </a:r>
            <a:r>
              <a:rPr lang="ko-KR" altLang="en-US" sz="1400" dirty="0" err="1" smtClean="0"/>
              <a:t>아니였음을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  <a:p>
            <a:r>
              <a:rPr lang="ko-KR" altLang="en-US" sz="1400" dirty="0" smtClean="0"/>
              <a:t>밝힘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 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en-US" altLang="ko-KR" sz="1400" dirty="0" smtClean="0">
                <a:solidFill>
                  <a:prstClr val="white"/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 </a:t>
            </a:r>
            <a:endParaRPr lang="ko-KR" altLang="en-US" sz="1400" dirty="0">
              <a:solidFill>
                <a:prstClr val="white"/>
              </a:solidFill>
              <a:latin typeface="KoPubWorld돋움체 Bold" panose="00000800000000000000" charset="-127"/>
              <a:ea typeface="KoPubWorld돋움체 Bold" panose="0000080000000000000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088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44" y="-27384"/>
            <a:ext cx="9747944" cy="6885384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45144" y="296561"/>
            <a:ext cx="9747944" cy="1037729"/>
            <a:chOff x="-45144" y="332656"/>
            <a:chExt cx="9747944" cy="103772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22" name="직사각형 21"/>
            <p:cNvSpPr/>
            <p:nvPr/>
          </p:nvSpPr>
          <p:spPr>
            <a:xfrm>
              <a:off x="-45144" y="332656"/>
              <a:ext cx="974794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/>
            <p:cNvSpPr/>
            <p:nvPr/>
          </p:nvSpPr>
          <p:spPr>
            <a:xfrm rot="10800000">
              <a:off x="8816395" y="1124744"/>
              <a:ext cx="355485" cy="24564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8912" y="40466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3. </a:t>
            </a:r>
            <a:r>
              <a:rPr lang="ko-KR" altLang="en-US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 주장 반박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1"/>
            <a:endParaRPr lang="ko-KR" altLang="ko-K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872" y="1186553"/>
            <a:ext cx="9212354" cy="42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99272" y="7168105"/>
            <a:ext cx="970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4730" y="1475692"/>
            <a:ext cx="10265047" cy="54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70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2888" y="1703948"/>
            <a:ext cx="970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216373696" descr="EMB000046c47b3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00" y="1503078"/>
            <a:ext cx="5883376" cy="269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/>
          <p:cNvSpPr/>
          <p:nvPr/>
        </p:nvSpPr>
        <p:spPr>
          <a:xfrm>
            <a:off x="674936" y="4393575"/>
            <a:ext cx="8352927" cy="2248961"/>
          </a:xfrm>
          <a:prstGeom prst="rect">
            <a:avLst/>
          </a:prstGeom>
          <a:solidFill>
            <a:srgbClr val="3254B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/>
              <a:t>“</a:t>
            </a:r>
            <a:r>
              <a:rPr lang="ko-KR" altLang="en-US" sz="1400" dirty="0"/>
              <a:t>별지 </a:t>
            </a:r>
            <a:r>
              <a:rPr lang="ko-KR" altLang="en-US" sz="1400" dirty="0" err="1"/>
              <a:t>내무대신이</a:t>
            </a:r>
            <a:r>
              <a:rPr lang="ko-KR" altLang="en-US" sz="1400" dirty="0"/>
              <a:t> 청한 안건 무인도소속에 관한 건을 심사해보니</a:t>
            </a:r>
            <a:r>
              <a:rPr lang="en-US" altLang="ko-KR" sz="1400" dirty="0"/>
              <a:t>, </a:t>
            </a:r>
            <a:r>
              <a:rPr lang="ko-KR" altLang="en-US" sz="1400" dirty="0"/>
              <a:t>북위 </a:t>
            </a:r>
            <a:r>
              <a:rPr lang="en-US" altLang="ko-KR" sz="1400" dirty="0"/>
              <a:t>37</a:t>
            </a:r>
            <a:r>
              <a:rPr lang="ko-KR" altLang="en-US" sz="1400" dirty="0"/>
              <a:t>도 </a:t>
            </a:r>
            <a:r>
              <a:rPr lang="en-US" altLang="ko-KR" sz="1400" dirty="0"/>
              <a:t>9</a:t>
            </a:r>
            <a:r>
              <a:rPr lang="ko-KR" altLang="en-US" sz="1400" dirty="0"/>
              <a:t>분 </a:t>
            </a:r>
            <a:r>
              <a:rPr lang="en-US" altLang="ko-KR" sz="1400" dirty="0"/>
              <a:t>30</a:t>
            </a:r>
            <a:r>
              <a:rPr lang="ko-KR" altLang="en-US" sz="1400" dirty="0"/>
              <a:t>초</a:t>
            </a:r>
            <a:r>
              <a:rPr lang="en-US" altLang="ko-KR" sz="1400" dirty="0"/>
              <a:t>, </a:t>
            </a:r>
            <a:r>
              <a:rPr lang="ko-KR" altLang="en-US" sz="1400" dirty="0"/>
              <a:t>동경 </a:t>
            </a:r>
            <a:r>
              <a:rPr lang="en-US" altLang="ko-KR" sz="1400" dirty="0"/>
              <a:t>131</a:t>
            </a:r>
            <a:r>
              <a:rPr lang="ko-KR" altLang="en-US" sz="1400" dirty="0"/>
              <a:t>도 </a:t>
            </a:r>
            <a:r>
              <a:rPr lang="en-US" altLang="ko-KR" sz="1400" dirty="0"/>
              <a:t>55</a:t>
            </a:r>
            <a:r>
              <a:rPr lang="ko-KR" altLang="en-US" sz="1400" dirty="0"/>
              <a:t>분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은기도에서</a:t>
            </a:r>
            <a:r>
              <a:rPr lang="ko-KR" altLang="en-US" sz="1400" dirty="0"/>
              <a:t> 거리가 서북으로 </a:t>
            </a:r>
            <a:r>
              <a:rPr lang="en-US" altLang="ko-KR" sz="1400" dirty="0"/>
              <a:t>85</a:t>
            </a:r>
            <a:r>
              <a:rPr lang="ko-KR" altLang="en-US" sz="1400" dirty="0"/>
              <a:t>리에 있는 이 무인도는 다른 나라가 이를 점유했다고 인정할 </a:t>
            </a:r>
            <a:r>
              <a:rPr lang="ko-KR" altLang="en-US" sz="1400" dirty="0" err="1"/>
              <a:t>형적이</a:t>
            </a:r>
            <a:r>
              <a:rPr lang="ko-KR" altLang="en-US" sz="1400" dirty="0"/>
              <a:t> 없다</a:t>
            </a:r>
            <a:r>
              <a:rPr lang="en-US" altLang="ko-KR" sz="1400" dirty="0"/>
              <a:t>. </a:t>
            </a:r>
            <a:r>
              <a:rPr lang="ko-KR" altLang="en-US" sz="1400" dirty="0"/>
              <a:t>지난 </a:t>
            </a:r>
            <a:r>
              <a:rPr lang="en-US" altLang="ko-KR" sz="1400" dirty="0"/>
              <a:t>(</a:t>
            </a:r>
            <a:r>
              <a:rPr lang="ko-KR" altLang="en-US" sz="1400" dirty="0"/>
              <a:t>明治</a:t>
            </a:r>
            <a:r>
              <a:rPr lang="en-US" altLang="ko-KR" sz="1400" dirty="0"/>
              <a:t>) 36</a:t>
            </a:r>
            <a:r>
              <a:rPr lang="ko-KR" altLang="en-US" sz="1400" dirty="0"/>
              <a:t>년 우리나라 사람 中井養三郞이란 자가 漁舍를 만들고</a:t>
            </a:r>
            <a:r>
              <a:rPr lang="en-US" altLang="ko-KR" sz="1400" dirty="0"/>
              <a:t>, </a:t>
            </a:r>
            <a:r>
              <a:rPr lang="ko-KR" altLang="en-US" sz="1400" dirty="0"/>
              <a:t>인부를 데리고가 獵具를 갖추어서 海驢잡이에 착수하고</a:t>
            </a:r>
            <a:r>
              <a:rPr lang="en-US" altLang="ko-KR" sz="1400" dirty="0"/>
              <a:t>, </a:t>
            </a:r>
            <a:r>
              <a:rPr lang="ko-KR" altLang="en-US" sz="1400" dirty="0"/>
              <a:t>이번에 영토편입 및 대하를 </a:t>
            </a:r>
            <a:r>
              <a:rPr lang="ko-KR" altLang="en-US" sz="1400" dirty="0" err="1"/>
              <a:t>출원했는</a:t>
            </a:r>
            <a:r>
              <a:rPr lang="ko-KR" altLang="en-US" sz="1400" dirty="0"/>
              <a:t> 바</a:t>
            </a:r>
            <a:r>
              <a:rPr lang="en-US" altLang="ko-KR" sz="1400" dirty="0"/>
              <a:t>, </a:t>
            </a:r>
            <a:r>
              <a:rPr lang="ko-KR" altLang="en-US" sz="1400" dirty="0"/>
              <a:t>이 때에 소속 및 섬의 이름을 확정할 필요가 있으므로</a:t>
            </a:r>
            <a:r>
              <a:rPr lang="en-US" altLang="ko-KR" sz="1400" dirty="0"/>
              <a:t>, </a:t>
            </a:r>
            <a:r>
              <a:rPr lang="ko-KR" altLang="en-US" sz="1400" dirty="0"/>
              <a:t>이 섬을 </a:t>
            </a:r>
            <a:r>
              <a:rPr lang="ko-KR" altLang="en-US" sz="1400" dirty="0" err="1"/>
              <a:t>죽도라고</a:t>
            </a:r>
            <a:r>
              <a:rPr lang="ko-KR" altLang="en-US" sz="1400" dirty="0"/>
              <a:t> 이름하고 이제부터는 </a:t>
            </a:r>
            <a:r>
              <a:rPr lang="ko-KR" altLang="en-US" sz="1400" dirty="0" err="1"/>
              <a:t>시마네현</a:t>
            </a:r>
            <a:r>
              <a:rPr lang="ko-KR" altLang="en-US" sz="1400" dirty="0"/>
              <a:t> 소속 </a:t>
            </a:r>
            <a:r>
              <a:rPr lang="ko-KR" altLang="en-US" sz="1400" dirty="0" err="1"/>
              <a:t>은기도사의</a:t>
            </a:r>
            <a:r>
              <a:rPr lang="ko-KR" altLang="en-US" sz="1400" dirty="0"/>
              <a:t> 소관으로 하려고 하는데 있다</a:t>
            </a:r>
            <a:r>
              <a:rPr lang="en-US" altLang="ko-KR" sz="1400" dirty="0"/>
              <a:t>. </a:t>
            </a:r>
            <a:r>
              <a:rPr lang="ko-KR" altLang="en-US" sz="1400" dirty="0"/>
              <a:t>이를 심사하니 명치 </a:t>
            </a:r>
            <a:r>
              <a:rPr lang="en-US" altLang="ko-KR" sz="1400" dirty="0"/>
              <a:t>36</a:t>
            </a:r>
            <a:r>
              <a:rPr lang="ko-KR" altLang="en-US" sz="1400" dirty="0"/>
              <a:t>년 이래 中井養三郞이란 자가 이 섬에 이주하고 어업에 종사한 것은 </a:t>
            </a:r>
            <a:r>
              <a:rPr lang="ko-KR" altLang="en-US" sz="1400" dirty="0" err="1"/>
              <a:t>관계서류에</a:t>
            </a:r>
            <a:r>
              <a:rPr lang="ko-KR" altLang="en-US" sz="1400" dirty="0"/>
              <a:t> 의하여 밝혀지며</a:t>
            </a:r>
            <a:r>
              <a:rPr lang="en-US" altLang="ko-KR" sz="1400" dirty="0"/>
              <a:t>, </a:t>
            </a:r>
            <a:r>
              <a:rPr lang="ko-KR" altLang="en-US" sz="1400" dirty="0"/>
              <a:t>국제법상 점령의 사실이 있는 것이라고 인정하여 이를 우리나라의 소속으로 하고 </a:t>
            </a:r>
            <a:r>
              <a:rPr lang="ko-KR" altLang="en-US" sz="1400" dirty="0" err="1"/>
              <a:t>시마네현소속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은기도사의</a:t>
            </a:r>
            <a:r>
              <a:rPr lang="ko-KR" altLang="en-US" sz="1400" dirty="0"/>
              <a:t> 소관으로 함이 </a:t>
            </a:r>
            <a:r>
              <a:rPr lang="ko-KR" altLang="en-US" sz="1400" dirty="0" err="1"/>
              <a:t>무리없는</a:t>
            </a:r>
            <a:r>
              <a:rPr lang="ko-KR" altLang="en-US" sz="1400" dirty="0"/>
              <a:t> 건이라 사고하여 요청한 바와 같이 </a:t>
            </a:r>
            <a:r>
              <a:rPr lang="ko-KR" altLang="en-US" sz="1400" dirty="0" err="1"/>
              <a:t>각의결정이</a:t>
            </a:r>
            <a:r>
              <a:rPr lang="ko-KR" altLang="en-US" sz="1400" dirty="0"/>
              <a:t> 성립되었음을 인정한다</a:t>
            </a:r>
            <a:r>
              <a:rPr lang="en-US" altLang="ko-KR" sz="1400" dirty="0" smtClean="0"/>
              <a:t>.”</a:t>
            </a:r>
            <a:r>
              <a:rPr lang="en-US" altLang="ko-KR" sz="1400" dirty="0" smtClean="0">
                <a:solidFill>
                  <a:prstClr val="white"/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 </a:t>
            </a:r>
            <a:endParaRPr lang="ko-KR" altLang="en-US" sz="1400" dirty="0">
              <a:solidFill>
                <a:prstClr val="white"/>
              </a:solidFill>
              <a:latin typeface="KoPubWorld돋움체 Bold" panose="00000800000000000000" charset="-127"/>
              <a:ea typeface="KoPubWorld돋움체 Bold" panose="0000080000000000000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48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44" y="-27384"/>
            <a:ext cx="9747944" cy="6885384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-45144" y="296561"/>
            <a:ext cx="9747944" cy="1037729"/>
            <a:chOff x="-45144" y="332656"/>
            <a:chExt cx="9747944" cy="103772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9" name="직사각형 8"/>
            <p:cNvSpPr/>
            <p:nvPr/>
          </p:nvSpPr>
          <p:spPr>
            <a:xfrm>
              <a:off x="-45144" y="332656"/>
              <a:ext cx="974794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이등변 삼각형 9"/>
            <p:cNvSpPr/>
            <p:nvPr/>
          </p:nvSpPr>
          <p:spPr>
            <a:xfrm rot="10800000">
              <a:off x="8816395" y="1124744"/>
              <a:ext cx="355485" cy="24564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8912" y="47667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3. </a:t>
            </a:r>
            <a:r>
              <a:rPr lang="ko-KR" altLang="en-US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 주장 반박</a:t>
            </a:r>
            <a:r>
              <a:rPr lang="en-US" altLang="ko-KR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07381" y="2292187"/>
            <a:ext cx="2056875" cy="2462571"/>
            <a:chOff x="307381" y="2374902"/>
            <a:chExt cx="2056875" cy="2462571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2" name="Freeform 37"/>
            <p:cNvSpPr>
              <a:spLocks/>
            </p:cNvSpPr>
            <p:nvPr/>
          </p:nvSpPr>
          <p:spPr bwMode="auto">
            <a:xfrm>
              <a:off x="307381" y="2374902"/>
              <a:ext cx="2056875" cy="505273"/>
            </a:xfrm>
            <a:custGeom>
              <a:avLst/>
              <a:gdLst>
                <a:gd name="T0" fmla="*/ 744 w 777"/>
                <a:gd name="T1" fmla="*/ 0 h 141"/>
                <a:gd name="T2" fmla="*/ 32 w 777"/>
                <a:gd name="T3" fmla="*/ 0 h 141"/>
                <a:gd name="T4" fmla="*/ 0 w 777"/>
                <a:gd name="T5" fmla="*/ 33 h 141"/>
                <a:gd name="T6" fmla="*/ 0 w 777"/>
                <a:gd name="T7" fmla="*/ 141 h 141"/>
                <a:gd name="T8" fmla="*/ 777 w 777"/>
                <a:gd name="T9" fmla="*/ 141 h 141"/>
                <a:gd name="T10" fmla="*/ 777 w 777"/>
                <a:gd name="T11" fmla="*/ 33 h 141"/>
                <a:gd name="T12" fmla="*/ 744 w 777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7" h="141">
                  <a:moveTo>
                    <a:pt x="744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777" y="141"/>
                    <a:pt x="777" y="141"/>
                    <a:pt x="777" y="141"/>
                  </a:cubicBezTo>
                  <a:cubicBezTo>
                    <a:pt x="777" y="33"/>
                    <a:pt x="777" y="33"/>
                    <a:pt x="777" y="33"/>
                  </a:cubicBezTo>
                  <a:cubicBezTo>
                    <a:pt x="777" y="15"/>
                    <a:pt x="762" y="0"/>
                    <a:pt x="744" y="0"/>
                  </a:cubicBezTo>
                  <a:close/>
                </a:path>
              </a:pathLst>
            </a:custGeom>
            <a:solidFill>
              <a:srgbClr val="1C657C"/>
            </a:solidFill>
            <a:ln>
              <a:solidFill>
                <a:srgbClr val="1C65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spcBef>
                  <a:spcPts val="171"/>
                </a:spcBef>
                <a:tabLst>
                  <a:tab pos="60873" algn="l"/>
                  <a:tab pos="97396" algn="l"/>
                </a:tabLst>
              </a:pPr>
              <a:r>
                <a:rPr lang="en-US" altLang="ko-KR" sz="1704" b="1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1. 1904. 02. 08</a:t>
              </a:r>
            </a:p>
            <a:p>
              <a:pPr algn="ctr" latinLnBrk="0">
                <a:spcBef>
                  <a:spcPts val="171"/>
                </a:spcBef>
                <a:tabLst>
                  <a:tab pos="60873" algn="l"/>
                  <a:tab pos="97396" algn="l"/>
                </a:tabLst>
              </a:pPr>
              <a:r>
                <a:rPr lang="ko-KR" altLang="en-US" sz="1704" b="1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러일전쟁 </a:t>
              </a:r>
              <a:endParaRPr lang="ko-KR" altLang="en-US" sz="1704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auto">
            <a:xfrm>
              <a:off x="307381" y="2880176"/>
              <a:ext cx="2056875" cy="1957297"/>
            </a:xfrm>
            <a:custGeom>
              <a:avLst/>
              <a:gdLst>
                <a:gd name="connsiteX0" fmla="*/ 0 w 2924175"/>
                <a:gd name="connsiteY0" fmla="*/ 0 h 2053951"/>
                <a:gd name="connsiteX1" fmla="*/ 2924175 w 2924175"/>
                <a:gd name="connsiteY1" fmla="*/ 0 h 2053951"/>
                <a:gd name="connsiteX2" fmla="*/ 2924175 w 2924175"/>
                <a:gd name="connsiteY2" fmla="*/ 1932927 h 2053951"/>
                <a:gd name="connsiteX3" fmla="*/ 2799982 w 2924175"/>
                <a:gd name="connsiteY3" fmla="*/ 2053499 h 2053951"/>
                <a:gd name="connsiteX4" fmla="*/ 1610743 w 2924175"/>
                <a:gd name="connsiteY4" fmla="*/ 2053499 h 2053951"/>
                <a:gd name="connsiteX5" fmla="*/ 1610098 w 2924175"/>
                <a:gd name="connsiteY5" fmla="*/ 2053951 h 2053951"/>
                <a:gd name="connsiteX6" fmla="*/ 1310314 w 2924175"/>
                <a:gd name="connsiteY6" fmla="*/ 2053951 h 2053951"/>
                <a:gd name="connsiteX7" fmla="*/ 1309669 w 2924175"/>
                <a:gd name="connsiteY7" fmla="*/ 2053499 h 2053951"/>
                <a:gd name="connsiteX8" fmla="*/ 120430 w 2924175"/>
                <a:gd name="connsiteY8" fmla="*/ 2053499 h 2053951"/>
                <a:gd name="connsiteX9" fmla="*/ 0 w 2924175"/>
                <a:gd name="connsiteY9" fmla="*/ 1932927 h 2053951"/>
                <a:gd name="connsiteX10" fmla="*/ 0 w 2924175"/>
                <a:gd name="connsiteY10" fmla="*/ 0 h 205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4175" h="2053951">
                  <a:moveTo>
                    <a:pt x="0" y="0"/>
                  </a:moveTo>
                  <a:lnTo>
                    <a:pt x="2924175" y="0"/>
                  </a:lnTo>
                  <a:cubicBezTo>
                    <a:pt x="2924175" y="0"/>
                    <a:pt x="2924175" y="0"/>
                    <a:pt x="2924175" y="1932927"/>
                  </a:cubicBezTo>
                  <a:cubicBezTo>
                    <a:pt x="2924175" y="2000749"/>
                    <a:pt x="2867724" y="2053499"/>
                    <a:pt x="2799982" y="2053499"/>
                  </a:cubicBezTo>
                  <a:cubicBezTo>
                    <a:pt x="2799982" y="2053499"/>
                    <a:pt x="2799982" y="2053499"/>
                    <a:pt x="1610743" y="2053499"/>
                  </a:cubicBezTo>
                  <a:lnTo>
                    <a:pt x="1610098" y="2053951"/>
                  </a:lnTo>
                  <a:lnTo>
                    <a:pt x="1310314" y="2053951"/>
                  </a:lnTo>
                  <a:lnTo>
                    <a:pt x="1309669" y="2053499"/>
                  </a:lnTo>
                  <a:cubicBezTo>
                    <a:pt x="1309669" y="2053499"/>
                    <a:pt x="1309669" y="2053499"/>
                    <a:pt x="120430" y="2053499"/>
                  </a:cubicBezTo>
                  <a:cubicBezTo>
                    <a:pt x="52688" y="2053499"/>
                    <a:pt x="0" y="2000749"/>
                    <a:pt x="0" y="1932927"/>
                  </a:cubicBezTo>
                  <a:cubicBezTo>
                    <a:pt x="0" y="1932927"/>
                    <a:pt x="0" y="193292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D73BF"/>
              </a:solidFill>
              <a:round/>
              <a:headEnd/>
              <a:tailEnd/>
            </a:ln>
            <a:extLst/>
          </p:spPr>
          <p:txBody>
            <a:bodyPr vert="horz" wrap="square" lIns="199385" tIns="0" rIns="199385" bIns="42203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6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3E3D4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일본이 러시아를 선제 공격하며 전쟁이 시작되었다</a:t>
              </a:r>
              <a:r>
                <a:rPr lang="en-US" altLang="ko-KR" sz="16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3E3D4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2638145" y="2292187"/>
            <a:ext cx="2056875" cy="2462570"/>
            <a:chOff x="2474863" y="2374902"/>
            <a:chExt cx="2056875" cy="246257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4" name="Freeform 24"/>
            <p:cNvSpPr>
              <a:spLocks/>
            </p:cNvSpPr>
            <p:nvPr/>
          </p:nvSpPr>
          <p:spPr bwMode="auto">
            <a:xfrm>
              <a:off x="2474863" y="2374902"/>
              <a:ext cx="2056875" cy="502248"/>
            </a:xfrm>
            <a:custGeom>
              <a:avLst/>
              <a:gdLst>
                <a:gd name="T0" fmla="*/ 744 w 777"/>
                <a:gd name="T1" fmla="*/ 0 h 140"/>
                <a:gd name="T2" fmla="*/ 32 w 777"/>
                <a:gd name="T3" fmla="*/ 0 h 140"/>
                <a:gd name="T4" fmla="*/ 0 w 777"/>
                <a:gd name="T5" fmla="*/ 32 h 140"/>
                <a:gd name="T6" fmla="*/ 0 w 777"/>
                <a:gd name="T7" fmla="*/ 140 h 140"/>
                <a:gd name="T8" fmla="*/ 777 w 777"/>
                <a:gd name="T9" fmla="*/ 140 h 140"/>
                <a:gd name="T10" fmla="*/ 777 w 777"/>
                <a:gd name="T11" fmla="*/ 32 h 140"/>
                <a:gd name="T12" fmla="*/ 744 w 777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7" h="140">
                  <a:moveTo>
                    <a:pt x="744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777" y="140"/>
                    <a:pt x="777" y="140"/>
                    <a:pt x="777" y="140"/>
                  </a:cubicBezTo>
                  <a:cubicBezTo>
                    <a:pt x="777" y="32"/>
                    <a:pt x="777" y="32"/>
                    <a:pt x="777" y="32"/>
                  </a:cubicBezTo>
                  <a:cubicBezTo>
                    <a:pt x="777" y="14"/>
                    <a:pt x="762" y="0"/>
                    <a:pt x="744" y="0"/>
                  </a:cubicBezTo>
                  <a:close/>
                </a:path>
              </a:pathLst>
            </a:custGeom>
            <a:solidFill>
              <a:srgbClr val="3E3D43"/>
            </a:solidFill>
            <a:ln>
              <a:solidFill>
                <a:srgbClr val="3E3D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spcBef>
                  <a:spcPts val="171"/>
                </a:spcBef>
                <a:tabLst>
                  <a:tab pos="60873" algn="l"/>
                  <a:tab pos="97396" algn="l"/>
                </a:tabLst>
              </a:pPr>
              <a:r>
                <a:rPr lang="en-US" altLang="ko-KR" sz="1704" b="1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2. 1904. 02. 23 </a:t>
              </a:r>
            </a:p>
            <a:p>
              <a:pPr algn="ctr" latinLnBrk="0">
                <a:spcBef>
                  <a:spcPts val="171"/>
                </a:spcBef>
                <a:tabLst>
                  <a:tab pos="60873" algn="l"/>
                  <a:tab pos="97396" algn="l"/>
                </a:tabLst>
              </a:pPr>
              <a:r>
                <a:rPr lang="ko-KR" altLang="en-US" sz="1704" b="1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한일 의정서 체결</a:t>
              </a:r>
              <a:endParaRPr lang="ko-KR" altLang="en-US" sz="1704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" name="자유형 14"/>
            <p:cNvSpPr>
              <a:spLocks/>
            </p:cNvSpPr>
            <p:nvPr/>
          </p:nvSpPr>
          <p:spPr bwMode="auto">
            <a:xfrm>
              <a:off x="2474863" y="2877149"/>
              <a:ext cx="2056875" cy="1960323"/>
            </a:xfrm>
            <a:custGeom>
              <a:avLst/>
              <a:gdLst>
                <a:gd name="connsiteX0" fmla="*/ 0 w 2924175"/>
                <a:gd name="connsiteY0" fmla="*/ 0 h 2057126"/>
                <a:gd name="connsiteX1" fmla="*/ 2924175 w 2924175"/>
                <a:gd name="connsiteY1" fmla="*/ 0 h 2057126"/>
                <a:gd name="connsiteX2" fmla="*/ 2924175 w 2924175"/>
                <a:gd name="connsiteY2" fmla="*/ 1930084 h 2057126"/>
                <a:gd name="connsiteX3" fmla="*/ 2799982 w 2924175"/>
                <a:gd name="connsiteY3" fmla="*/ 2054242 h 2057126"/>
                <a:gd name="connsiteX4" fmla="*/ 1610743 w 2924175"/>
                <a:gd name="connsiteY4" fmla="*/ 2054242 h 2057126"/>
                <a:gd name="connsiteX5" fmla="*/ 1608391 w 2924175"/>
                <a:gd name="connsiteY5" fmla="*/ 2055829 h 2057126"/>
                <a:gd name="connsiteX6" fmla="*/ 1606468 w 2924175"/>
                <a:gd name="connsiteY6" fmla="*/ 2057126 h 2057126"/>
                <a:gd name="connsiteX7" fmla="*/ 1313944 w 2924175"/>
                <a:gd name="connsiteY7" fmla="*/ 2057126 h 2057126"/>
                <a:gd name="connsiteX8" fmla="*/ 1309669 w 2924175"/>
                <a:gd name="connsiteY8" fmla="*/ 2054242 h 2057126"/>
                <a:gd name="connsiteX9" fmla="*/ 120429 w 2924175"/>
                <a:gd name="connsiteY9" fmla="*/ 2054242 h 2057126"/>
                <a:gd name="connsiteX10" fmla="*/ 0 w 2924175"/>
                <a:gd name="connsiteY10" fmla="*/ 1930084 h 2057126"/>
                <a:gd name="connsiteX11" fmla="*/ 0 w 2924175"/>
                <a:gd name="connsiteY11" fmla="*/ 0 h 205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4175" h="2057126">
                  <a:moveTo>
                    <a:pt x="0" y="0"/>
                  </a:moveTo>
                  <a:lnTo>
                    <a:pt x="2924175" y="0"/>
                  </a:lnTo>
                  <a:cubicBezTo>
                    <a:pt x="2924175" y="0"/>
                    <a:pt x="2924175" y="0"/>
                    <a:pt x="2924175" y="1930084"/>
                  </a:cubicBezTo>
                  <a:cubicBezTo>
                    <a:pt x="2924175" y="1997807"/>
                    <a:pt x="2867724" y="2054242"/>
                    <a:pt x="2799982" y="2054242"/>
                  </a:cubicBezTo>
                  <a:cubicBezTo>
                    <a:pt x="2799982" y="2054242"/>
                    <a:pt x="2799982" y="2054242"/>
                    <a:pt x="1610743" y="2054242"/>
                  </a:cubicBezTo>
                  <a:cubicBezTo>
                    <a:pt x="1610743" y="2054242"/>
                    <a:pt x="1610743" y="2054242"/>
                    <a:pt x="1608391" y="2055829"/>
                  </a:cubicBezTo>
                  <a:lnTo>
                    <a:pt x="1606468" y="2057126"/>
                  </a:lnTo>
                  <a:lnTo>
                    <a:pt x="1313944" y="2057126"/>
                  </a:lnTo>
                  <a:lnTo>
                    <a:pt x="1309669" y="2054242"/>
                  </a:lnTo>
                  <a:cubicBezTo>
                    <a:pt x="1309669" y="2054242"/>
                    <a:pt x="1309669" y="2054242"/>
                    <a:pt x="120429" y="2054242"/>
                  </a:cubicBezTo>
                  <a:cubicBezTo>
                    <a:pt x="52688" y="2054242"/>
                    <a:pt x="0" y="1997807"/>
                    <a:pt x="0" y="1930084"/>
                  </a:cubicBezTo>
                  <a:cubicBezTo>
                    <a:pt x="0" y="1930084"/>
                    <a:pt x="0" y="193008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3E3D43"/>
              </a:solidFill>
              <a:round/>
              <a:headEnd/>
              <a:tailEnd/>
            </a:ln>
            <a:extLst/>
          </p:spPr>
          <p:txBody>
            <a:bodyPr vert="horz" wrap="square" lIns="199385" tIns="0" rIns="199385" bIns="42203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6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3E3D4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일본이 대한 제국을 군사적 요충지로서 임기  수용할 수 있음 </a:t>
              </a:r>
              <a:endPara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4968909" y="2276872"/>
            <a:ext cx="2056875" cy="2462571"/>
            <a:chOff x="4642345" y="2359587"/>
            <a:chExt cx="2056875" cy="2462571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4642345" y="2359587"/>
              <a:ext cx="2056875" cy="505273"/>
            </a:xfrm>
            <a:custGeom>
              <a:avLst/>
              <a:gdLst>
                <a:gd name="T0" fmla="*/ 744 w 777"/>
                <a:gd name="T1" fmla="*/ 0 h 141"/>
                <a:gd name="T2" fmla="*/ 32 w 777"/>
                <a:gd name="T3" fmla="*/ 0 h 141"/>
                <a:gd name="T4" fmla="*/ 0 w 777"/>
                <a:gd name="T5" fmla="*/ 33 h 141"/>
                <a:gd name="T6" fmla="*/ 0 w 777"/>
                <a:gd name="T7" fmla="*/ 141 h 141"/>
                <a:gd name="T8" fmla="*/ 777 w 777"/>
                <a:gd name="T9" fmla="*/ 141 h 141"/>
                <a:gd name="T10" fmla="*/ 777 w 777"/>
                <a:gd name="T11" fmla="*/ 33 h 141"/>
                <a:gd name="T12" fmla="*/ 744 w 777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7" h="141">
                  <a:moveTo>
                    <a:pt x="744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777" y="141"/>
                    <a:pt x="777" y="141"/>
                    <a:pt x="777" y="141"/>
                  </a:cubicBezTo>
                  <a:cubicBezTo>
                    <a:pt x="777" y="33"/>
                    <a:pt x="777" y="33"/>
                    <a:pt x="777" y="33"/>
                  </a:cubicBezTo>
                  <a:cubicBezTo>
                    <a:pt x="777" y="15"/>
                    <a:pt x="762" y="0"/>
                    <a:pt x="744" y="0"/>
                  </a:cubicBezTo>
                  <a:close/>
                </a:path>
              </a:pathLst>
            </a:custGeom>
            <a:solidFill>
              <a:srgbClr val="1C657C"/>
            </a:solidFill>
            <a:ln>
              <a:solidFill>
                <a:srgbClr val="1C65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spcBef>
                  <a:spcPts val="171"/>
                </a:spcBef>
                <a:tabLst>
                  <a:tab pos="60873" algn="l"/>
                  <a:tab pos="97396" algn="l"/>
                </a:tabLst>
              </a:pPr>
              <a:r>
                <a:rPr lang="en-US" altLang="ko-KR" sz="1704" b="1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3. 1907.08.01</a:t>
              </a:r>
            </a:p>
            <a:p>
              <a:pPr algn="ctr" latinLnBrk="0">
                <a:spcBef>
                  <a:spcPts val="171"/>
                </a:spcBef>
                <a:tabLst>
                  <a:tab pos="60873" algn="l"/>
                  <a:tab pos="97396" algn="l"/>
                </a:tabLst>
              </a:pPr>
              <a:r>
                <a:rPr lang="ko-KR" altLang="en-US" sz="1704" b="1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을사늑약</a:t>
              </a:r>
              <a:r>
                <a:rPr lang="ko-KR" altLang="en-US" sz="1704" b="1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체결</a:t>
              </a:r>
              <a:endParaRPr lang="ko-KR" altLang="en-US" sz="1704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9" name="자유형 18"/>
            <p:cNvSpPr>
              <a:spLocks/>
            </p:cNvSpPr>
            <p:nvPr/>
          </p:nvSpPr>
          <p:spPr bwMode="auto">
            <a:xfrm>
              <a:off x="4642345" y="2864861"/>
              <a:ext cx="2056875" cy="1957297"/>
            </a:xfrm>
            <a:custGeom>
              <a:avLst/>
              <a:gdLst>
                <a:gd name="connsiteX0" fmla="*/ 0 w 2924175"/>
                <a:gd name="connsiteY0" fmla="*/ 0 h 2053951"/>
                <a:gd name="connsiteX1" fmla="*/ 2924175 w 2924175"/>
                <a:gd name="connsiteY1" fmla="*/ 0 h 2053951"/>
                <a:gd name="connsiteX2" fmla="*/ 2924175 w 2924175"/>
                <a:gd name="connsiteY2" fmla="*/ 1932927 h 2053951"/>
                <a:gd name="connsiteX3" fmla="*/ 2799982 w 2924175"/>
                <a:gd name="connsiteY3" fmla="*/ 2053499 h 2053951"/>
                <a:gd name="connsiteX4" fmla="*/ 1610743 w 2924175"/>
                <a:gd name="connsiteY4" fmla="*/ 2053499 h 2053951"/>
                <a:gd name="connsiteX5" fmla="*/ 1610098 w 2924175"/>
                <a:gd name="connsiteY5" fmla="*/ 2053951 h 2053951"/>
                <a:gd name="connsiteX6" fmla="*/ 1310314 w 2924175"/>
                <a:gd name="connsiteY6" fmla="*/ 2053951 h 2053951"/>
                <a:gd name="connsiteX7" fmla="*/ 1309669 w 2924175"/>
                <a:gd name="connsiteY7" fmla="*/ 2053499 h 2053951"/>
                <a:gd name="connsiteX8" fmla="*/ 120430 w 2924175"/>
                <a:gd name="connsiteY8" fmla="*/ 2053499 h 2053951"/>
                <a:gd name="connsiteX9" fmla="*/ 0 w 2924175"/>
                <a:gd name="connsiteY9" fmla="*/ 1932927 h 2053951"/>
                <a:gd name="connsiteX10" fmla="*/ 0 w 2924175"/>
                <a:gd name="connsiteY10" fmla="*/ 0 h 205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4175" h="2053951">
                  <a:moveTo>
                    <a:pt x="0" y="0"/>
                  </a:moveTo>
                  <a:lnTo>
                    <a:pt x="2924175" y="0"/>
                  </a:lnTo>
                  <a:cubicBezTo>
                    <a:pt x="2924175" y="0"/>
                    <a:pt x="2924175" y="0"/>
                    <a:pt x="2924175" y="1932927"/>
                  </a:cubicBezTo>
                  <a:cubicBezTo>
                    <a:pt x="2924175" y="2000749"/>
                    <a:pt x="2867724" y="2053499"/>
                    <a:pt x="2799982" y="2053499"/>
                  </a:cubicBezTo>
                  <a:cubicBezTo>
                    <a:pt x="2799982" y="2053499"/>
                    <a:pt x="2799982" y="2053499"/>
                    <a:pt x="1610743" y="2053499"/>
                  </a:cubicBezTo>
                  <a:lnTo>
                    <a:pt x="1610098" y="2053951"/>
                  </a:lnTo>
                  <a:lnTo>
                    <a:pt x="1310314" y="2053951"/>
                  </a:lnTo>
                  <a:lnTo>
                    <a:pt x="1309669" y="2053499"/>
                  </a:lnTo>
                  <a:cubicBezTo>
                    <a:pt x="1309669" y="2053499"/>
                    <a:pt x="1309669" y="2053499"/>
                    <a:pt x="120430" y="2053499"/>
                  </a:cubicBezTo>
                  <a:cubicBezTo>
                    <a:pt x="52688" y="2053499"/>
                    <a:pt x="0" y="2000749"/>
                    <a:pt x="0" y="1932927"/>
                  </a:cubicBezTo>
                  <a:cubicBezTo>
                    <a:pt x="0" y="1932927"/>
                    <a:pt x="0" y="193292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D73BF"/>
              </a:solidFill>
              <a:round/>
              <a:headEnd/>
              <a:tailEnd/>
            </a:ln>
            <a:extLst/>
          </p:spPr>
          <p:txBody>
            <a:bodyPr vert="horz" wrap="square" lIns="199385" tIns="0" rIns="199385" bIns="42203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6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3E3D4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일본이 한국의 외교권을  박탈함</a:t>
              </a:r>
              <a:r>
                <a:rPr lang="en-US" altLang="ko-KR" sz="16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3E3D4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7299672" y="2276872"/>
            <a:ext cx="2056875" cy="2462570"/>
            <a:chOff x="6809827" y="2359587"/>
            <a:chExt cx="2056875" cy="246257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6809827" y="2359587"/>
              <a:ext cx="2056875" cy="502248"/>
            </a:xfrm>
            <a:custGeom>
              <a:avLst/>
              <a:gdLst>
                <a:gd name="T0" fmla="*/ 744 w 777"/>
                <a:gd name="T1" fmla="*/ 0 h 140"/>
                <a:gd name="T2" fmla="*/ 32 w 777"/>
                <a:gd name="T3" fmla="*/ 0 h 140"/>
                <a:gd name="T4" fmla="*/ 0 w 777"/>
                <a:gd name="T5" fmla="*/ 32 h 140"/>
                <a:gd name="T6" fmla="*/ 0 w 777"/>
                <a:gd name="T7" fmla="*/ 140 h 140"/>
                <a:gd name="T8" fmla="*/ 777 w 777"/>
                <a:gd name="T9" fmla="*/ 140 h 140"/>
                <a:gd name="T10" fmla="*/ 777 w 777"/>
                <a:gd name="T11" fmla="*/ 32 h 140"/>
                <a:gd name="T12" fmla="*/ 744 w 777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7" h="140">
                  <a:moveTo>
                    <a:pt x="744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777" y="140"/>
                    <a:pt x="777" y="140"/>
                    <a:pt x="777" y="140"/>
                  </a:cubicBezTo>
                  <a:cubicBezTo>
                    <a:pt x="777" y="32"/>
                    <a:pt x="777" y="32"/>
                    <a:pt x="777" y="32"/>
                  </a:cubicBezTo>
                  <a:cubicBezTo>
                    <a:pt x="777" y="14"/>
                    <a:pt x="762" y="0"/>
                    <a:pt x="744" y="0"/>
                  </a:cubicBezTo>
                  <a:close/>
                </a:path>
              </a:pathLst>
            </a:custGeom>
            <a:solidFill>
              <a:srgbClr val="3E3D43"/>
            </a:solidFill>
            <a:ln>
              <a:solidFill>
                <a:srgbClr val="3E3D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spcBef>
                  <a:spcPts val="171"/>
                </a:spcBef>
                <a:tabLst>
                  <a:tab pos="60873" algn="l"/>
                  <a:tab pos="97396" algn="l"/>
                </a:tabLst>
              </a:pPr>
              <a:r>
                <a:rPr lang="en-US" altLang="ko-KR" sz="1704" b="1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4. 1910. 08.22</a:t>
              </a:r>
            </a:p>
            <a:p>
              <a:pPr algn="ctr" latinLnBrk="0">
                <a:spcBef>
                  <a:spcPts val="171"/>
                </a:spcBef>
                <a:tabLst>
                  <a:tab pos="60873" algn="l"/>
                  <a:tab pos="97396" algn="l"/>
                </a:tabLst>
              </a:pPr>
              <a:r>
                <a:rPr lang="ko-KR" altLang="en-US" sz="1704" b="1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한국 병합</a:t>
              </a:r>
              <a:endParaRPr lang="ko-KR" altLang="en-US" sz="1704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1" name="자유형 20"/>
            <p:cNvSpPr>
              <a:spLocks/>
            </p:cNvSpPr>
            <p:nvPr/>
          </p:nvSpPr>
          <p:spPr bwMode="auto">
            <a:xfrm>
              <a:off x="6809827" y="2861834"/>
              <a:ext cx="2056875" cy="1960323"/>
            </a:xfrm>
            <a:custGeom>
              <a:avLst/>
              <a:gdLst>
                <a:gd name="connsiteX0" fmla="*/ 0 w 2924175"/>
                <a:gd name="connsiteY0" fmla="*/ 0 h 2057126"/>
                <a:gd name="connsiteX1" fmla="*/ 2924175 w 2924175"/>
                <a:gd name="connsiteY1" fmla="*/ 0 h 2057126"/>
                <a:gd name="connsiteX2" fmla="*/ 2924175 w 2924175"/>
                <a:gd name="connsiteY2" fmla="*/ 1930084 h 2057126"/>
                <a:gd name="connsiteX3" fmla="*/ 2799982 w 2924175"/>
                <a:gd name="connsiteY3" fmla="*/ 2054242 h 2057126"/>
                <a:gd name="connsiteX4" fmla="*/ 1610743 w 2924175"/>
                <a:gd name="connsiteY4" fmla="*/ 2054242 h 2057126"/>
                <a:gd name="connsiteX5" fmla="*/ 1608391 w 2924175"/>
                <a:gd name="connsiteY5" fmla="*/ 2055829 h 2057126"/>
                <a:gd name="connsiteX6" fmla="*/ 1606468 w 2924175"/>
                <a:gd name="connsiteY6" fmla="*/ 2057126 h 2057126"/>
                <a:gd name="connsiteX7" fmla="*/ 1313944 w 2924175"/>
                <a:gd name="connsiteY7" fmla="*/ 2057126 h 2057126"/>
                <a:gd name="connsiteX8" fmla="*/ 1309669 w 2924175"/>
                <a:gd name="connsiteY8" fmla="*/ 2054242 h 2057126"/>
                <a:gd name="connsiteX9" fmla="*/ 120429 w 2924175"/>
                <a:gd name="connsiteY9" fmla="*/ 2054242 h 2057126"/>
                <a:gd name="connsiteX10" fmla="*/ 0 w 2924175"/>
                <a:gd name="connsiteY10" fmla="*/ 1930084 h 2057126"/>
                <a:gd name="connsiteX11" fmla="*/ 0 w 2924175"/>
                <a:gd name="connsiteY11" fmla="*/ 0 h 205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4175" h="2057126">
                  <a:moveTo>
                    <a:pt x="0" y="0"/>
                  </a:moveTo>
                  <a:lnTo>
                    <a:pt x="2924175" y="0"/>
                  </a:lnTo>
                  <a:cubicBezTo>
                    <a:pt x="2924175" y="0"/>
                    <a:pt x="2924175" y="0"/>
                    <a:pt x="2924175" y="1930084"/>
                  </a:cubicBezTo>
                  <a:cubicBezTo>
                    <a:pt x="2924175" y="1997807"/>
                    <a:pt x="2867724" y="2054242"/>
                    <a:pt x="2799982" y="2054242"/>
                  </a:cubicBezTo>
                  <a:cubicBezTo>
                    <a:pt x="2799982" y="2054242"/>
                    <a:pt x="2799982" y="2054242"/>
                    <a:pt x="1610743" y="2054242"/>
                  </a:cubicBezTo>
                  <a:cubicBezTo>
                    <a:pt x="1610743" y="2054242"/>
                    <a:pt x="1610743" y="2054242"/>
                    <a:pt x="1608391" y="2055829"/>
                  </a:cubicBezTo>
                  <a:lnTo>
                    <a:pt x="1606468" y="2057126"/>
                  </a:lnTo>
                  <a:lnTo>
                    <a:pt x="1313944" y="2057126"/>
                  </a:lnTo>
                  <a:lnTo>
                    <a:pt x="1309669" y="2054242"/>
                  </a:lnTo>
                  <a:cubicBezTo>
                    <a:pt x="1309669" y="2054242"/>
                    <a:pt x="1309669" y="2054242"/>
                    <a:pt x="120429" y="2054242"/>
                  </a:cubicBezTo>
                  <a:cubicBezTo>
                    <a:pt x="52688" y="2054242"/>
                    <a:pt x="0" y="1997807"/>
                    <a:pt x="0" y="1930084"/>
                  </a:cubicBezTo>
                  <a:cubicBezTo>
                    <a:pt x="0" y="1930084"/>
                    <a:pt x="0" y="193008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3E3D43"/>
              </a:solidFill>
              <a:round/>
              <a:headEnd/>
              <a:tailEnd/>
            </a:ln>
            <a:extLst/>
          </p:spPr>
          <p:txBody>
            <a:bodyPr vert="horz" wrap="square" lIns="199385" tIns="0" rIns="199385" bIns="42203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6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3E3D4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일본이 대한 제국의 영토를 </a:t>
              </a:r>
              <a:r>
                <a:rPr lang="ko-KR" altLang="en-US" sz="16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3E3D4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빼앗으며 식민지배를 함</a:t>
              </a:r>
              <a:endPara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E3D4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6" name="눈물 방울 5"/>
          <p:cNvSpPr/>
          <p:nvPr/>
        </p:nvSpPr>
        <p:spPr>
          <a:xfrm flipH="1">
            <a:off x="3707752" y="5001715"/>
            <a:ext cx="3015856" cy="1772816"/>
          </a:xfrm>
          <a:prstGeom prst="teardrop">
            <a:avLst>
              <a:gd name="adj" fmla="val 119042"/>
            </a:avLst>
          </a:prstGeom>
          <a:solidFill>
            <a:srgbClr val="A5B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울릉도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독도 </a:t>
            </a:r>
            <a:r>
              <a:rPr lang="ko-KR" altLang="en-US" dirty="0" err="1" smtClean="0">
                <a:solidFill>
                  <a:schemeClr val="accent1">
                    <a:lumMod val="75000"/>
                  </a:schemeClr>
                </a:solidFill>
              </a:rPr>
              <a:t>채벌권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 뺏음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372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44" y="-27384"/>
            <a:ext cx="9747944" cy="6885384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45144" y="296561"/>
            <a:ext cx="9747944" cy="1037729"/>
            <a:chOff x="-45144" y="332656"/>
            <a:chExt cx="9747944" cy="103772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22" name="직사각형 21"/>
            <p:cNvSpPr/>
            <p:nvPr/>
          </p:nvSpPr>
          <p:spPr>
            <a:xfrm>
              <a:off x="-45144" y="332656"/>
              <a:ext cx="974794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/>
            <p:cNvSpPr/>
            <p:nvPr/>
          </p:nvSpPr>
          <p:spPr>
            <a:xfrm rot="10800000">
              <a:off x="8816395" y="1124744"/>
              <a:ext cx="355485" cy="24564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8912" y="40466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3. </a:t>
            </a:r>
            <a:r>
              <a:rPr lang="ko-KR" altLang="en-US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 주장 반박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1"/>
            <a:endParaRPr lang="ko-KR" altLang="ko-K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872" y="1186553"/>
            <a:ext cx="9212354" cy="42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2364" y="1233264"/>
            <a:ext cx="81434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u="sng" dirty="0" smtClean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(2)</a:t>
            </a:r>
            <a:r>
              <a:rPr lang="en-US" altLang="ko-KR" sz="1800" b="1" dirty="0" smtClean="0">
                <a:solidFill>
                  <a:schemeClr val="accent2"/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 </a:t>
            </a:r>
            <a:r>
              <a:rPr lang="en-US" altLang="ko-KR" sz="1800" b="1" dirty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1905</a:t>
            </a:r>
            <a:r>
              <a:rPr lang="ko-KR" altLang="en-US" sz="1800" b="1" dirty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년 </a:t>
            </a:r>
            <a:r>
              <a:rPr lang="ko-KR" altLang="en-US" sz="1800" b="1" dirty="0" err="1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시마네현</a:t>
            </a:r>
            <a:r>
              <a:rPr lang="ko-KR" altLang="en-US" sz="1800" b="1" dirty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 </a:t>
            </a:r>
            <a:r>
              <a:rPr lang="ko-KR" altLang="en-US" sz="1800" b="1" dirty="0" smtClean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편입을 평화적으로 하다</a:t>
            </a:r>
            <a:r>
              <a:rPr lang="en-US" altLang="ko-KR" sz="1800" b="1" dirty="0" smtClean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.</a:t>
            </a:r>
            <a:endParaRPr lang="ko-KR" altLang="en-US" sz="1800" b="1" dirty="0">
              <a:solidFill>
                <a:schemeClr val="bg1">
                  <a:lumMod val="95000"/>
                </a:schemeClr>
              </a:solidFill>
              <a:latin typeface="KoPubWorld돋움체 Bold" panose="00000800000000000000" charset="-127"/>
              <a:ea typeface="KoPubWorld돋움체 Bold" panose="00000800000000000000" charset="-127"/>
            </a:endParaRPr>
          </a:p>
          <a:p>
            <a:endParaRPr lang="ko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99272" y="7168105"/>
            <a:ext cx="970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4730" y="1475692"/>
            <a:ext cx="10265047" cy="54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70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2888" y="1703948"/>
            <a:ext cx="970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602928" y="4268621"/>
            <a:ext cx="8064895" cy="1604665"/>
          </a:xfrm>
          <a:prstGeom prst="rect">
            <a:avLst/>
          </a:prstGeom>
          <a:solidFill>
            <a:srgbClr val="3254B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 smtClean="0"/>
              <a:t>-</a:t>
            </a:r>
            <a:r>
              <a:rPr lang="ko-KR" altLang="en-US" sz="1500" b="1" dirty="0" smtClean="0"/>
              <a:t>그림</a:t>
            </a:r>
            <a:r>
              <a:rPr lang="en-US" altLang="ko-KR" sz="1500" b="1" dirty="0" smtClean="0"/>
              <a:t>1) 1905</a:t>
            </a:r>
            <a:r>
              <a:rPr lang="ko-KR" altLang="en-US" sz="1500" b="1" dirty="0" smtClean="0"/>
              <a:t>년 보호조약은 조선 헌법에 필요한 왕의 안장이 없다</a:t>
            </a:r>
            <a:r>
              <a:rPr lang="en-US" altLang="ko-KR" sz="1500" b="1" dirty="0" smtClean="0"/>
              <a:t>.</a:t>
            </a:r>
          </a:p>
          <a:p>
            <a:endParaRPr lang="en-US" altLang="ko-KR" sz="1500" b="1" dirty="0"/>
          </a:p>
          <a:p>
            <a:r>
              <a:rPr lang="ko-KR" altLang="en-US" sz="1500" b="1" dirty="0" smtClean="0"/>
              <a:t>그림</a:t>
            </a:r>
            <a:r>
              <a:rPr lang="en-US" altLang="ko-KR" sz="1500" b="1" dirty="0" smtClean="0"/>
              <a:t>2)</a:t>
            </a:r>
            <a:r>
              <a:rPr lang="ko-KR" altLang="en-US" sz="1500" b="1" dirty="0" smtClean="0"/>
              <a:t>는 두개의 언어로 영국에게 지지하고 동의해달라고 요청한 자료이다</a:t>
            </a:r>
            <a:r>
              <a:rPr lang="en-US" altLang="ko-KR" sz="1500" b="1" dirty="0" smtClean="0"/>
              <a:t>. </a:t>
            </a:r>
            <a:r>
              <a:rPr lang="ko-KR" altLang="en-US" sz="1500" b="1" dirty="0" smtClean="0"/>
              <a:t> 여기엔 </a:t>
            </a:r>
            <a:endParaRPr lang="en-US" altLang="ko-KR" sz="1500" b="1" dirty="0" smtClean="0"/>
          </a:p>
          <a:p>
            <a:r>
              <a:rPr lang="en-US" altLang="ko-KR" sz="1500" b="1" dirty="0" smtClean="0"/>
              <a:t>“ </a:t>
            </a:r>
            <a:r>
              <a:rPr lang="ko-KR" altLang="en-US" sz="1500" b="1" dirty="0" err="1" smtClean="0"/>
              <a:t>우리내각의</a:t>
            </a:r>
            <a:r>
              <a:rPr lang="ko-KR" altLang="en-US" sz="1500" b="1" dirty="0" smtClean="0"/>
              <a:t> 서명은 </a:t>
            </a:r>
            <a:r>
              <a:rPr lang="ko-KR" altLang="en-US" sz="1500" b="1" dirty="0" err="1" smtClean="0"/>
              <a:t>혁박으로</a:t>
            </a:r>
            <a:r>
              <a:rPr lang="ko-KR" altLang="en-US" sz="1500" b="1" dirty="0" smtClean="0"/>
              <a:t> 이루어진 것이며 불법 조약에 대해 내각은 인정한 적이 없다</a:t>
            </a:r>
            <a:r>
              <a:rPr lang="en-US" altLang="ko-KR" sz="1500" b="1" dirty="0" smtClean="0"/>
              <a:t>.”</a:t>
            </a:r>
          </a:p>
          <a:p>
            <a:r>
              <a:rPr lang="ko-KR" altLang="en-US" sz="1500" b="1" dirty="0" err="1" smtClean="0"/>
              <a:t>라고</a:t>
            </a:r>
            <a:r>
              <a:rPr lang="ko-KR" altLang="en-US" sz="1500" b="1" dirty="0" smtClean="0"/>
              <a:t> 적혀있다</a:t>
            </a:r>
            <a:r>
              <a:rPr lang="en-US" altLang="ko-KR" sz="1500" b="1" dirty="0" smtClean="0"/>
              <a:t>. </a:t>
            </a:r>
            <a:endParaRPr lang="en-US" altLang="ko-KR" sz="1500" b="1" dirty="0"/>
          </a:p>
          <a:p>
            <a:r>
              <a:rPr lang="en-US" altLang="ko-KR" sz="1400" dirty="0"/>
              <a:t> </a:t>
            </a:r>
            <a:endParaRPr lang="en-US" altLang="ko-KR" sz="1400" dirty="0" smtClean="0"/>
          </a:p>
          <a:p>
            <a:r>
              <a:rPr lang="en-US" altLang="ko-KR" sz="1400" dirty="0" smtClean="0">
                <a:solidFill>
                  <a:prstClr val="white"/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 </a:t>
            </a:r>
            <a:endParaRPr lang="ko-KR" altLang="en-US" sz="1400" dirty="0">
              <a:solidFill>
                <a:prstClr val="white"/>
              </a:solidFill>
              <a:latin typeface="KoPubWorld돋움체 Bold" panose="00000800000000000000" charset="-127"/>
              <a:ea typeface="KoPubWorld돋움체 Bold" panose="00000800000000000000" charset="-127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2756" y="1787427"/>
            <a:ext cx="970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216373696" descr="EMB000046c47b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98" y="1810123"/>
            <a:ext cx="3695918" cy="22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05863" y="1851686"/>
            <a:ext cx="970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9" name="_x154705552" descr="EMB000046c47b4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67" y="1835707"/>
            <a:ext cx="3535708" cy="217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곱셈 기호 10"/>
          <p:cNvSpPr/>
          <p:nvPr/>
        </p:nvSpPr>
        <p:spPr>
          <a:xfrm>
            <a:off x="1432147" y="855458"/>
            <a:ext cx="6612595" cy="5400782"/>
          </a:xfrm>
          <a:prstGeom prst="mathMultiply">
            <a:avLst>
              <a:gd name="adj1" fmla="val 13943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1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44" y="-27384"/>
            <a:ext cx="9747944" cy="6885384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45144" y="296561"/>
            <a:ext cx="9747944" cy="1037729"/>
            <a:chOff x="-45144" y="332656"/>
            <a:chExt cx="9747944" cy="103772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22" name="직사각형 21"/>
            <p:cNvSpPr/>
            <p:nvPr/>
          </p:nvSpPr>
          <p:spPr>
            <a:xfrm>
              <a:off x="-45144" y="332656"/>
              <a:ext cx="974794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/>
            <p:cNvSpPr/>
            <p:nvPr/>
          </p:nvSpPr>
          <p:spPr>
            <a:xfrm rot="10800000">
              <a:off x="8816395" y="1124744"/>
              <a:ext cx="355485" cy="24564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8912" y="40466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3. </a:t>
            </a:r>
            <a:r>
              <a:rPr lang="ko-KR" altLang="en-US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 주장 반박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1"/>
            <a:endParaRPr lang="ko-KR" altLang="ko-K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872" y="1186553"/>
            <a:ext cx="9212354" cy="42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2364" y="1233264"/>
            <a:ext cx="81434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u="sng" dirty="0" smtClean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(2)</a:t>
            </a:r>
            <a:r>
              <a:rPr lang="en-US" altLang="ko-KR" sz="1800" b="1" dirty="0" smtClean="0">
                <a:solidFill>
                  <a:schemeClr val="accent2"/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 </a:t>
            </a:r>
            <a:r>
              <a:rPr lang="en-US" altLang="ko-KR" sz="1800" b="1" dirty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1905</a:t>
            </a:r>
            <a:r>
              <a:rPr lang="ko-KR" altLang="en-US" sz="1800" b="1" dirty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년 </a:t>
            </a:r>
            <a:r>
              <a:rPr lang="ko-KR" altLang="en-US" sz="1800" b="1" dirty="0" err="1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시마네현</a:t>
            </a:r>
            <a:r>
              <a:rPr lang="ko-KR" altLang="en-US" sz="1800" b="1" dirty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 </a:t>
            </a:r>
            <a:r>
              <a:rPr lang="ko-KR" altLang="en-US" sz="1800" b="1" dirty="0" smtClean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편입을 평화적으로 하다</a:t>
            </a:r>
            <a:r>
              <a:rPr lang="en-US" altLang="ko-KR" sz="1800" b="1" dirty="0" smtClean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.</a:t>
            </a:r>
            <a:endParaRPr lang="ko-KR" altLang="en-US" sz="1800" b="1" dirty="0">
              <a:solidFill>
                <a:schemeClr val="bg1">
                  <a:lumMod val="95000"/>
                </a:schemeClr>
              </a:solidFill>
              <a:latin typeface="KoPubWorld돋움체 Bold" panose="00000800000000000000" charset="-127"/>
              <a:ea typeface="KoPubWorld돋움체 Bold" panose="00000800000000000000" charset="-127"/>
            </a:endParaRPr>
          </a:p>
          <a:p>
            <a:endParaRPr lang="ko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99272" y="7168105"/>
            <a:ext cx="970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4730" y="1475692"/>
            <a:ext cx="10265047" cy="54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70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2888" y="1703948"/>
            <a:ext cx="970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2987285" y="1980327"/>
            <a:ext cx="6400619" cy="4039549"/>
          </a:xfrm>
          <a:prstGeom prst="rect">
            <a:avLst/>
          </a:prstGeom>
          <a:solidFill>
            <a:srgbClr val="3254B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/>
              <a:t>내각 대신이었던 </a:t>
            </a:r>
            <a:r>
              <a:rPr lang="ko-KR" altLang="en-US" dirty="0" err="1"/>
              <a:t>한규설이</a:t>
            </a:r>
            <a:r>
              <a:rPr lang="ko-KR" altLang="en-US" dirty="0"/>
              <a:t> 보호 조약을 반대한 한국대신들에게 어떻게 일본의 강제로 </a:t>
            </a:r>
            <a:r>
              <a:rPr lang="ko-KR" altLang="en-US" dirty="0" smtClean="0"/>
              <a:t>협박 하였는지를 </a:t>
            </a:r>
            <a:r>
              <a:rPr lang="ko-KR" altLang="en-US" dirty="0"/>
              <a:t>상세히 기술하였다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 smtClean="0"/>
              <a:t> </a:t>
            </a:r>
            <a:r>
              <a:rPr lang="ko-KR" altLang="en-US" dirty="0"/>
              <a:t>그는 긴장된 분위기가 조성되어 일본군들이 왕의 거처를 포위하고 문서에 서명하도록 </a:t>
            </a:r>
            <a:r>
              <a:rPr lang="ko-KR" altLang="en-US" dirty="0" smtClean="0"/>
              <a:t>강압 하였는지를 </a:t>
            </a:r>
            <a:r>
              <a:rPr lang="ko-KR" altLang="en-US" dirty="0"/>
              <a:t>말하고 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en-US" altLang="ko-KR" sz="1400" dirty="0" smtClean="0"/>
          </a:p>
          <a:p>
            <a:r>
              <a:rPr lang="en-US" altLang="ko-KR" sz="1400" dirty="0" smtClean="0">
                <a:solidFill>
                  <a:prstClr val="white"/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 </a:t>
            </a:r>
            <a:endParaRPr lang="ko-KR" altLang="en-US" sz="1400" dirty="0">
              <a:solidFill>
                <a:prstClr val="white"/>
              </a:solidFill>
              <a:latin typeface="KoPubWorld돋움체 Bold" panose="00000800000000000000" charset="-127"/>
              <a:ea typeface="KoPubWorld돋움체 Bold" panose="00000800000000000000" charset="-127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2756" y="1787427"/>
            <a:ext cx="970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05863" y="1851686"/>
            <a:ext cx="970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70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216373136" descr="EMB000046c47b5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" y="1919822"/>
            <a:ext cx="2608263" cy="395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9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8" y="0"/>
            <a:ext cx="9715778" cy="6858000"/>
          </a:xfrm>
          <a:prstGeom prst="rect">
            <a:avLst/>
          </a:prstGeom>
        </p:spPr>
      </p:pic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1"/>
            <a:endParaRPr lang="ko-KR" altLang="ko-KR"/>
          </a:p>
        </p:txBody>
      </p:sp>
      <p:sp>
        <p:nvSpPr>
          <p:cNvPr id="12" name="TextBox 11"/>
          <p:cNvSpPr txBox="1"/>
          <p:nvPr/>
        </p:nvSpPr>
        <p:spPr>
          <a:xfrm>
            <a:off x="615819" y="1805915"/>
            <a:ext cx="834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 rot="5400000">
            <a:off x="1865550" y="637934"/>
            <a:ext cx="1480340" cy="521144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KoPubWorld돋움체 Bold" panose="00000800000000000000" charset="-127"/>
              <a:ea typeface="KoPubWorld돋움체 Bold" panose="0000080000000000000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955525"/>
            <a:ext cx="1665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86D9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r>
              <a:rPr lang="en-US" altLang="ko-KR" sz="40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86D9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40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86D9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40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86D9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결론</a:t>
            </a:r>
            <a:endParaRPr lang="ko-KR" altLang="en-US" sz="40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86D9C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23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8" y="0"/>
            <a:ext cx="9715778" cy="6858000"/>
          </a:xfrm>
          <a:prstGeom prst="rect">
            <a:avLst/>
          </a:prstGeom>
        </p:spPr>
      </p:pic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1"/>
            <a:endParaRPr lang="ko-KR" altLang="ko-KR"/>
          </a:p>
        </p:txBody>
      </p:sp>
      <p:sp>
        <p:nvSpPr>
          <p:cNvPr id="14" name="TextBox 13"/>
          <p:cNvSpPr txBox="1"/>
          <p:nvPr/>
        </p:nvSpPr>
        <p:spPr>
          <a:xfrm>
            <a:off x="458912" y="980728"/>
            <a:ext cx="1059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86D9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결론</a:t>
            </a:r>
            <a:endParaRPr lang="ko-KR" altLang="en-US" sz="40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86D9C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1019596" y="2060848"/>
            <a:ext cx="3096344" cy="20162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일본의 </a:t>
            </a:r>
            <a:endParaRPr lang="en-US" altLang="ko-K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latinLnBrk="1"/>
            <a:r>
              <a:rPr lang="ko-KR" altLang="en-US" dirty="0" err="1" smtClean="0">
                <a:solidFill>
                  <a:schemeClr val="accent1">
                    <a:lumMod val="75000"/>
                  </a:schemeClr>
                </a:solidFill>
              </a:rPr>
              <a:t>고유영토론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5715496" y="2060848"/>
            <a:ext cx="3096344" cy="20162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ko-KR" altLang="en-US" dirty="0" err="1" smtClean="0">
                <a:solidFill>
                  <a:schemeClr val="accent1">
                    <a:lumMod val="75000"/>
                  </a:schemeClr>
                </a:solidFill>
              </a:rPr>
              <a:t>무주지설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곱셈 기호 17"/>
          <p:cNvSpPr/>
          <p:nvPr/>
        </p:nvSpPr>
        <p:spPr>
          <a:xfrm>
            <a:off x="678744" y="1484784"/>
            <a:ext cx="3928802" cy="3259288"/>
          </a:xfrm>
          <a:prstGeom prst="mathMultiply">
            <a:avLst>
              <a:gd name="adj1" fmla="val 13943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곱셈 기호 18"/>
          <p:cNvSpPr/>
          <p:nvPr/>
        </p:nvSpPr>
        <p:spPr>
          <a:xfrm>
            <a:off x="5299267" y="1367107"/>
            <a:ext cx="3928802" cy="3259288"/>
          </a:xfrm>
          <a:prstGeom prst="mathMultiply">
            <a:avLst>
              <a:gd name="adj1" fmla="val 13943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824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8" y="0"/>
            <a:ext cx="9715778" cy="6858000"/>
          </a:xfrm>
          <a:prstGeom prst="rect">
            <a:avLst/>
          </a:prstGeom>
        </p:spPr>
      </p:pic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1"/>
            <a:endParaRPr lang="ko-KR" altLang="ko-KR"/>
          </a:p>
        </p:txBody>
      </p:sp>
      <p:sp>
        <p:nvSpPr>
          <p:cNvPr id="14" name="TextBox 13"/>
          <p:cNvSpPr txBox="1"/>
          <p:nvPr/>
        </p:nvSpPr>
        <p:spPr>
          <a:xfrm>
            <a:off x="458912" y="980728"/>
            <a:ext cx="1059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86D9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결론</a:t>
            </a:r>
            <a:endParaRPr lang="ko-KR" altLang="en-US" sz="40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86D9C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02928" y="2304519"/>
            <a:ext cx="8352927" cy="2248961"/>
          </a:xfrm>
          <a:prstGeom prst="rect">
            <a:avLst/>
          </a:prstGeom>
          <a:solidFill>
            <a:srgbClr val="3254B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독도가 한국 영토임을 입증하는 자료를 제시하고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역사적 왜곡을 바로 잡아야 할 것이다</a:t>
            </a:r>
            <a:r>
              <a:rPr lang="en-US" altLang="ko-KR" dirty="0" smtClean="0"/>
              <a:t>. </a:t>
            </a:r>
            <a:endParaRPr lang="ko-KR" altLang="en-US" sz="1400" dirty="0">
              <a:solidFill>
                <a:prstClr val="white"/>
              </a:solidFill>
              <a:latin typeface="KoPubWorld돋움체 Bold" panose="00000800000000000000" charset="-127"/>
              <a:ea typeface="KoPubWorld돋움체 Bold" panose="0000080000000000000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81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47944" cy="6885384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726338" y="440575"/>
            <a:ext cx="2108838" cy="6444809"/>
          </a:xfrm>
          <a:prstGeom prst="rect">
            <a:avLst/>
          </a:prstGeom>
          <a:solidFill>
            <a:schemeClr val="accent1">
              <a:lumMod val="7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KoPubWorld돋움체 Bold" panose="00000800000000000000" charset="-127"/>
              <a:ea typeface="KoPubWorld돋움체 Bold" panose="0000080000000000000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920" y="554977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목차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-45144" y="296558"/>
            <a:ext cx="2713073" cy="6561439"/>
          </a:xfrm>
          <a:prstGeom prst="rect">
            <a:avLst/>
          </a:prstGeom>
          <a:solidFill>
            <a:srgbClr val="286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KoPubWorld돋움체 Bold" panose="00000800000000000000" charset="-127"/>
              <a:ea typeface="KoPubWorld돋움체 Bold" panose="0000080000000000000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-45144" y="296555"/>
            <a:ext cx="9747944" cy="1037729"/>
            <a:chOff x="-45144" y="332656"/>
            <a:chExt cx="9747944" cy="103772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2" name="직사각형 1"/>
            <p:cNvSpPr/>
            <p:nvPr/>
          </p:nvSpPr>
          <p:spPr>
            <a:xfrm>
              <a:off x="-45144" y="332656"/>
              <a:ext cx="974794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이등변 삼각형 2"/>
            <p:cNvSpPr/>
            <p:nvPr/>
          </p:nvSpPr>
          <p:spPr>
            <a:xfrm rot="10800000">
              <a:off x="8816395" y="1124744"/>
              <a:ext cx="355485" cy="24564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양쪽 모서리가 둥근 사각형 12"/>
          <p:cNvSpPr/>
          <p:nvPr/>
        </p:nvSpPr>
        <p:spPr>
          <a:xfrm rot="5400000">
            <a:off x="806273" y="-415910"/>
            <a:ext cx="739753" cy="230084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4A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0" rIns="0" bIns="360000" rtlCol="0" anchor="ctr"/>
          <a:lstStyle/>
          <a:p>
            <a:pPr algn="just"/>
            <a:r>
              <a:rPr lang="ko-KR" altLang="en-US" sz="3600" b="1" spc="-150" dirty="0">
                <a:solidFill>
                  <a:schemeClr val="bg1"/>
                </a:solidFill>
                <a:latin typeface="KoPubWorld돋움체 Bold" panose="00000800000000000000" charset="-127"/>
                <a:ea typeface="KoPubWorld돋움체 Bold" panose="00000800000000000000" charset="-127"/>
                <a:cs typeface="KoPubWorld돋움체 Bold" pitchFamily="2" charset="-127"/>
              </a:rPr>
              <a:t>목차</a:t>
            </a:r>
          </a:p>
        </p:txBody>
      </p:sp>
      <p:sp>
        <p:nvSpPr>
          <p:cNvPr id="14" name="양쪽 모서리가 둥근 사각형 13"/>
          <p:cNvSpPr/>
          <p:nvPr/>
        </p:nvSpPr>
        <p:spPr>
          <a:xfrm rot="16200000">
            <a:off x="5514384" y="930664"/>
            <a:ext cx="452524" cy="454320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756000" rIns="18000" bIns="0" rtlCol="0" anchor="t"/>
          <a:lstStyle/>
          <a:p>
            <a:endParaRPr lang="ko-KR" altLang="en-US" sz="1600" dirty="0">
              <a:solidFill>
                <a:prstClr val="white"/>
              </a:solidFill>
              <a:latin typeface="KoPubWorld돋움체 Bold" panose="00000800000000000000" charset="-127"/>
              <a:ea typeface="KoPubWorld돋움체 Bold" panose="00000800000000000000" charset="-127"/>
              <a:cs typeface="KoPubWorld돋움체 Bold" pitchFamily="2" charset="-127"/>
            </a:endParaRPr>
          </a:p>
        </p:txBody>
      </p:sp>
      <p:sp>
        <p:nvSpPr>
          <p:cNvPr id="16" name="양쪽 모서리가 둥근 사각형 15"/>
          <p:cNvSpPr/>
          <p:nvPr/>
        </p:nvSpPr>
        <p:spPr>
          <a:xfrm rot="16200000">
            <a:off x="5520987" y="2713456"/>
            <a:ext cx="457318" cy="4500999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756000" rIns="18000" bIns="0" rtlCol="0" anchor="t"/>
          <a:lstStyle/>
          <a:p>
            <a:endParaRPr lang="ko-KR" altLang="en-US" sz="1600" dirty="0">
              <a:solidFill>
                <a:prstClr val="white"/>
              </a:solidFill>
              <a:latin typeface="KoPubWorld돋움체 Bold" panose="00000800000000000000" charset="-127"/>
              <a:ea typeface="KoPubWorld돋움체 Bold" panose="00000800000000000000" charset="-127"/>
              <a:cs typeface="KoPubWorld돋움체 Bold" pitchFamily="2" charset="-127"/>
            </a:endParaRPr>
          </a:p>
        </p:txBody>
      </p:sp>
      <p:sp>
        <p:nvSpPr>
          <p:cNvPr id="18" name="양쪽 모서리가 둥근 사각형 17"/>
          <p:cNvSpPr/>
          <p:nvPr/>
        </p:nvSpPr>
        <p:spPr>
          <a:xfrm rot="16200000">
            <a:off x="5527226" y="1814263"/>
            <a:ext cx="430214" cy="45352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756000" rIns="18000" bIns="0" rtlCol="0" anchor="t"/>
          <a:lstStyle/>
          <a:p>
            <a:endParaRPr lang="ko-KR" altLang="en-US" sz="1400" dirty="0">
              <a:solidFill>
                <a:prstClr val="white"/>
              </a:solidFill>
              <a:latin typeface="KoPubWorld돋움체 Bold" panose="00000800000000000000" charset="-127"/>
              <a:ea typeface="KoPubWorld돋움체 Bold" panose="00000800000000000000" charset="-127"/>
              <a:cs typeface="KoPubWorld돋움체 Bold" pitchFamily="2" charset="-127"/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 rot="16200000">
            <a:off x="5520335" y="76789"/>
            <a:ext cx="468818" cy="453001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756000" rIns="18000" bIns="0" rtlCol="0" anchor="t"/>
          <a:lstStyle/>
          <a:p>
            <a:endParaRPr lang="ko-KR" altLang="en-US" sz="1600" dirty="0">
              <a:solidFill>
                <a:prstClr val="white"/>
              </a:solidFill>
              <a:latin typeface="KoPubWorld돋움체 Bold" panose="00000800000000000000" charset="-127"/>
              <a:ea typeface="KoPubWorld돋움체 Bold" panose="00000800000000000000" charset="-127"/>
              <a:cs typeface="KoPubWorld돋움체 Bold" pitchFamily="2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21240" y="3893148"/>
            <a:ext cx="3753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3.</a:t>
            </a:r>
            <a:r>
              <a:rPr lang="ko-KR" altLang="en-US" dirty="0" smtClean="0">
                <a:solidFill>
                  <a:schemeClr val="bg1"/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일본 주장의 반박</a:t>
            </a:r>
            <a:endParaRPr lang="ko-KR" altLang="en-US" dirty="0">
              <a:solidFill>
                <a:schemeClr val="bg1"/>
              </a:solidFill>
              <a:latin typeface="KoPubWorld돋움체 Bold" panose="00000800000000000000" charset="-127"/>
              <a:ea typeface="KoPubWorld돋움체 Bold" panose="0000080000000000000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53224" y="4771807"/>
            <a:ext cx="3753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prstClr val="white"/>
                </a:solidFill>
                <a:latin typeface="KoPubWorld돋움체 Bold" panose="00000800000000000000" charset="-127"/>
                <a:ea typeface="KoPubWorld돋움체 Bold" panose="00000800000000000000" charset="-127"/>
                <a:cs typeface="KoPubWorld돋움체 Bold" pitchFamily="2" charset="-127"/>
              </a:rPr>
              <a:t>4. </a:t>
            </a:r>
            <a:r>
              <a:rPr lang="ko-KR" altLang="en-US" dirty="0" smtClean="0">
                <a:solidFill>
                  <a:prstClr val="white"/>
                </a:solidFill>
                <a:latin typeface="KoPubWorld돋움체 Bold" panose="00000800000000000000" charset="-127"/>
                <a:ea typeface="KoPubWorld돋움체 Bold" panose="00000800000000000000" charset="-127"/>
                <a:cs typeface="KoPubWorld돋움체 Bold" pitchFamily="2" charset="-127"/>
              </a:rPr>
              <a:t>생각해보기 </a:t>
            </a:r>
            <a:endParaRPr lang="ko-KR" altLang="en-US" dirty="0">
              <a:latin typeface="KoPubWorld돋움체 Bold" panose="00000800000000000000" charset="-127"/>
              <a:ea typeface="KoPubWorld돋움체 Bold" panose="0000080000000000000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9357" y="3014486"/>
            <a:ext cx="5050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prstClr val="white"/>
                </a:solidFill>
                <a:latin typeface="KoPubWorld돋움체 Bold" panose="00000800000000000000" charset="-127"/>
                <a:ea typeface="KoPubWorld돋움체 Bold" panose="00000800000000000000" charset="-127"/>
                <a:cs typeface="KoPubWorld돋움체 Bold" pitchFamily="2" charset="-127"/>
              </a:rPr>
              <a:t>2.</a:t>
            </a:r>
            <a:r>
              <a:rPr lang="ko-KR" altLang="en-US" dirty="0" smtClean="0">
                <a:solidFill>
                  <a:prstClr val="white"/>
                </a:solidFill>
                <a:latin typeface="KoPubWorld돋움체 Bold" panose="00000800000000000000" charset="-127"/>
                <a:ea typeface="KoPubWorld돋움체 Bold" panose="00000800000000000000" charset="-127"/>
                <a:cs typeface="KoPubWorld돋움체 Bold" pitchFamily="2" charset="-127"/>
              </a:rPr>
              <a:t>일본의 독도 </a:t>
            </a:r>
            <a:r>
              <a:rPr lang="ko-KR" altLang="en-US" dirty="0" err="1" smtClean="0">
                <a:solidFill>
                  <a:prstClr val="white"/>
                </a:solidFill>
                <a:latin typeface="KoPubWorld돋움체 Bold" panose="00000800000000000000" charset="-127"/>
                <a:ea typeface="KoPubWorld돋움체 Bold" panose="00000800000000000000" charset="-127"/>
                <a:cs typeface="KoPubWorld돋움체 Bold" pitchFamily="2" charset="-127"/>
              </a:rPr>
              <a:t>영유권주장</a:t>
            </a:r>
            <a:endParaRPr lang="ko-KR" altLang="en-US" dirty="0">
              <a:latin typeface="KoPubWorld돋움체 Bold" panose="00000800000000000000" charset="-127"/>
              <a:ea typeface="KoPubWorld돋움체 Bold" panose="0000080000000000000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7474" y="2143350"/>
            <a:ext cx="3753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prstClr val="white"/>
                </a:solidFill>
                <a:latin typeface="KoPubWorld돋움체 Bold" panose="00000800000000000000" charset="-127"/>
                <a:ea typeface="KoPubWorld돋움체 Bold" panose="00000800000000000000" charset="-127"/>
                <a:cs typeface="KoPubWorld돋움체 Bold" pitchFamily="2" charset="-127"/>
              </a:rPr>
              <a:t>1. </a:t>
            </a:r>
            <a:r>
              <a:rPr lang="ko-KR" altLang="en-US" dirty="0" smtClean="0">
                <a:solidFill>
                  <a:prstClr val="white"/>
                </a:solidFill>
                <a:latin typeface="KoPubWorld돋움체 Bold" panose="00000800000000000000" charset="-127"/>
                <a:ea typeface="KoPubWorld돋움체 Bold" panose="00000800000000000000" charset="-127"/>
                <a:cs typeface="KoPubWorld돋움체 Bold" pitchFamily="2" charset="-127"/>
              </a:rPr>
              <a:t>한국의 영토 </a:t>
            </a:r>
            <a:r>
              <a:rPr lang="en-US" altLang="ko-KR" dirty="0" smtClean="0">
                <a:solidFill>
                  <a:prstClr val="white"/>
                </a:solidFill>
                <a:latin typeface="KoPubWorld돋움체 Bold" panose="00000800000000000000" charset="-127"/>
                <a:ea typeface="KoPubWorld돋움체 Bold" panose="00000800000000000000" charset="-127"/>
                <a:cs typeface="KoPubWorld돋움체 Bold" pitchFamily="2" charset="-127"/>
              </a:rPr>
              <a:t>‘</a:t>
            </a:r>
            <a:r>
              <a:rPr lang="ko-KR" altLang="en-US" dirty="0" smtClean="0">
                <a:solidFill>
                  <a:prstClr val="white"/>
                </a:solidFill>
                <a:latin typeface="KoPubWorld돋움체 Bold" panose="00000800000000000000" charset="-127"/>
                <a:ea typeface="KoPubWorld돋움체 Bold" panose="00000800000000000000" charset="-127"/>
                <a:cs typeface="KoPubWorld돋움체 Bold" pitchFamily="2" charset="-127"/>
              </a:rPr>
              <a:t>독도</a:t>
            </a:r>
            <a:r>
              <a:rPr lang="en-US" altLang="ko-KR" dirty="0" smtClean="0">
                <a:solidFill>
                  <a:prstClr val="white"/>
                </a:solidFill>
                <a:latin typeface="KoPubWorld돋움체 Bold" panose="00000800000000000000" charset="-127"/>
                <a:ea typeface="KoPubWorld돋움체 Bold" panose="00000800000000000000" charset="-127"/>
                <a:cs typeface="KoPubWorld돋움체 Bold" pitchFamily="2" charset="-127"/>
              </a:rPr>
              <a:t>＇</a:t>
            </a:r>
            <a:endParaRPr lang="ko-KR" altLang="en-US" dirty="0">
              <a:latin typeface="KoPubWorld돋움체 Bold" panose="00000800000000000000" charset="-127"/>
              <a:ea typeface="KoPubWorld돋움체 Bold" panose="0000080000000000000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4" grpId="0" animBg="1"/>
      <p:bldP spid="16" grpId="0" animBg="1"/>
      <p:bldP spid="18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8" y="0"/>
            <a:ext cx="9715778" cy="6858000"/>
          </a:xfrm>
          <a:prstGeom prst="rect">
            <a:avLst/>
          </a:prstGeom>
        </p:spPr>
      </p:pic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1"/>
            <a:endParaRPr lang="ko-KR" altLang="ko-KR"/>
          </a:p>
        </p:txBody>
      </p:sp>
      <p:sp>
        <p:nvSpPr>
          <p:cNvPr id="14" name="TextBox 13"/>
          <p:cNvSpPr txBox="1"/>
          <p:nvPr/>
        </p:nvSpPr>
        <p:spPr>
          <a:xfrm>
            <a:off x="479694" y="563870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86D9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영상</a:t>
            </a:r>
            <a:r>
              <a:rPr lang="en-US" altLang="ko-KR" sz="40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86D9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lang="ko-KR" altLang="en-US" sz="40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86D9C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6" name="ElHQYWfG9gI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90960" y="1556792"/>
            <a:ext cx="7552839" cy="4248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3168" y="6021288"/>
            <a:ext cx="4565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링크 </a:t>
            </a:r>
            <a:r>
              <a:rPr lang="en-US" altLang="ko-KR" sz="1200" dirty="0" smtClean="0">
                <a:solidFill>
                  <a:schemeClr val="bg1"/>
                </a:solidFill>
              </a:rPr>
              <a:t>: https</a:t>
            </a:r>
            <a:r>
              <a:rPr lang="en-US" altLang="ko-KR" sz="1200" dirty="0">
                <a:solidFill>
                  <a:schemeClr val="bg1"/>
                </a:solidFill>
              </a:rPr>
              <a:t>://www.youtube.com/watch?v=ElHQYWfG9gI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5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8" y="0"/>
            <a:ext cx="9715778" cy="6858000"/>
          </a:xfrm>
          <a:prstGeom prst="rect">
            <a:avLst/>
          </a:prstGeom>
        </p:spPr>
      </p:pic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1"/>
            <a:endParaRPr lang="ko-KR" altLang="ko-KR"/>
          </a:p>
        </p:txBody>
      </p:sp>
      <p:sp>
        <p:nvSpPr>
          <p:cNvPr id="14" name="TextBox 13"/>
          <p:cNvSpPr txBox="1"/>
          <p:nvPr/>
        </p:nvSpPr>
        <p:spPr>
          <a:xfrm>
            <a:off x="458912" y="980728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86D9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영상</a:t>
            </a:r>
            <a:r>
              <a:rPr lang="en-US" altLang="ko-KR" sz="40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86D9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endParaRPr lang="ko-KR" altLang="en-US" sz="40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86D9C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51200" y="6165304"/>
            <a:ext cx="69622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링크</a:t>
            </a:r>
            <a:r>
              <a:rPr lang="en-US" altLang="ko-KR" sz="1200" dirty="0" smtClean="0">
                <a:solidFill>
                  <a:schemeClr val="bg1"/>
                </a:solidFill>
              </a:rPr>
              <a:t>: </a:t>
            </a:r>
            <a:r>
              <a:rPr lang="ko-KR" altLang="en-US" sz="1200" dirty="0" smtClean="0">
                <a:solidFill>
                  <a:schemeClr val="bg1"/>
                </a:solidFill>
              </a:rPr>
              <a:t>https</a:t>
            </a:r>
            <a:r>
              <a:rPr lang="ko-KR" altLang="en-US" sz="1200" dirty="0">
                <a:solidFill>
                  <a:schemeClr val="bg1"/>
                </a:solidFill>
              </a:rPr>
              <a:t>://www.youtube.com/watch?v=muB4_LNZ2Rk</a:t>
            </a:r>
          </a:p>
        </p:txBody>
      </p:sp>
      <p:pic>
        <p:nvPicPr>
          <p:cNvPr id="4" name="bXSfFsQ3YzE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16541" y="2132856"/>
            <a:ext cx="665674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8" y="0"/>
            <a:ext cx="9715778" cy="6858000"/>
          </a:xfrm>
          <a:prstGeom prst="rect">
            <a:avLst/>
          </a:prstGeom>
        </p:spPr>
      </p:pic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1"/>
            <a:endParaRPr lang="ko-KR" altLang="ko-KR"/>
          </a:p>
        </p:txBody>
      </p:sp>
      <p:sp>
        <p:nvSpPr>
          <p:cNvPr id="12" name="TextBox 11"/>
          <p:cNvSpPr txBox="1"/>
          <p:nvPr/>
        </p:nvSpPr>
        <p:spPr>
          <a:xfrm>
            <a:off x="615819" y="1805915"/>
            <a:ext cx="834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 rot="5400000">
            <a:off x="1865550" y="637934"/>
            <a:ext cx="1480340" cy="521144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KoPubWorld돋움체 Bold" panose="00000800000000000000" charset="-127"/>
              <a:ea typeface="KoPubWorld돋움체 Bold" panose="0000080000000000000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955525"/>
            <a:ext cx="4636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86D9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1.</a:t>
            </a:r>
            <a:r>
              <a:rPr lang="ko-KR" altLang="en-US" sz="40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86D9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한국의 영토 </a:t>
            </a:r>
            <a:r>
              <a:rPr lang="en-US" altLang="ko-KR" sz="40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86D9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sz="40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86D9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독도</a:t>
            </a:r>
            <a:r>
              <a:rPr lang="en-US" altLang="ko-KR" sz="40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86D9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＇</a:t>
            </a:r>
            <a:endParaRPr lang="ko-KR" altLang="en-US" sz="40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86D9C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44" y="-27384"/>
            <a:ext cx="9747944" cy="6885384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45144" y="296561"/>
            <a:ext cx="9747944" cy="1037729"/>
            <a:chOff x="-45144" y="332656"/>
            <a:chExt cx="9747944" cy="103772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22" name="직사각형 21"/>
            <p:cNvSpPr/>
            <p:nvPr/>
          </p:nvSpPr>
          <p:spPr>
            <a:xfrm>
              <a:off x="-45144" y="332656"/>
              <a:ext cx="974794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/>
            <p:cNvSpPr/>
            <p:nvPr/>
          </p:nvSpPr>
          <p:spPr>
            <a:xfrm rot="10800000">
              <a:off x="8816395" y="1124744"/>
              <a:ext cx="355485" cy="24564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8912" y="40466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1. </a:t>
            </a:r>
            <a:r>
              <a:rPr lang="ko-KR" altLang="en-US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한국의 영토 </a:t>
            </a:r>
            <a:r>
              <a:rPr lang="en-US" altLang="ko-KR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독도</a:t>
            </a:r>
            <a:r>
              <a:rPr lang="en-US" altLang="ko-KR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＇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1"/>
            <a:endParaRPr lang="ko-KR" altLang="ko-KR"/>
          </a:p>
        </p:txBody>
      </p:sp>
      <p:pic>
        <p:nvPicPr>
          <p:cNvPr id="1028" name="Picture 4" descr="독도 - 위키백과, 우리 모두의 백과사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2170414"/>
            <a:ext cx="3874581" cy="346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직사각형 28"/>
          <p:cNvSpPr/>
          <p:nvPr/>
        </p:nvSpPr>
        <p:spPr>
          <a:xfrm>
            <a:off x="4497866" y="1772816"/>
            <a:ext cx="4824536" cy="4119208"/>
          </a:xfrm>
          <a:prstGeom prst="rect">
            <a:avLst/>
          </a:prstGeom>
          <a:solidFill>
            <a:schemeClr val="tx2">
              <a:lumMod val="20000"/>
              <a:lumOff val="80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&lt;</a:t>
            </a:r>
            <a:r>
              <a:rPr lang="ko-KR" altLang="en-US" dirty="0" smtClean="0">
                <a:solidFill>
                  <a:prstClr val="white"/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독도의 지리적 위치</a:t>
            </a:r>
            <a:r>
              <a:rPr lang="en-US" altLang="ko-KR" dirty="0" smtClean="0">
                <a:solidFill>
                  <a:prstClr val="white"/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&gt;</a:t>
            </a:r>
          </a:p>
          <a:p>
            <a:pPr algn="ctr"/>
            <a:r>
              <a:rPr lang="ko-KR" altLang="en-US" sz="1400" dirty="0" smtClean="0">
                <a:solidFill>
                  <a:prstClr val="white"/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지리적 위치</a:t>
            </a:r>
            <a:r>
              <a:rPr lang="en-US" altLang="ko-KR" sz="1400" dirty="0" smtClean="0">
                <a:solidFill>
                  <a:prstClr val="white"/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:</a:t>
            </a:r>
          </a:p>
          <a:p>
            <a:r>
              <a:rPr lang="ko-KR" altLang="en-US" sz="1400" dirty="0" err="1"/>
              <a:t>동도좌표</a:t>
            </a:r>
            <a:r>
              <a:rPr lang="ko-KR" altLang="en-US" sz="1400" dirty="0"/>
              <a:t> </a:t>
            </a:r>
            <a:r>
              <a:rPr lang="en-US" altLang="ko-KR" sz="1400" dirty="0"/>
              <a:t>: </a:t>
            </a:r>
            <a:r>
              <a:rPr lang="ko-KR" altLang="en-US" sz="1400" dirty="0"/>
              <a:t>북위 </a:t>
            </a:r>
            <a:r>
              <a:rPr lang="en-US" altLang="ko-KR" sz="1400" dirty="0"/>
              <a:t>37</a:t>
            </a:r>
            <a:r>
              <a:rPr lang="ko-KR" altLang="en-US" sz="1400" dirty="0"/>
              <a:t>도 </a:t>
            </a:r>
            <a:r>
              <a:rPr lang="en-US" altLang="ko-KR" sz="1400" dirty="0"/>
              <a:t>14</a:t>
            </a:r>
            <a:r>
              <a:rPr lang="ko-KR" altLang="en-US" sz="1400" dirty="0"/>
              <a:t>분 </a:t>
            </a:r>
            <a:r>
              <a:rPr lang="en-US" altLang="ko-KR" sz="1400" dirty="0"/>
              <a:t>26.8</a:t>
            </a:r>
            <a:r>
              <a:rPr lang="ko-KR" altLang="en-US" sz="1400" dirty="0"/>
              <a:t>초</a:t>
            </a:r>
            <a:r>
              <a:rPr lang="en-US" altLang="ko-KR" sz="1400" dirty="0"/>
              <a:t>, </a:t>
            </a:r>
            <a:r>
              <a:rPr lang="ko-KR" altLang="en-US" sz="1400" dirty="0"/>
              <a:t>동경</a:t>
            </a:r>
            <a:r>
              <a:rPr lang="en-US" altLang="ko-KR" sz="1400" dirty="0"/>
              <a:t>131</a:t>
            </a:r>
            <a:r>
              <a:rPr lang="ko-KR" altLang="en-US" sz="1400" dirty="0"/>
              <a:t>도 </a:t>
            </a:r>
            <a:r>
              <a:rPr lang="en-US" altLang="ko-KR" sz="1400" dirty="0"/>
              <a:t>52</a:t>
            </a:r>
            <a:r>
              <a:rPr lang="ko-KR" altLang="en-US" sz="1400" dirty="0"/>
              <a:t>분 </a:t>
            </a:r>
            <a:r>
              <a:rPr lang="en-US" altLang="ko-KR" sz="1400" dirty="0"/>
              <a:t>10.4</a:t>
            </a:r>
            <a:r>
              <a:rPr lang="ko-KR" altLang="en-US" sz="1400" dirty="0"/>
              <a:t>초</a:t>
            </a:r>
          </a:p>
          <a:p>
            <a:r>
              <a:rPr lang="ko-KR" altLang="en-US" sz="1400" dirty="0" err="1"/>
              <a:t>서도좌표</a:t>
            </a:r>
            <a:r>
              <a:rPr lang="ko-KR" altLang="en-US" sz="1400" dirty="0"/>
              <a:t> </a:t>
            </a:r>
            <a:r>
              <a:rPr lang="en-US" altLang="ko-KR" sz="1400" dirty="0"/>
              <a:t>: </a:t>
            </a:r>
            <a:r>
              <a:rPr lang="ko-KR" altLang="en-US" sz="1400" dirty="0"/>
              <a:t>북위 </a:t>
            </a:r>
            <a:r>
              <a:rPr lang="en-US" altLang="ko-KR" sz="1400" dirty="0"/>
              <a:t>37</a:t>
            </a:r>
            <a:r>
              <a:rPr lang="ko-KR" altLang="en-US" sz="1400" dirty="0"/>
              <a:t>도 </a:t>
            </a:r>
            <a:r>
              <a:rPr lang="en-US" altLang="ko-KR" sz="1400" dirty="0"/>
              <a:t>14</a:t>
            </a:r>
            <a:r>
              <a:rPr lang="ko-KR" altLang="en-US" sz="1400" dirty="0"/>
              <a:t>분 </a:t>
            </a:r>
            <a:r>
              <a:rPr lang="en-US" altLang="ko-KR" sz="1400" dirty="0"/>
              <a:t>30.6</a:t>
            </a:r>
            <a:r>
              <a:rPr lang="ko-KR" altLang="en-US" sz="1400" dirty="0"/>
              <a:t>초</a:t>
            </a:r>
            <a:r>
              <a:rPr lang="en-US" altLang="ko-KR" sz="1400" dirty="0"/>
              <a:t>, </a:t>
            </a:r>
            <a:r>
              <a:rPr lang="ko-KR" altLang="en-US" sz="1400" dirty="0"/>
              <a:t>동경</a:t>
            </a:r>
            <a:r>
              <a:rPr lang="en-US" altLang="ko-KR" sz="1400" dirty="0"/>
              <a:t>131</a:t>
            </a:r>
            <a:r>
              <a:rPr lang="ko-KR" altLang="en-US" sz="1400" dirty="0"/>
              <a:t>도 </a:t>
            </a:r>
            <a:r>
              <a:rPr lang="en-US" altLang="ko-KR" sz="1400" dirty="0"/>
              <a:t>51</a:t>
            </a:r>
            <a:r>
              <a:rPr lang="ko-KR" altLang="en-US" sz="1400" dirty="0"/>
              <a:t>분 </a:t>
            </a:r>
            <a:r>
              <a:rPr lang="en-US" altLang="ko-KR" sz="1400" dirty="0"/>
              <a:t>54.6</a:t>
            </a:r>
            <a:r>
              <a:rPr lang="ko-KR" altLang="en-US" sz="1400" dirty="0" smtClean="0"/>
              <a:t>초</a:t>
            </a:r>
            <a:endParaRPr lang="en-US" altLang="ko-KR" sz="1400" dirty="0" smtClean="0"/>
          </a:p>
          <a:p>
            <a:r>
              <a:rPr lang="ko-KR" altLang="en-US" sz="1400" dirty="0" smtClean="0"/>
              <a:t>면적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동도 </a:t>
            </a:r>
            <a:r>
              <a:rPr lang="en-US" altLang="ko-KR" sz="1400" dirty="0" smtClean="0"/>
              <a:t>73,297m², </a:t>
            </a:r>
            <a:r>
              <a:rPr lang="ko-KR" altLang="en-US" sz="1400" dirty="0" smtClean="0"/>
              <a:t>서도 </a:t>
            </a:r>
            <a:r>
              <a:rPr lang="en-US" altLang="ko-KR" sz="1400" dirty="0"/>
              <a:t>88,740m²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 smtClean="0"/>
              <a:t>       부속도서 </a:t>
            </a:r>
            <a:r>
              <a:rPr lang="en-US" altLang="ko-KR" sz="1400" dirty="0"/>
              <a:t>25,517m²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 smtClean="0"/>
              <a:t>       총 </a:t>
            </a:r>
            <a:r>
              <a:rPr lang="en-US" altLang="ko-KR" sz="1400" dirty="0"/>
              <a:t>187,554m²</a:t>
            </a:r>
          </a:p>
          <a:p>
            <a:endParaRPr lang="en-US" altLang="ko-KR" sz="1400" dirty="0" smtClean="0"/>
          </a:p>
          <a:p>
            <a:r>
              <a:rPr lang="ko-KR" altLang="en-US" sz="1400" dirty="0" err="1" smtClean="0"/>
              <a:t>독도오의</a:t>
            </a:r>
            <a:r>
              <a:rPr lang="ko-KR" altLang="en-US" sz="1400" dirty="0" smtClean="0"/>
              <a:t> 최단거리</a:t>
            </a:r>
            <a:endParaRPr lang="en-US" altLang="ko-KR" sz="1400" dirty="0" smtClean="0"/>
          </a:p>
          <a:p>
            <a:r>
              <a:rPr lang="ko-KR" altLang="en-US" sz="1400" dirty="0" smtClean="0"/>
              <a:t>울릉도</a:t>
            </a:r>
            <a:r>
              <a:rPr lang="en-US" altLang="ko-KR" sz="1400" dirty="0" smtClean="0"/>
              <a:t>: 87.4km</a:t>
            </a:r>
          </a:p>
          <a:p>
            <a:r>
              <a:rPr lang="ko-KR" altLang="en-US" sz="1400" dirty="0" smtClean="0"/>
              <a:t>울진군 </a:t>
            </a:r>
            <a:r>
              <a:rPr lang="ko-KR" altLang="en-US" sz="1400" dirty="0" err="1" smtClean="0"/>
              <a:t>죽변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216.6km</a:t>
            </a:r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울릉도에서는 독도의조망이 가능하나 </a:t>
            </a:r>
            <a:r>
              <a:rPr lang="ko-KR" altLang="en-US" sz="1400" dirty="0" err="1" smtClean="0"/>
              <a:t>일본오키섬에서는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/>
              <a:t>불가능 하다</a:t>
            </a:r>
            <a:r>
              <a:rPr lang="en-US" altLang="ko-KR" sz="1400" dirty="0"/>
              <a:t>.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endParaRPr lang="ko-KR" altLang="en-US" sz="1400" dirty="0"/>
          </a:p>
          <a:p>
            <a:pPr algn="ctr"/>
            <a:r>
              <a:rPr lang="en-US" altLang="ko-KR" sz="1400" dirty="0" smtClean="0">
                <a:solidFill>
                  <a:prstClr val="white"/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 </a:t>
            </a:r>
            <a:endParaRPr lang="ko-KR" altLang="en-US" sz="1400" dirty="0">
              <a:solidFill>
                <a:prstClr val="white"/>
              </a:solidFill>
              <a:latin typeface="KoPubWorld돋움체 Bold" panose="00000800000000000000" charset="-127"/>
              <a:ea typeface="KoPubWorld돋움체 Bold" panose="0000080000000000000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936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8" y="0"/>
            <a:ext cx="9715778" cy="6858000"/>
          </a:xfrm>
          <a:prstGeom prst="rect">
            <a:avLst/>
          </a:prstGeom>
        </p:spPr>
      </p:pic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1"/>
            <a:endParaRPr lang="ko-KR" altLang="ko-KR"/>
          </a:p>
        </p:txBody>
      </p:sp>
      <p:sp>
        <p:nvSpPr>
          <p:cNvPr id="12" name="TextBox 11"/>
          <p:cNvSpPr txBox="1"/>
          <p:nvPr/>
        </p:nvSpPr>
        <p:spPr>
          <a:xfrm>
            <a:off x="615819" y="1805915"/>
            <a:ext cx="834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 rot="5400000">
            <a:off x="1865550" y="637934"/>
            <a:ext cx="1480340" cy="521144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KoPubWorld돋움체 Bold" panose="00000800000000000000" charset="-127"/>
              <a:ea typeface="KoPubWorld돋움체 Bold" panose="0000080000000000000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955525"/>
            <a:ext cx="4387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86D9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2. </a:t>
            </a:r>
            <a:r>
              <a:rPr lang="ko-KR" altLang="en-US" sz="40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86D9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영유권 주장</a:t>
            </a:r>
            <a:endParaRPr lang="ko-KR" altLang="en-US" sz="40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86D9C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6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11" y="0"/>
            <a:ext cx="9747944" cy="6885384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45144" y="296561"/>
            <a:ext cx="9747944" cy="1037729"/>
            <a:chOff x="-45144" y="332656"/>
            <a:chExt cx="9747944" cy="103772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22" name="직사각형 21"/>
            <p:cNvSpPr/>
            <p:nvPr/>
          </p:nvSpPr>
          <p:spPr>
            <a:xfrm>
              <a:off x="-45144" y="332656"/>
              <a:ext cx="974794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/>
            <p:cNvSpPr/>
            <p:nvPr/>
          </p:nvSpPr>
          <p:spPr>
            <a:xfrm rot="10800000">
              <a:off x="8816395" y="1124744"/>
              <a:ext cx="355485" cy="24564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8912" y="40466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2.  </a:t>
            </a:r>
            <a:r>
              <a:rPr lang="ko-KR" altLang="en-US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영유권  주장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1"/>
            <a:endParaRPr lang="ko-KR" altLang="ko-KR"/>
          </a:p>
        </p:txBody>
      </p:sp>
      <p:pic>
        <p:nvPicPr>
          <p:cNvPr id="2050" name="Picture 2" descr="동북아역사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28" y="1850715"/>
            <a:ext cx="3672408" cy="258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B1DEFFA0-9E45-4075-A127-5F6F355F9B1C}"/>
              </a:ext>
            </a:extLst>
          </p:cNvPr>
          <p:cNvGrpSpPr/>
          <p:nvPr/>
        </p:nvGrpSpPr>
        <p:grpSpPr>
          <a:xfrm>
            <a:off x="1221444" y="4596257"/>
            <a:ext cx="2202111" cy="738663"/>
            <a:chOff x="291833" y="2706838"/>
            <a:chExt cx="2517611" cy="984885"/>
          </a:xfrm>
        </p:grpSpPr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95414E33-EEAE-4201-A309-BAA173D3BD20}"/>
                </a:ext>
              </a:extLst>
            </p:cNvPr>
            <p:cNvSpPr/>
            <p:nvPr/>
          </p:nvSpPr>
          <p:spPr>
            <a:xfrm>
              <a:off x="331011" y="2922281"/>
              <a:ext cx="2478433" cy="769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endParaRPr>
            </a:p>
            <a:p>
              <a:pPr algn="ctr"/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charset="-127"/>
                  <a:ea typeface="KoPubWorld돋움체 Bold" panose="00000800000000000000" charset="-127"/>
                </a:rPr>
                <a:t>울릉도로 향하는 </a:t>
              </a:r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charset="-127"/>
                  <a:ea typeface="KoPubWorld돋움체 Bold" panose="00000800000000000000" charset="-127"/>
                </a:rPr>
                <a:t>뱃길 중의 </a:t>
              </a:r>
              <a:r>
                <a:rPr lang="ko-KR" altLang="en-US" sz="105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charset="-127"/>
                  <a:ea typeface="KoPubWorld돋움체 Bold" panose="00000800000000000000" charset="-127"/>
                </a:rPr>
                <a:t>타케시마도</a:t>
              </a:r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charset="-127"/>
                  <a:ea typeface="KoPubWorld돋움체 Bold" panose="00000800000000000000" charset="-127"/>
                </a:rPr>
                <a:t> 함께 경영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endParaRPr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7EC351A8-0B8B-418B-A5F4-AD4969D6B123}"/>
                </a:ext>
              </a:extLst>
            </p:cNvPr>
            <p:cNvSpPr/>
            <p:nvPr/>
          </p:nvSpPr>
          <p:spPr>
            <a:xfrm>
              <a:off x="291833" y="2706838"/>
              <a:ext cx="251342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/>
                  </a:solidFill>
                  <a:latin typeface="KoPubWorld돋움체 Bold" panose="00000800000000000000" charset="-127"/>
                  <a:ea typeface="KoPubWorld돋움체 Bold" panose="00000800000000000000" charset="-127"/>
                </a:rPr>
                <a:t> </a:t>
              </a:r>
              <a:r>
                <a:rPr lang="en-US" altLang="ko-KR" sz="1500" b="1" dirty="0" smtClean="0">
                  <a:solidFill>
                    <a:schemeClr val="accent2"/>
                  </a:solidFill>
                  <a:latin typeface="KoPubWorld돋움체 Bold" panose="00000800000000000000" charset="-127"/>
                  <a:ea typeface="KoPubWorld돋움체 Bold" panose="00000800000000000000" charset="-127"/>
                </a:rPr>
                <a:t>(1)17</a:t>
              </a:r>
              <a:r>
                <a:rPr lang="ko-KR" altLang="en-US" sz="1500" b="1" dirty="0" smtClean="0">
                  <a:solidFill>
                    <a:schemeClr val="accent2"/>
                  </a:solidFill>
                  <a:latin typeface="KoPubWorld돋움체 Bold" panose="00000800000000000000" charset="-127"/>
                  <a:ea typeface="KoPubWorld돋움체 Bold" panose="00000800000000000000" charset="-127"/>
                </a:rPr>
                <a:t>세기 독도 경영</a:t>
              </a:r>
              <a:endParaRPr lang="ko-KR" altLang="en-US" sz="1500" b="1" dirty="0">
                <a:solidFill>
                  <a:schemeClr val="bg1">
                    <a:lumMod val="8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endParaRPr>
            </a:p>
          </p:txBody>
        </p:sp>
      </p:grpSp>
      <p:pic>
        <p:nvPicPr>
          <p:cNvPr id="2054" name="Picture 6" descr="도쿠가와 이에야스 - 위키백과, 우리 모두의 백과사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39" y="1850715"/>
            <a:ext cx="3313029" cy="25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B0658471-9180-46A9-BA4D-07437A21DB9F}"/>
              </a:ext>
            </a:extLst>
          </p:cNvPr>
          <p:cNvGrpSpPr/>
          <p:nvPr/>
        </p:nvGrpSpPr>
        <p:grpSpPr>
          <a:xfrm>
            <a:off x="4851400" y="4557343"/>
            <a:ext cx="3488443" cy="777577"/>
            <a:chOff x="2458006" y="2857575"/>
            <a:chExt cx="2718104" cy="1036769"/>
          </a:xfrm>
        </p:grpSpPr>
        <p:sp>
          <p:nvSpPr>
            <p:cNvPr id="30" name="Rectangle 58">
              <a:extLst>
                <a:ext uri="{FF2B5EF4-FFF2-40B4-BE49-F238E27FC236}">
                  <a16:creationId xmlns:a16="http://schemas.microsoft.com/office/drawing/2014/main" id="{A8684228-1EC9-47D4-A98C-B6197E987D43}"/>
                </a:ext>
              </a:extLst>
            </p:cNvPr>
            <p:cNvSpPr/>
            <p:nvPr/>
          </p:nvSpPr>
          <p:spPr>
            <a:xfrm>
              <a:off x="3005656" y="3340347"/>
              <a:ext cx="2170454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charset="-127"/>
                  <a:ea typeface="KoPubWorld돋움체 Bold" panose="00000800000000000000" charset="-127"/>
                  <a:cs typeface="KoPubWorld돋움체 Bold" panose="00000800000000000000" charset="-127"/>
                </a:rPr>
                <a:t>돗토리번</a:t>
              </a:r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charset="-127"/>
                  <a:ea typeface="KoPubWorld돋움체 Bold" panose="00000800000000000000" charset="-127"/>
                  <a:cs typeface="KoPubWorld돋움체 Bold" panose="00000800000000000000" charset="-127"/>
                </a:rPr>
                <a:t> 번주를 통해 막부로부터 </a:t>
              </a:r>
              <a:r>
                <a:rPr lang="ko-KR" altLang="en-US" sz="105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charset="-127"/>
                  <a:ea typeface="KoPubWorld돋움체 Bold" panose="00000800000000000000" charset="-127"/>
                  <a:cs typeface="KoPubWorld돋움체 Bold" panose="00000800000000000000" charset="-127"/>
                </a:rPr>
                <a:t>도항면허</a:t>
              </a:r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charset="-127"/>
                  <a:ea typeface="KoPubWorld돋움체 Bold" panose="00000800000000000000" charset="-127"/>
                  <a:cs typeface="KoPubWorld돋움체 Bold" panose="00000800000000000000" charset="-127"/>
                </a:rPr>
                <a:t> 취득 이후</a:t>
              </a:r>
              <a:r>
                <a:rPr lang="en-US" altLang="ko-KR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charset="-127"/>
                  <a:ea typeface="KoPubWorld돋움체 Bold" panose="00000800000000000000" charset="-127"/>
                  <a:cs typeface="KoPubWorld돋움체 Bold" panose="00000800000000000000" charset="-127"/>
                </a:rPr>
                <a:t>, </a:t>
              </a:r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charset="-127"/>
                  <a:ea typeface="KoPubWorld돋움체 Bold" panose="00000800000000000000" charset="-127"/>
                  <a:cs typeface="KoPubWorld돋움체 Bold" panose="00000800000000000000" charset="-127"/>
                </a:rPr>
                <a:t>전복 채취</a:t>
              </a:r>
              <a:r>
                <a:rPr lang="en-US" altLang="ko-KR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charset="-127"/>
                  <a:ea typeface="KoPubWorld돋움체 Bold" panose="00000800000000000000" charset="-127"/>
                  <a:cs typeface="KoPubWorld돋움체 Bold" panose="00000800000000000000" charset="-127"/>
                </a:rPr>
                <a:t>, </a:t>
              </a:r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charset="-127"/>
                  <a:ea typeface="KoPubWorld돋움체 Bold" panose="00000800000000000000" charset="-127"/>
                  <a:cs typeface="KoPubWorld돋움체 Bold" panose="00000800000000000000" charset="-127"/>
                </a:rPr>
                <a:t>강치 포획 등을 함 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endParaRPr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89AF6EDB-5A8F-451E-8721-E5B0CC246C2A}"/>
                </a:ext>
              </a:extLst>
            </p:cNvPr>
            <p:cNvSpPr/>
            <p:nvPr/>
          </p:nvSpPr>
          <p:spPr>
            <a:xfrm>
              <a:off x="2458006" y="2857575"/>
              <a:ext cx="269312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/>
                  </a:solidFill>
                  <a:latin typeface="KoPubWorld돋움체 Bold" panose="00000800000000000000" charset="-127"/>
                  <a:ea typeface="KoPubWorld돋움체 Bold" panose="00000800000000000000" charset="-127"/>
                </a:rPr>
                <a:t>            </a:t>
              </a:r>
              <a:r>
                <a:rPr lang="en-US" altLang="ko-KR" sz="1500" b="1" dirty="0" smtClean="0">
                  <a:solidFill>
                    <a:schemeClr val="accent2"/>
                  </a:solidFill>
                  <a:latin typeface="KoPubWorld돋움체 Bold" panose="00000800000000000000" charset="-127"/>
                  <a:ea typeface="KoPubWorld돋움체 Bold" panose="00000800000000000000" charset="-127"/>
                </a:rPr>
                <a:t>(2)1618</a:t>
              </a:r>
              <a:r>
                <a:rPr lang="ko-KR" altLang="en-US" sz="1500" b="1" dirty="0" smtClean="0">
                  <a:solidFill>
                    <a:schemeClr val="accent2"/>
                  </a:solidFill>
                  <a:latin typeface="KoPubWorld돋움체 Bold" panose="00000800000000000000" charset="-127"/>
                  <a:ea typeface="KoPubWorld돋움체 Bold" panose="00000800000000000000" charset="-127"/>
                </a:rPr>
                <a:t>년 </a:t>
              </a:r>
              <a:r>
                <a:rPr lang="ko-KR" altLang="en-US" sz="1500" b="1" dirty="0" err="1" smtClean="0">
                  <a:solidFill>
                    <a:schemeClr val="accent2"/>
                  </a:solidFill>
                  <a:latin typeface="KoPubWorld돋움체 Bold" panose="00000800000000000000" charset="-127"/>
                  <a:ea typeface="KoPubWorld돋움체 Bold" panose="00000800000000000000" charset="-127"/>
                </a:rPr>
                <a:t>도항면허</a:t>
              </a:r>
              <a:r>
                <a:rPr lang="ko-KR" altLang="en-US" sz="1500" b="1" dirty="0" smtClean="0">
                  <a:solidFill>
                    <a:schemeClr val="accent2"/>
                  </a:solidFill>
                  <a:latin typeface="KoPubWorld돋움체 Bold" panose="00000800000000000000" charset="-127"/>
                  <a:ea typeface="KoPubWorld돋움체 Bold" panose="00000800000000000000" charset="-127"/>
                </a:rPr>
                <a:t> 취득</a:t>
              </a:r>
              <a:endParaRPr lang="en-US" altLang="ko-KR" sz="1500" b="1" dirty="0" smtClean="0">
                <a:solidFill>
                  <a:schemeClr val="accent2"/>
                </a:solidFill>
                <a:latin typeface="KoPubWorld돋움체 Bold" panose="00000800000000000000" charset="-127"/>
                <a:ea typeface="KoPubWorld돋움체 Bold" panose="00000800000000000000" charset="-127"/>
              </a:endParaRPr>
            </a:p>
            <a:p>
              <a:pPr algn="ctr"/>
              <a:endParaRPr lang="ko-KR" altLang="en-US" sz="1500" b="1" dirty="0">
                <a:solidFill>
                  <a:schemeClr val="accent2"/>
                </a:solidFill>
                <a:latin typeface="KoPubWorld돋움체 Bold" panose="00000800000000000000" charset="-127"/>
                <a:ea typeface="KoPubWorld돋움체 Bold" panose="0000080000000000000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60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747944" cy="6885384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45144" y="296561"/>
            <a:ext cx="9747944" cy="1037729"/>
            <a:chOff x="-45144" y="332656"/>
            <a:chExt cx="9747944" cy="103772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22" name="직사각형 21"/>
            <p:cNvSpPr/>
            <p:nvPr/>
          </p:nvSpPr>
          <p:spPr>
            <a:xfrm>
              <a:off x="-45144" y="332656"/>
              <a:ext cx="974794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/>
            <p:cNvSpPr/>
            <p:nvPr/>
          </p:nvSpPr>
          <p:spPr>
            <a:xfrm rot="10800000">
              <a:off x="8816395" y="1124744"/>
              <a:ext cx="355485" cy="24564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8912" y="40466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2.  </a:t>
            </a:r>
            <a:r>
              <a:rPr lang="ko-KR" altLang="en-US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영유권  주장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1"/>
            <a:endParaRPr lang="ko-KR" altLang="ko-KR"/>
          </a:p>
        </p:txBody>
      </p:sp>
      <p:pic>
        <p:nvPicPr>
          <p:cNvPr id="2056" name="Picture 8" descr="神風: 일본은 17세기말 울릉도 도항을 금지했습니다만, 다케시마 도항은 금지하지 않았습니다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10" y="1892921"/>
            <a:ext cx="3096344" cy="222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확대 팝업 페이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764" y="1892921"/>
            <a:ext cx="3221266" cy="22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그룹 34">
            <a:extLst>
              <a:ext uri="{FF2B5EF4-FFF2-40B4-BE49-F238E27FC236}">
                <a16:creationId xmlns:a16="http://schemas.microsoft.com/office/drawing/2014/main" id="{B0658471-9180-46A9-BA4D-07437A21DB9F}"/>
              </a:ext>
            </a:extLst>
          </p:cNvPr>
          <p:cNvGrpSpPr/>
          <p:nvPr/>
        </p:nvGrpSpPr>
        <p:grpSpPr>
          <a:xfrm>
            <a:off x="1353296" y="4281203"/>
            <a:ext cx="2732563" cy="795420"/>
            <a:chOff x="2370850" y="2884281"/>
            <a:chExt cx="2129142" cy="1060558"/>
          </a:xfrm>
        </p:grpSpPr>
        <p:sp>
          <p:nvSpPr>
            <p:cNvPr id="36" name="Rectangle 58">
              <a:extLst>
                <a:ext uri="{FF2B5EF4-FFF2-40B4-BE49-F238E27FC236}">
                  <a16:creationId xmlns:a16="http://schemas.microsoft.com/office/drawing/2014/main" id="{A8684228-1EC9-47D4-A98C-B6197E987D43}"/>
                </a:ext>
              </a:extLst>
            </p:cNvPr>
            <p:cNvSpPr/>
            <p:nvPr/>
          </p:nvSpPr>
          <p:spPr>
            <a:xfrm>
              <a:off x="2491705" y="3175399"/>
              <a:ext cx="1872208" cy="76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endParaRPr>
            </a:p>
            <a:p>
              <a:pPr algn="ctr"/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charset="-127"/>
                  <a:ea typeface="KoPubWorld돋움체 Bold" panose="00000800000000000000" charset="-127"/>
                </a:rPr>
                <a:t>그들은 울릉도만 조선의 땅으로 인정</a:t>
              </a:r>
              <a:endParaRPr lang="en-US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endParaRPr>
            </a:p>
            <a:p>
              <a:pPr algn="ctr"/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charset="-127"/>
                  <a:ea typeface="KoPubWorld돋움체 Bold" panose="00000800000000000000" charset="-127"/>
                </a:rPr>
                <a:t>죽도의 도항은 금지 하지 않음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endParaRPr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89AF6EDB-5A8F-451E-8721-E5B0CC246C2A}"/>
                </a:ext>
              </a:extLst>
            </p:cNvPr>
            <p:cNvSpPr/>
            <p:nvPr/>
          </p:nvSpPr>
          <p:spPr>
            <a:xfrm>
              <a:off x="2370850" y="2884281"/>
              <a:ext cx="2129142" cy="738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/>
                  </a:solidFill>
                  <a:latin typeface="KoPubWorld돋움체 Bold" panose="00000800000000000000" charset="-127"/>
                  <a:ea typeface="KoPubWorld돋움체 Bold" panose="00000800000000000000" charset="-127"/>
                </a:rPr>
                <a:t>(3)1696</a:t>
              </a:r>
              <a:r>
                <a:rPr lang="ko-KR" altLang="en-US" sz="1500" b="1" dirty="0" smtClean="0">
                  <a:solidFill>
                    <a:schemeClr val="accent2"/>
                  </a:solidFill>
                  <a:latin typeface="KoPubWorld돋움체 Bold" panose="00000800000000000000" charset="-127"/>
                  <a:ea typeface="KoPubWorld돋움체 Bold" panose="00000800000000000000" charset="-127"/>
                </a:rPr>
                <a:t>년 울릉도 도항만 금지</a:t>
              </a:r>
              <a:endParaRPr lang="en-US" altLang="ko-KR" sz="1500" b="1" dirty="0" smtClean="0">
                <a:solidFill>
                  <a:schemeClr val="accent2"/>
                </a:solidFill>
                <a:latin typeface="KoPubWorld돋움체 Bold" panose="00000800000000000000" charset="-127"/>
                <a:ea typeface="KoPubWorld돋움체 Bold" panose="00000800000000000000" charset="-127"/>
              </a:endParaRPr>
            </a:p>
            <a:p>
              <a:pPr algn="ctr"/>
              <a:endParaRPr lang="ko-KR" altLang="en-US" sz="1500" b="1" dirty="0">
                <a:solidFill>
                  <a:schemeClr val="accent2"/>
                </a:solidFill>
                <a:latin typeface="KoPubWorld돋움체 Bold" panose="00000800000000000000" charset="-127"/>
                <a:ea typeface="KoPubWorld돋움체 Bold" panose="00000800000000000000" charset="-127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B0658471-9180-46A9-BA4D-07437A21DB9F}"/>
              </a:ext>
            </a:extLst>
          </p:cNvPr>
          <p:cNvGrpSpPr/>
          <p:nvPr/>
        </p:nvGrpSpPr>
        <p:grpSpPr>
          <a:xfrm>
            <a:off x="5737484" y="4281204"/>
            <a:ext cx="2762097" cy="796552"/>
            <a:chOff x="1519867" y="2767712"/>
            <a:chExt cx="2152154" cy="1062067"/>
          </a:xfrm>
        </p:grpSpPr>
        <p:sp>
          <p:nvSpPr>
            <p:cNvPr id="39" name="Rectangle 58">
              <a:extLst>
                <a:ext uri="{FF2B5EF4-FFF2-40B4-BE49-F238E27FC236}">
                  <a16:creationId xmlns:a16="http://schemas.microsoft.com/office/drawing/2014/main" id="{A8684228-1EC9-47D4-A98C-B6197E987D43}"/>
                </a:ext>
              </a:extLst>
            </p:cNvPr>
            <p:cNvSpPr/>
            <p:nvPr/>
          </p:nvSpPr>
          <p:spPr>
            <a:xfrm>
              <a:off x="1590558" y="3275783"/>
              <a:ext cx="2081463" cy="553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charset="-127"/>
                  <a:ea typeface="KoPubWorld돋움체 Bold" panose="00000800000000000000" charset="-127"/>
                  <a:cs typeface="KoPubWorld돋움체 Bold" panose="00000800000000000000" charset="-127"/>
                </a:rPr>
                <a:t>2</a:t>
              </a:r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charset="-127"/>
                  <a:ea typeface="KoPubWorld돋움체 Bold" panose="00000800000000000000" charset="-127"/>
                  <a:cs typeface="KoPubWorld돋움체 Bold" panose="00000800000000000000" charset="-127"/>
                </a:rPr>
                <a:t>월</a:t>
              </a:r>
              <a:r>
                <a:rPr lang="en-US" altLang="ko-KR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charset="-127"/>
                  <a:ea typeface="KoPubWorld돋움체 Bold" panose="00000800000000000000" charset="-127"/>
                  <a:cs typeface="KoPubWorld돋움체 Bold" panose="00000800000000000000" charset="-127"/>
                </a:rPr>
                <a:t>, </a:t>
              </a:r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charset="-127"/>
                  <a:ea typeface="KoPubWorld돋움체 Bold" panose="00000800000000000000" charset="-127"/>
                  <a:cs typeface="KoPubWorld돋움체 Bold" panose="00000800000000000000" charset="-127"/>
                </a:rPr>
                <a:t>독도를 </a:t>
              </a:r>
              <a:r>
                <a:rPr lang="ko-KR" altLang="en-US" sz="105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charset="-127"/>
                  <a:ea typeface="KoPubWorld돋움체 Bold" panose="00000800000000000000" charset="-127"/>
                  <a:cs typeface="KoPubWorld돋움체 Bold" panose="00000800000000000000" charset="-127"/>
                </a:rPr>
                <a:t>시마네현으로</a:t>
              </a:r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charset="-127"/>
                  <a:ea typeface="KoPubWorld돋움체 Bold" panose="00000800000000000000" charset="-127"/>
                  <a:cs typeface="KoPubWorld돋움체 Bold" panose="00000800000000000000" charset="-127"/>
                </a:rPr>
                <a:t> 편입하였으며 평화적으로 편입시켰다 주장 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89AF6EDB-5A8F-451E-8721-E5B0CC246C2A}"/>
                </a:ext>
              </a:extLst>
            </p:cNvPr>
            <p:cNvSpPr/>
            <p:nvPr/>
          </p:nvSpPr>
          <p:spPr>
            <a:xfrm>
              <a:off x="1519867" y="2767712"/>
              <a:ext cx="2129142" cy="430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accent2"/>
                  </a:solidFill>
                  <a:latin typeface="KoPubWorld돋움체 Bold" panose="00000800000000000000" charset="-127"/>
                  <a:ea typeface="KoPubWorld돋움체 Bold" panose="00000800000000000000" charset="-127"/>
                </a:rPr>
                <a:t>(4)1905</a:t>
              </a:r>
              <a:r>
                <a:rPr lang="ko-KR" altLang="en-US" sz="1500" b="1" dirty="0" smtClean="0">
                  <a:solidFill>
                    <a:schemeClr val="accent2"/>
                  </a:solidFill>
                  <a:latin typeface="KoPubWorld돋움체 Bold" panose="00000800000000000000" charset="-127"/>
                  <a:ea typeface="KoPubWorld돋움체 Bold" panose="00000800000000000000" charset="-127"/>
                </a:rPr>
                <a:t>년 </a:t>
              </a:r>
              <a:r>
                <a:rPr lang="ko-KR" altLang="en-US" sz="1500" b="1" dirty="0" err="1" smtClean="0">
                  <a:solidFill>
                    <a:schemeClr val="accent2"/>
                  </a:solidFill>
                  <a:latin typeface="KoPubWorld돋움체 Bold" panose="00000800000000000000" charset="-127"/>
                  <a:ea typeface="KoPubWorld돋움체 Bold" panose="00000800000000000000" charset="-127"/>
                </a:rPr>
                <a:t>시마네현</a:t>
              </a:r>
              <a:r>
                <a:rPr lang="ko-KR" altLang="en-US" sz="1500" b="1" dirty="0">
                  <a:solidFill>
                    <a:schemeClr val="accent2"/>
                  </a:solidFill>
                  <a:latin typeface="KoPubWorld돋움체 Bold" panose="00000800000000000000" charset="-127"/>
                  <a:ea typeface="KoPubWorld돋움체 Bold" panose="00000800000000000000" charset="-127"/>
                </a:rPr>
                <a:t> </a:t>
              </a:r>
              <a:r>
                <a:rPr lang="ko-KR" altLang="en-US" sz="1500" b="1" dirty="0" smtClean="0">
                  <a:solidFill>
                    <a:schemeClr val="accent2"/>
                  </a:solidFill>
                  <a:latin typeface="KoPubWorld돋움체 Bold" panose="00000800000000000000" charset="-127"/>
                  <a:ea typeface="KoPubWorld돋움체 Bold" panose="00000800000000000000" charset="-127"/>
                </a:rPr>
                <a:t>편입</a:t>
              </a:r>
              <a:endParaRPr lang="ko-KR" altLang="en-US" sz="1500" b="1" dirty="0">
                <a:solidFill>
                  <a:schemeClr val="accent2"/>
                </a:solidFill>
                <a:latin typeface="KoPubWorld돋움체 Bold" panose="00000800000000000000" charset="-127"/>
                <a:ea typeface="KoPubWorld돋움체 Bold" panose="0000080000000000000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265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8" y="0"/>
            <a:ext cx="9715778" cy="6858000"/>
          </a:xfrm>
          <a:prstGeom prst="rect">
            <a:avLst/>
          </a:prstGeom>
        </p:spPr>
      </p:pic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1"/>
            <a:endParaRPr lang="ko-KR" altLang="ko-KR"/>
          </a:p>
        </p:txBody>
      </p:sp>
      <p:sp>
        <p:nvSpPr>
          <p:cNvPr id="12" name="TextBox 11"/>
          <p:cNvSpPr txBox="1"/>
          <p:nvPr/>
        </p:nvSpPr>
        <p:spPr>
          <a:xfrm>
            <a:off x="615819" y="1805915"/>
            <a:ext cx="834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 rot="5400000">
            <a:off x="1865550" y="637934"/>
            <a:ext cx="1480340" cy="521144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KoPubWorld돋움체 Bold" panose="00000800000000000000" charset="-127"/>
              <a:ea typeface="KoPubWorld돋움체 Bold" panose="0000080000000000000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955525"/>
            <a:ext cx="4062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86D9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r>
              <a:rPr lang="en-US" altLang="ko-KR" sz="40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86D9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40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86D9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주장 반박</a:t>
            </a:r>
            <a:endParaRPr lang="ko-KR" altLang="en-US" sz="40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86D9C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752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44" y="-27384"/>
            <a:ext cx="9747944" cy="6885384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45144" y="296561"/>
            <a:ext cx="9747944" cy="1037729"/>
            <a:chOff x="-45144" y="332656"/>
            <a:chExt cx="9747944" cy="103772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22" name="직사각형 21"/>
            <p:cNvSpPr/>
            <p:nvPr/>
          </p:nvSpPr>
          <p:spPr>
            <a:xfrm>
              <a:off x="-45144" y="332656"/>
              <a:ext cx="974794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/>
            <p:cNvSpPr/>
            <p:nvPr/>
          </p:nvSpPr>
          <p:spPr>
            <a:xfrm rot="10800000">
              <a:off x="8816395" y="1124744"/>
              <a:ext cx="355485" cy="24564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8912" y="40466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3. </a:t>
            </a:r>
            <a:r>
              <a:rPr lang="ko-KR" altLang="en-US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 주장 반박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1"/>
            <a:endParaRPr lang="ko-KR" altLang="ko-K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872" y="1186553"/>
            <a:ext cx="9212354" cy="42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54703392" descr="EMB000046c47b2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1" y="1894453"/>
            <a:ext cx="223224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2560995" y="1916832"/>
            <a:ext cx="5098717" cy="1460649"/>
          </a:xfrm>
          <a:prstGeom prst="rect">
            <a:avLst/>
          </a:prstGeom>
          <a:solidFill>
            <a:schemeClr val="accent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/>
              <a:t>1.</a:t>
            </a:r>
            <a:r>
              <a:rPr lang="ko-KR" altLang="en-US" sz="1400" dirty="0" err="1" smtClean="0"/>
              <a:t>쿄키도</a:t>
            </a:r>
            <a:endParaRPr lang="en-US" altLang="ko-KR" sz="1400" dirty="0"/>
          </a:p>
          <a:p>
            <a:r>
              <a:rPr lang="en-US" altLang="ko-KR" sz="1400" dirty="0" smtClean="0"/>
              <a:t>-</a:t>
            </a:r>
            <a:r>
              <a:rPr lang="ko-KR" altLang="en-US" sz="1400" dirty="0" smtClean="0"/>
              <a:t>일본 승려 </a:t>
            </a:r>
            <a:r>
              <a:rPr lang="ko-KR" altLang="en-US" sz="1400" dirty="0" err="1" smtClean="0"/>
              <a:t>쿄키가</a:t>
            </a:r>
            <a:r>
              <a:rPr lang="ko-KR" altLang="en-US" sz="1400" dirty="0" smtClean="0"/>
              <a:t> 그린 일본의 고지도</a:t>
            </a:r>
            <a:endParaRPr lang="en-US" altLang="ko-KR" sz="1400" dirty="0" smtClean="0"/>
          </a:p>
          <a:p>
            <a:r>
              <a:rPr lang="en-US" altLang="ko-KR" sz="1400" dirty="0" smtClean="0"/>
              <a:t>-</a:t>
            </a:r>
            <a:r>
              <a:rPr lang="ko-KR" altLang="en-US" sz="1400" dirty="0" smtClean="0"/>
              <a:t>독도는 그려져 있지 않으며 </a:t>
            </a:r>
            <a:r>
              <a:rPr lang="ko-KR" altLang="en-US" sz="1400" dirty="0" err="1" smtClean="0"/>
              <a:t>오키섬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대마도는 그려져 있음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-&gt; 17</a:t>
            </a:r>
            <a:r>
              <a:rPr lang="ko-KR" altLang="en-US" sz="1400" dirty="0" smtClean="0"/>
              <a:t>세기 전에 그들은  독도를 인지하지 않음을 알 수 있음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>
                <a:solidFill>
                  <a:prstClr val="white"/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 </a:t>
            </a:r>
            <a:endParaRPr lang="ko-KR" altLang="en-US" sz="1400" dirty="0">
              <a:solidFill>
                <a:prstClr val="white"/>
              </a:solidFill>
              <a:latin typeface="KoPubWorld돋움체 Bold" panose="00000800000000000000" charset="-127"/>
              <a:ea typeface="KoPubWorld돋움체 Bold" panose="0000080000000000000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65" y="1340768"/>
            <a:ext cx="5373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u="sng" dirty="0" smtClean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(1). </a:t>
            </a:r>
            <a:r>
              <a:rPr lang="ko-KR" altLang="en-US" sz="1800" b="1" u="sng" dirty="0" smtClean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일본</a:t>
            </a:r>
            <a:r>
              <a:rPr lang="en-US" altLang="ko-KR" sz="1800" b="1" u="sng" dirty="0" smtClean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,</a:t>
            </a:r>
            <a:r>
              <a:rPr lang="ko-KR" altLang="en-US" sz="1800" b="1" u="sng" dirty="0" smtClean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 </a:t>
            </a:r>
            <a:r>
              <a:rPr lang="en-US" altLang="ko-KR" sz="1800" b="1" u="sng" dirty="0" smtClean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17</a:t>
            </a:r>
            <a:r>
              <a:rPr lang="ko-KR" altLang="en-US" sz="1800" b="1" u="sng" dirty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세기 </a:t>
            </a:r>
            <a:r>
              <a:rPr lang="en-US" altLang="ko-KR" sz="1800" b="1" u="sng" dirty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 </a:t>
            </a:r>
            <a:r>
              <a:rPr lang="ko-KR" altLang="en-US" sz="1800" b="1" u="sng" dirty="0" smtClean="0">
                <a:solidFill>
                  <a:schemeClr val="bg1">
                    <a:lumMod val="95000"/>
                  </a:schemeClr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울릉도 경영하다</a:t>
            </a:r>
            <a:endParaRPr lang="ko-KR" altLang="en-US" sz="1800" b="1" u="sng" dirty="0">
              <a:solidFill>
                <a:schemeClr val="bg1">
                  <a:lumMod val="95000"/>
                </a:schemeClr>
              </a:solidFill>
              <a:latin typeface="KoPubWorld돋움체 Bold" panose="00000800000000000000" charset="-127"/>
              <a:ea typeface="KoPubWorld돋움체 Bold" panose="00000800000000000000" charset="-127"/>
            </a:endParaRPr>
          </a:p>
          <a:p>
            <a:endParaRPr lang="ko-KR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99272" y="7168105"/>
            <a:ext cx="970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47706976" descr="EMB000046c47b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624" y="3734644"/>
            <a:ext cx="2664296" cy="222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/>
          <p:cNvSpPr/>
          <p:nvPr/>
        </p:nvSpPr>
        <p:spPr>
          <a:xfrm>
            <a:off x="897885" y="4149080"/>
            <a:ext cx="5602773" cy="1604665"/>
          </a:xfrm>
          <a:prstGeom prst="rect">
            <a:avLst/>
          </a:prstGeom>
          <a:solidFill>
            <a:srgbClr val="3254B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/>
              <a:t>2. </a:t>
            </a:r>
            <a:r>
              <a:rPr lang="ko-KR" altLang="en-US" sz="1400" dirty="0" err="1" smtClean="0"/>
              <a:t>팔도총도</a:t>
            </a:r>
            <a:r>
              <a:rPr lang="ko-KR" altLang="en-US" sz="1400" dirty="0" smtClean="0"/>
              <a:t> </a:t>
            </a:r>
            <a:endParaRPr lang="en-US" altLang="ko-KR" sz="1400" dirty="0"/>
          </a:p>
          <a:p>
            <a:r>
              <a:rPr lang="en-US" altLang="ko-KR" sz="1400" dirty="0" smtClean="0"/>
              <a:t>-</a:t>
            </a:r>
            <a:r>
              <a:rPr lang="ko-KR" altLang="en-US" sz="1400" dirty="0" smtClean="0"/>
              <a:t>독도가 그려져 있는 한국의 고지도</a:t>
            </a:r>
            <a:r>
              <a:rPr lang="en-US" altLang="ko-KR" sz="1400" dirty="0" smtClean="0"/>
              <a:t>/1531</a:t>
            </a:r>
            <a:r>
              <a:rPr lang="ko-KR" altLang="en-US" sz="1400" dirty="0" smtClean="0"/>
              <a:t>년에 편찬</a:t>
            </a:r>
            <a:endParaRPr lang="en-US" altLang="ko-KR" sz="1400" dirty="0" smtClean="0"/>
          </a:p>
          <a:p>
            <a:r>
              <a:rPr lang="en-US" altLang="ko-KR" sz="1400" dirty="0" smtClean="0"/>
              <a:t>-</a:t>
            </a:r>
            <a:r>
              <a:rPr lang="ko-KR" altLang="en-US" sz="1400" dirty="0" smtClean="0"/>
              <a:t>자연물에 대한 간단한 명칭이 </a:t>
            </a:r>
            <a:r>
              <a:rPr lang="ko-KR" altLang="en-US" sz="1400" dirty="0"/>
              <a:t>새</a:t>
            </a:r>
            <a:r>
              <a:rPr lang="ko-KR" altLang="en-US" sz="1400" dirty="0" smtClean="0"/>
              <a:t>겨져 있음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-&gt; </a:t>
            </a:r>
            <a:r>
              <a:rPr lang="ko-KR" altLang="en-US" sz="1400" dirty="0" smtClean="0"/>
              <a:t>독도의 존재가 그려져 있으며 정확히 울릉도와 독도의 위치까지         </a:t>
            </a:r>
            <a:endParaRPr lang="en-US" altLang="ko-KR" sz="1400" dirty="0" smtClean="0"/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 </a:t>
            </a:r>
            <a:r>
              <a:rPr lang="ko-KR" altLang="en-US" sz="1400" dirty="0" smtClean="0"/>
              <a:t>묘사 </a:t>
            </a:r>
            <a:endParaRPr lang="en-US" altLang="ko-KR" sz="1400" dirty="0" smtClean="0"/>
          </a:p>
          <a:p>
            <a:r>
              <a:rPr lang="en-US" altLang="ko-KR" sz="1400" dirty="0" smtClean="0">
                <a:solidFill>
                  <a:prstClr val="white"/>
                </a:solidFill>
                <a:latin typeface="KoPubWorld돋움체 Bold" panose="00000800000000000000" charset="-127"/>
                <a:ea typeface="KoPubWorld돋움체 Bold" panose="00000800000000000000" charset="-127"/>
              </a:rPr>
              <a:t> </a:t>
            </a:r>
            <a:endParaRPr lang="ko-KR" altLang="en-US" sz="1400" dirty="0">
              <a:solidFill>
                <a:prstClr val="white"/>
              </a:solidFill>
              <a:latin typeface="KoPubWorld돋움체 Bold" panose="00000800000000000000" charset="-127"/>
              <a:ea typeface="KoPubWorld돋움체 Bold" panose="0000080000000000000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350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6224</TotalTime>
  <Words>822</Words>
  <Application>Microsoft Office PowerPoint</Application>
  <PresentationFormat>사용자 지정</PresentationFormat>
  <Paragraphs>155</Paragraphs>
  <Slides>21</Slides>
  <Notes>20</Notes>
  <HiddenSlides>0</HiddenSlides>
  <MMClips>2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2" baseType="lpstr">
      <vt:lpstr>Arial Black</vt:lpstr>
      <vt:lpstr>Arial</vt:lpstr>
      <vt:lpstr>나눔바른고딕</vt:lpstr>
      <vt:lpstr>Times New Roman</vt:lpstr>
      <vt:lpstr>굴림</vt:lpstr>
      <vt:lpstr>함초롬바탕 확장</vt:lpstr>
      <vt:lpstr>함초롬바탕</vt:lpstr>
      <vt:lpstr>한컴 소망 B</vt:lpstr>
      <vt:lpstr>맑은 고딕</vt:lpstr>
      <vt:lpstr>KoPubWorld돋움체 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hyun kim</dc:creator>
  <cp:lastModifiedBy>User</cp:lastModifiedBy>
  <cp:revision>657</cp:revision>
  <cp:lastPrinted>2013-02-12T06:28:59Z</cp:lastPrinted>
  <dcterms:created xsi:type="dcterms:W3CDTF">2001-01-17T11:42:41Z</dcterms:created>
  <dcterms:modified xsi:type="dcterms:W3CDTF">2020-09-30T12:18:45Z</dcterms:modified>
</cp:coreProperties>
</file>