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39" d="100"/>
          <a:sy n="39" d="100"/>
        </p:scale>
        <p:origin x="84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315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6305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928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315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3168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605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437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992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53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324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179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838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04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16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4659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822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5265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521AB0-34CA-4ADB-842C-3E26FA7A5C24}" type="datetimeFigureOut">
              <a:rPr lang="ko-KR" altLang="en-US" smtClean="0"/>
              <a:t>2020-10-03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E8E7ED-4749-4396-BDF7-390E9745D4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7845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1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ToaBJ-X2D4" TargetMode="External"/><Relationship Id="rId2" Type="http://schemas.openxmlformats.org/officeDocument/2006/relationships/hyperlink" Target="https://youtu.be/Gu7pQiCi7uk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qZZRgNJ9TBo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685996-F04D-4239-9D21-42EC8A8429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일본어와 일본문화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F692FE2-1FFF-443B-97DE-C8D0A414A3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일본의 대중문화의 특징</a:t>
            </a:r>
            <a:endParaRPr lang="en-US" altLang="ko-KR" dirty="0"/>
          </a:p>
          <a:p>
            <a:r>
              <a:rPr lang="ko-KR" altLang="en-US" dirty="0" err="1"/>
              <a:t>김도혁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22001963,</a:t>
            </a:r>
            <a:r>
              <a:rPr lang="ko-KR" altLang="en-US" dirty="0"/>
              <a:t> </a:t>
            </a:r>
            <a:r>
              <a:rPr lang="ko-KR" altLang="en-US" dirty="0" err="1"/>
              <a:t>일본어일본학과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66881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4349EB-FDF7-42D9-BAAB-A09B646DB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/>
              <a:t>‘</a:t>
            </a:r>
            <a:r>
              <a:rPr lang="ko-KR" altLang="en-US"/>
              <a:t>아니메</a:t>
            </a:r>
            <a:r>
              <a:rPr lang="en-US" altLang="ko-KR"/>
              <a:t>’</a:t>
            </a:r>
            <a:r>
              <a:rPr lang="ko-KR" altLang="en-US"/>
              <a:t>의 부흥</a:t>
            </a:r>
            <a:r>
              <a:rPr lang="en-US" altLang="ko-KR"/>
              <a:t>,</a:t>
            </a:r>
            <a:r>
              <a:rPr lang="ko-KR" altLang="en-US"/>
              <a:t> 그리고 스튜디오 지브리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6CA82B1-07C8-4C90-8A07-0DA70DE2D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1970</a:t>
            </a:r>
            <a:r>
              <a:rPr lang="ko-KR" altLang="en-US" dirty="0"/>
              <a:t>년 중반</a:t>
            </a:r>
            <a:r>
              <a:rPr lang="en-US" altLang="ko-KR" dirty="0"/>
              <a:t>,</a:t>
            </a:r>
            <a:r>
              <a:rPr lang="ko-KR" altLang="en-US" dirty="0"/>
              <a:t>  반전의 계기 맞이</a:t>
            </a:r>
            <a:r>
              <a:rPr lang="en-US" altLang="ko-KR" dirty="0"/>
              <a:t>---</a:t>
            </a:r>
            <a:r>
              <a:rPr lang="ko-KR" altLang="en-US" dirty="0"/>
              <a:t> </a:t>
            </a:r>
            <a:r>
              <a:rPr lang="en-US" altLang="ko-KR" dirty="0"/>
              <a:t>&lt;</a:t>
            </a:r>
            <a:r>
              <a:rPr lang="ko-KR" altLang="en-US" dirty="0" err="1"/>
              <a:t>우주전함</a:t>
            </a:r>
            <a:r>
              <a:rPr lang="ko-KR" altLang="en-US" dirty="0"/>
              <a:t> 야마토</a:t>
            </a:r>
            <a:r>
              <a:rPr lang="en-US" altLang="ko-KR" dirty="0"/>
              <a:t>&gt;</a:t>
            </a:r>
            <a:r>
              <a:rPr lang="ko-KR" altLang="en-US" dirty="0"/>
              <a:t> 시리즈 출몰 後</a:t>
            </a:r>
            <a:endParaRPr lang="en-US" altLang="ko-KR" dirty="0"/>
          </a:p>
          <a:p>
            <a:pPr algn="ctr">
              <a:buFont typeface="Wingdings" pitchFamily="2" charset="2"/>
              <a:buChar char="à"/>
            </a:pPr>
            <a:r>
              <a:rPr lang="en-US" altLang="ko-KR" dirty="0">
                <a:sym typeface="Wingdings" pitchFamily="2" charset="2"/>
              </a:rPr>
              <a:t>‘</a:t>
            </a:r>
            <a:r>
              <a:rPr lang="ko-KR" altLang="en-US" dirty="0">
                <a:sym typeface="Wingdings" pitchFamily="2" charset="2"/>
              </a:rPr>
              <a:t>오타쿠</a:t>
            </a:r>
            <a:r>
              <a:rPr lang="en-US" altLang="ko-KR" dirty="0">
                <a:sym typeface="Wingdings" pitchFamily="2" charset="2"/>
              </a:rPr>
              <a:t>’</a:t>
            </a:r>
            <a:r>
              <a:rPr lang="ko-KR" altLang="en-US" dirty="0">
                <a:sym typeface="Wingdings" pitchFamily="2" charset="2"/>
              </a:rPr>
              <a:t>문화 발생 </a:t>
            </a:r>
            <a:endParaRPr lang="en-US" altLang="ko-KR" dirty="0"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US" altLang="ko-KR" dirty="0">
                <a:sym typeface="Wingdings" pitchFamily="2" charset="2"/>
              </a:rPr>
              <a:t>70</a:t>
            </a:r>
            <a:r>
              <a:rPr lang="ko-KR" altLang="en-US" dirty="0">
                <a:sym typeface="Wingdings" pitchFamily="2" charset="2"/>
              </a:rPr>
              <a:t>년대의 </a:t>
            </a:r>
            <a:r>
              <a:rPr lang="ko-KR" altLang="en-US" dirty="0" err="1">
                <a:sym typeface="Wingdings" pitchFamily="2" charset="2"/>
              </a:rPr>
              <a:t>아니메</a:t>
            </a:r>
            <a:r>
              <a:rPr lang="ko-KR" altLang="en-US" dirty="0">
                <a:sym typeface="Wingdings" pitchFamily="2" charset="2"/>
              </a:rPr>
              <a:t> 부흥 선도 역할</a:t>
            </a:r>
            <a:r>
              <a:rPr lang="en-US" altLang="ko-KR" dirty="0">
                <a:sym typeface="Wingdings" pitchFamily="2" charset="2"/>
              </a:rPr>
              <a:t>:</a:t>
            </a:r>
            <a:r>
              <a:rPr lang="ko-KR" altLang="en-US" dirty="0">
                <a:sym typeface="Wingdings" pitchFamily="2" charset="2"/>
              </a:rPr>
              <a:t> 건담을 비롯한 </a:t>
            </a:r>
            <a:r>
              <a:rPr lang="en-US" altLang="ko-KR" dirty="0">
                <a:sym typeface="Wingdings" pitchFamily="2" charset="2"/>
              </a:rPr>
              <a:t>SF</a:t>
            </a:r>
            <a:r>
              <a:rPr lang="ko-KR" altLang="en-US" dirty="0">
                <a:sym typeface="Wingdings" pitchFamily="2" charset="2"/>
              </a:rPr>
              <a:t> 장르</a:t>
            </a:r>
            <a:endParaRPr lang="en-US" altLang="ko-KR" dirty="0"/>
          </a:p>
        </p:txBody>
      </p:sp>
      <p:pic>
        <p:nvPicPr>
          <p:cNvPr id="4" name="그림 4">
            <a:extLst>
              <a:ext uri="{FF2B5EF4-FFF2-40B4-BE49-F238E27FC236}">
                <a16:creationId xmlns:a16="http://schemas.microsoft.com/office/drawing/2014/main" id="{D4802D6D-2EE8-F94C-AC59-0D3A12450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789" y="4113502"/>
            <a:ext cx="2749881" cy="1966763"/>
          </a:xfrm>
          <a:prstGeom prst="rect">
            <a:avLst/>
          </a:prstGeom>
        </p:spPr>
      </p:pic>
      <p:pic>
        <p:nvPicPr>
          <p:cNvPr id="5" name="그림 5">
            <a:extLst>
              <a:ext uri="{FF2B5EF4-FFF2-40B4-BE49-F238E27FC236}">
                <a16:creationId xmlns:a16="http://schemas.microsoft.com/office/drawing/2014/main" id="{7FCBBD41-816C-2040-B26F-BB4F96254C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397" y="4113502"/>
            <a:ext cx="1400440" cy="187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824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19B6FAC-5416-49F6-B5AC-9655BE606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1321" y="942576"/>
            <a:ext cx="9601196" cy="499758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ko-KR" altLang="en-US"/>
              <a:t> </a:t>
            </a:r>
            <a:r>
              <a:rPr lang="en-US" altLang="ko-KR"/>
              <a:t>80</a:t>
            </a:r>
            <a:r>
              <a:rPr lang="ko-KR" altLang="en-US"/>
              <a:t>년대</a:t>
            </a:r>
            <a:r>
              <a:rPr lang="en-US" altLang="ko-KR"/>
              <a:t>:</a:t>
            </a:r>
            <a:r>
              <a:rPr lang="ko-KR" altLang="en-US"/>
              <a:t> 극장용 애니메이션 급팽창</a:t>
            </a:r>
            <a:endParaRPr lang="en-US" altLang="ko-KR"/>
          </a:p>
          <a:p>
            <a:pPr marL="0" indent="0" algn="ctr">
              <a:buNone/>
            </a:pPr>
            <a:r>
              <a:rPr lang="ko-KR" altLang="en-US" sz="3200"/>
              <a:t>미야자키 하야오</a:t>
            </a:r>
            <a:r>
              <a:rPr lang="en-US" altLang="ko-KR" sz="3200"/>
              <a:t>,</a:t>
            </a:r>
            <a:r>
              <a:rPr lang="ko-KR" altLang="en-US" sz="3200"/>
              <a:t> 타카하타 이사오 중심</a:t>
            </a:r>
            <a:endParaRPr lang="en-US" altLang="ko-KR" sz="3200"/>
          </a:p>
          <a:p>
            <a:pPr algn="ctr">
              <a:buFont typeface="Wingdings" pitchFamily="2" charset="2"/>
              <a:buChar char="à"/>
            </a:pPr>
            <a:r>
              <a:rPr lang="ko-KR" altLang="en-US">
                <a:sym typeface="Wingdings" pitchFamily="2" charset="2"/>
              </a:rPr>
              <a:t>스튜디오 지브리 설립</a:t>
            </a:r>
            <a:endParaRPr lang="en-US" altLang="ko-KR">
              <a:sym typeface="Wingdings" pitchFamily="2" charset="2"/>
            </a:endParaRPr>
          </a:p>
          <a:p>
            <a:pPr marL="0" indent="0" algn="ctr">
              <a:buNone/>
            </a:pPr>
            <a:endParaRPr lang="en-US" altLang="ko-KR">
              <a:sym typeface="Wingdings" pitchFamily="2" charset="2"/>
            </a:endParaRPr>
          </a:p>
          <a:p>
            <a:pPr algn="ctr">
              <a:buFont typeface="Wingdings" pitchFamily="2" charset="2"/>
              <a:buChar char="à"/>
            </a:pPr>
            <a:endParaRPr lang="en-US" altLang="ko-KR">
              <a:sym typeface="Wingdings" pitchFamily="2" charset="2"/>
            </a:endParaRPr>
          </a:p>
          <a:p>
            <a:pPr algn="ctr">
              <a:buFont typeface="Wingdings" pitchFamily="2" charset="2"/>
              <a:buChar char="à"/>
            </a:pPr>
            <a:endParaRPr lang="en-US" altLang="ko-KR">
              <a:sym typeface="Wingdings" pitchFamily="2" charset="2"/>
            </a:endParaRPr>
          </a:p>
          <a:p>
            <a:pPr algn="ctr">
              <a:buFont typeface="Wingdings" pitchFamily="2" charset="2"/>
              <a:buChar char="à"/>
            </a:pPr>
            <a:endParaRPr lang="en-US" altLang="ko-KR">
              <a:sym typeface="Wingdings" pitchFamily="2" charset="2"/>
            </a:endParaRPr>
          </a:p>
          <a:p>
            <a:pPr algn="ctr">
              <a:buFont typeface="Wingdings" pitchFamily="2" charset="2"/>
              <a:buChar char="à"/>
            </a:pPr>
            <a:endParaRPr lang="en-US" altLang="ko-KR">
              <a:sym typeface="Wingdings" pitchFamily="2" charset="2"/>
            </a:endParaRPr>
          </a:p>
          <a:p>
            <a:pPr marL="0" indent="0">
              <a:buNone/>
            </a:pPr>
            <a:endParaRPr lang="en-US" altLang="ko-KR" sz="2000">
              <a:sym typeface="Wingdings" pitchFamily="2" charset="2"/>
            </a:endParaRPr>
          </a:p>
          <a:p>
            <a:pPr marL="0" indent="0">
              <a:buNone/>
            </a:pPr>
            <a:r>
              <a:rPr lang="ko-KR" altLang="en-US" sz="2000">
                <a:sym typeface="Wingdings" pitchFamily="2" charset="2"/>
              </a:rPr>
              <a:t>  </a:t>
            </a:r>
            <a:endParaRPr lang="en-US" altLang="ko-KR" sz="2000">
              <a:sym typeface="Wingdings" pitchFamily="2" charset="2"/>
            </a:endParaRPr>
          </a:p>
          <a:p>
            <a:pPr marL="0" indent="0">
              <a:buNone/>
            </a:pPr>
            <a:endParaRPr lang="en-US" altLang="ko-KR" sz="2000">
              <a:sym typeface="Wingdings" pitchFamily="2" charset="2"/>
            </a:endParaRPr>
          </a:p>
          <a:p>
            <a:pPr marL="0" indent="0">
              <a:buNone/>
            </a:pPr>
            <a:r>
              <a:rPr lang="ko-KR" altLang="en-US" sz="2000">
                <a:sym typeface="Wingdings" pitchFamily="2" charset="2"/>
              </a:rPr>
              <a:t>  </a:t>
            </a:r>
            <a:endParaRPr lang="en-US" altLang="ko-KR" sz="2000">
              <a:sym typeface="Wingdings" pitchFamily="2" charset="2"/>
            </a:endParaRPr>
          </a:p>
          <a:p>
            <a:pPr marL="0" indent="0">
              <a:buNone/>
            </a:pPr>
            <a:r>
              <a:rPr lang="ko-KR" altLang="en-US" sz="2000">
                <a:sym typeface="Wingdings" pitchFamily="2" charset="2"/>
              </a:rPr>
              <a:t>        </a:t>
            </a:r>
            <a:r>
              <a:rPr lang="en-US" altLang="ko-KR" sz="2000">
                <a:sym typeface="Wingdings" pitchFamily="2" charset="2"/>
              </a:rPr>
              <a:t>TV</a:t>
            </a:r>
            <a:r>
              <a:rPr lang="ko-KR" altLang="en-US" sz="2000">
                <a:sym typeface="Wingdings" pitchFamily="2" charset="2"/>
              </a:rPr>
              <a:t> 애니메이션                                                                                                                                     </a:t>
            </a:r>
            <a:r>
              <a:rPr lang="en-US" altLang="ko-KR" sz="2000">
                <a:sym typeface="Wingdings" pitchFamily="2" charset="2"/>
              </a:rPr>
              <a:t>&lt;</a:t>
            </a:r>
            <a:r>
              <a:rPr lang="ko-KR" altLang="en-US" sz="2000">
                <a:sym typeface="Wingdings" pitchFamily="2" charset="2"/>
              </a:rPr>
              <a:t>바람계곡 나우시카</a:t>
            </a:r>
            <a:r>
              <a:rPr lang="en-US" altLang="ko-KR" sz="2000">
                <a:sym typeface="Wingdings" pitchFamily="2" charset="2"/>
              </a:rPr>
              <a:t>&gt;</a:t>
            </a:r>
            <a:r>
              <a:rPr lang="ko-KR" altLang="en-US" sz="2000">
                <a:sym typeface="Wingdings" pitchFamily="2" charset="2"/>
              </a:rPr>
              <a:t>                   </a:t>
            </a:r>
            <a:endParaRPr lang="en-US" altLang="ko-KR" sz="2000">
              <a:sym typeface="Wingdings" pitchFamily="2" charset="2"/>
            </a:endParaRPr>
          </a:p>
          <a:p>
            <a:pPr marL="0" indent="0">
              <a:buNone/>
            </a:pPr>
            <a:r>
              <a:rPr lang="ko-KR" altLang="en-US" sz="2000">
                <a:sym typeface="Wingdings" pitchFamily="2" charset="2"/>
              </a:rPr>
              <a:t>      </a:t>
            </a:r>
            <a:r>
              <a:rPr lang="en-US" altLang="ko-KR" sz="2000">
                <a:sym typeface="Wingdings" pitchFamily="2" charset="2"/>
              </a:rPr>
              <a:t>&lt;</a:t>
            </a:r>
            <a:r>
              <a:rPr lang="ko-KR" altLang="en-US" sz="2000">
                <a:sym typeface="Wingdings" pitchFamily="2" charset="2"/>
              </a:rPr>
              <a:t>미래소년 코난</a:t>
            </a:r>
            <a:r>
              <a:rPr lang="en-US" altLang="ko-KR" sz="2000">
                <a:sym typeface="Wingdings" pitchFamily="2" charset="2"/>
              </a:rPr>
              <a:t>&gt;</a:t>
            </a:r>
            <a:endParaRPr lang="ko-KR" altLang="en-US" sz="2000"/>
          </a:p>
        </p:txBody>
      </p:sp>
      <p:pic>
        <p:nvPicPr>
          <p:cNvPr id="4" name="그림 4">
            <a:extLst>
              <a:ext uri="{FF2B5EF4-FFF2-40B4-BE49-F238E27FC236}">
                <a16:creationId xmlns:a16="http://schemas.microsoft.com/office/drawing/2014/main" id="{04AF46CA-480D-1F41-AD17-3133681E7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100" y="2538968"/>
            <a:ext cx="2143125" cy="2571750"/>
          </a:xfrm>
          <a:prstGeom prst="rect">
            <a:avLst/>
          </a:prstGeom>
        </p:spPr>
      </p:pic>
      <p:pic>
        <p:nvPicPr>
          <p:cNvPr id="5" name="그림 5">
            <a:extLst>
              <a:ext uri="{FF2B5EF4-FFF2-40B4-BE49-F238E27FC236}">
                <a16:creationId xmlns:a16="http://schemas.microsoft.com/office/drawing/2014/main" id="{F40D4A5A-F92F-194E-8633-3E1D270C8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240" y="2538968"/>
            <a:ext cx="3228109" cy="2017568"/>
          </a:xfrm>
          <a:prstGeom prst="rect">
            <a:avLst/>
          </a:prstGeom>
        </p:spPr>
      </p:pic>
      <p:pic>
        <p:nvPicPr>
          <p:cNvPr id="6" name="그림 6">
            <a:extLst>
              <a:ext uri="{FF2B5EF4-FFF2-40B4-BE49-F238E27FC236}">
                <a16:creationId xmlns:a16="http://schemas.microsoft.com/office/drawing/2014/main" id="{A763D6D1-E4C2-BF48-9A2C-8FDD7CFD0B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865" y="2736891"/>
            <a:ext cx="1534076" cy="2000345"/>
          </a:xfrm>
          <a:prstGeom prst="rect">
            <a:avLst/>
          </a:prstGeom>
        </p:spPr>
      </p:pic>
      <p:pic>
        <p:nvPicPr>
          <p:cNvPr id="7" name="그림 7">
            <a:extLst>
              <a:ext uri="{FF2B5EF4-FFF2-40B4-BE49-F238E27FC236}">
                <a16:creationId xmlns:a16="http://schemas.microsoft.com/office/drawing/2014/main" id="{4D1560F9-7B39-0840-B0D3-ADB246050C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304" y="4606450"/>
            <a:ext cx="1601872" cy="1565188"/>
          </a:xfrm>
          <a:prstGeom prst="rect">
            <a:avLst/>
          </a:prstGeom>
        </p:spPr>
      </p:pic>
      <p:pic>
        <p:nvPicPr>
          <p:cNvPr id="8" name="그림 8">
            <a:extLst>
              <a:ext uri="{FF2B5EF4-FFF2-40B4-BE49-F238E27FC236}">
                <a16:creationId xmlns:a16="http://schemas.microsoft.com/office/drawing/2014/main" id="{F9BAFFA7-ADFD-984A-A78C-F61F0878DC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047" y="4575364"/>
            <a:ext cx="1439277" cy="1624544"/>
          </a:xfrm>
          <a:prstGeom prst="rect">
            <a:avLst/>
          </a:prstGeom>
        </p:spPr>
      </p:pic>
      <p:pic>
        <p:nvPicPr>
          <p:cNvPr id="9" name="그림 9">
            <a:extLst>
              <a:ext uri="{FF2B5EF4-FFF2-40B4-BE49-F238E27FC236}">
                <a16:creationId xmlns:a16="http://schemas.microsoft.com/office/drawing/2014/main" id="{DD9886C4-F3CC-E740-9B98-0D7883724B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679" y="4649905"/>
            <a:ext cx="1342594" cy="155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64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B3040C-4F2F-46FE-BC07-2210DA81E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/>
              <a:t>일본의 대중문화</a:t>
            </a:r>
            <a:r>
              <a:rPr lang="en-US" altLang="ko-KR"/>
              <a:t>-</a:t>
            </a:r>
            <a:r>
              <a:rPr lang="ko-KR" altLang="en-US"/>
              <a:t>만화</a:t>
            </a:r>
            <a:r>
              <a:rPr lang="en-US" altLang="ko-KR"/>
              <a:t>(</a:t>
            </a:r>
            <a:r>
              <a:rPr lang="ko-KR" altLang="en-US"/>
              <a:t>漫画、まんが</a:t>
            </a:r>
            <a:r>
              <a:rPr lang="en-US" altLang="ko-KR"/>
              <a:t>)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65DF9BE-0EAD-4785-B4D8-8B903993A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3200"/>
              <a:t>일본어로 </a:t>
            </a:r>
            <a:r>
              <a:rPr lang="en-US" altLang="ko-KR" sz="3200"/>
              <a:t>‘</a:t>
            </a:r>
            <a:r>
              <a:rPr lang="ko-KR" altLang="en-US" sz="3200"/>
              <a:t>만화</a:t>
            </a:r>
            <a:r>
              <a:rPr lang="en-US" altLang="ko-KR" sz="3200"/>
              <a:t>’</a:t>
            </a:r>
            <a:r>
              <a:rPr lang="ko-KR" altLang="en-US" sz="3200"/>
              <a:t> 라는 뜻</a:t>
            </a:r>
            <a:endParaRPr lang="en-US" altLang="ko-KR" sz="3200"/>
          </a:p>
          <a:p>
            <a:endParaRPr lang="en-US" altLang="ko-KR" sz="3200"/>
          </a:p>
          <a:p>
            <a:r>
              <a:rPr lang="ko-KR" altLang="en-US" sz="3200"/>
              <a:t>중국의 </a:t>
            </a:r>
            <a:r>
              <a:rPr lang="en-US" altLang="ko-KR" sz="3200"/>
              <a:t>‘</a:t>
            </a:r>
            <a:r>
              <a:rPr lang="ko-KR" altLang="en-US" sz="3200"/>
              <a:t>마음대로 그린다</a:t>
            </a:r>
            <a:r>
              <a:rPr lang="en-US" altLang="ko-KR" sz="3200"/>
              <a:t>’</a:t>
            </a:r>
            <a:r>
              <a:rPr lang="ko-KR" altLang="en-US" sz="3200"/>
              <a:t> 에서 명칭 기원</a:t>
            </a:r>
            <a:endParaRPr lang="en-US" altLang="ko-KR" sz="3200"/>
          </a:p>
          <a:p>
            <a:endParaRPr lang="en-US" altLang="ko-KR" sz="3200"/>
          </a:p>
          <a:p>
            <a:endParaRPr lang="ko-KR" altLang="en-US" sz="3200"/>
          </a:p>
        </p:txBody>
      </p:sp>
    </p:spTree>
    <p:extLst>
      <p:ext uri="{BB962C8B-B14F-4D97-AF65-F5344CB8AC3E}">
        <p14:creationId xmlns:p14="http://schemas.microsoft.com/office/powerpoint/2010/main" val="869137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8647B5-543C-4F04-ACE9-8F7B8C20D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만화의 역사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9C45198-B2C2-4CF5-A2B4-DF197EA3F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  </a:t>
            </a:r>
            <a:r>
              <a:rPr lang="en-US" altLang="ko-KR" dirty="0"/>
              <a:t>1947</a:t>
            </a:r>
            <a:r>
              <a:rPr lang="ko-KR" altLang="en-US" dirty="0"/>
              <a:t>년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ko-KR" altLang="en-US" dirty="0" err="1"/>
              <a:t>데즈키</a:t>
            </a:r>
            <a:r>
              <a:rPr lang="ko-KR" altLang="en-US" dirty="0"/>
              <a:t> </a:t>
            </a:r>
            <a:r>
              <a:rPr lang="ko-KR" altLang="en-US" dirty="0" err="1"/>
              <a:t>오사무</a:t>
            </a:r>
            <a:r>
              <a:rPr lang="en-US" altLang="ko-KR" dirty="0"/>
              <a:t>(</a:t>
            </a:r>
            <a:r>
              <a:rPr lang="ja-JP" altLang="en-US" dirty="0"/>
              <a:t>手塚修</a:t>
            </a:r>
            <a:r>
              <a:rPr lang="en-US" altLang="ko-KR" dirty="0"/>
              <a:t>)</a:t>
            </a:r>
            <a:r>
              <a:rPr lang="ko-KR" altLang="en-US" dirty="0"/>
              <a:t>의 </a:t>
            </a:r>
            <a:r>
              <a:rPr lang="en-US" altLang="ko-KR" dirty="0"/>
              <a:t>&lt;&lt;</a:t>
            </a:r>
            <a:r>
              <a:rPr lang="ko-KR" altLang="en-US" dirty="0" err="1"/>
              <a:t>신보물섬</a:t>
            </a:r>
            <a:r>
              <a:rPr lang="en-US" altLang="ko-KR" dirty="0"/>
              <a:t>&gt;&gt;</a:t>
            </a:r>
            <a:r>
              <a:rPr lang="ko-KR" altLang="en-US" dirty="0"/>
              <a:t> </a:t>
            </a:r>
            <a:r>
              <a:rPr lang="en-US" altLang="ko-KR" dirty="0"/>
              <a:t>,</a:t>
            </a:r>
            <a:r>
              <a:rPr lang="ko-KR" altLang="en-US" dirty="0"/>
              <a:t> 전후</a:t>
            </a:r>
            <a:r>
              <a:rPr lang="en-US" altLang="ko-KR" dirty="0"/>
              <a:t>(</a:t>
            </a:r>
            <a:r>
              <a:rPr lang="ko-KR" altLang="en-US" dirty="0"/>
              <a:t>戦功</a:t>
            </a:r>
            <a:r>
              <a:rPr lang="en-US" altLang="ko-KR" dirty="0"/>
              <a:t>)</a:t>
            </a:r>
            <a:r>
              <a:rPr lang="ko-KR" altLang="en-US" dirty="0"/>
              <a:t> 만화의 시작점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6" name="그림 6">
            <a:extLst>
              <a:ext uri="{FF2B5EF4-FFF2-40B4-BE49-F238E27FC236}">
                <a16:creationId xmlns:a16="http://schemas.microsoft.com/office/drawing/2014/main" id="{194C46F2-2DB3-2A48-8037-FA1F4A7B0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990" y="3748623"/>
            <a:ext cx="2634020" cy="225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1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C761F22-5107-0846-876C-7AEFAC358F5B}"/>
              </a:ext>
            </a:extLst>
          </p:cNvPr>
          <p:cNvSpPr txBox="1"/>
          <p:nvPr/>
        </p:nvSpPr>
        <p:spPr>
          <a:xfrm>
            <a:off x="742208" y="915391"/>
            <a:ext cx="109475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ko-KR" sz="3200" b="0" i="0">
                <a:solidFill>
                  <a:srgbClr val="000000"/>
                </a:solidFill>
                <a:effectLst/>
                <a:latin typeface="-apple-system"/>
              </a:rPr>
              <a:t>1950</a:t>
            </a:r>
            <a:r>
              <a:rPr lang="ko-KR" altLang="en-US" sz="3200" b="0" i="0">
                <a:solidFill>
                  <a:srgbClr val="000000"/>
                </a:solidFill>
                <a:effectLst/>
                <a:latin typeface="-apple-system"/>
              </a:rPr>
              <a:t>년대 </a:t>
            </a:r>
            <a:r>
              <a:rPr lang="en-US" altLang="ko-KR" sz="3200" b="0" i="0">
                <a:solidFill>
                  <a:srgbClr val="000000"/>
                </a:solidFill>
                <a:effectLst/>
                <a:latin typeface="-apple-system"/>
              </a:rPr>
              <a:t>&lt;&lt;</a:t>
            </a:r>
            <a:r>
              <a:rPr lang="ko-KR" altLang="en-US" sz="3200" b="0" i="0">
                <a:solidFill>
                  <a:srgbClr val="000000"/>
                </a:solidFill>
                <a:effectLst/>
                <a:latin typeface="-apple-system"/>
              </a:rPr>
              <a:t>소년 선데이</a:t>
            </a:r>
            <a:r>
              <a:rPr lang="en-US" altLang="ko-KR" sz="3200" b="0" i="0">
                <a:solidFill>
                  <a:srgbClr val="000000"/>
                </a:solidFill>
                <a:effectLst/>
                <a:latin typeface="-apple-system"/>
              </a:rPr>
              <a:t>&gt;&gt;,</a:t>
            </a:r>
            <a:r>
              <a:rPr lang="ko-KR" altLang="en-US" sz="3200" b="0" i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altLang="ko-KR" sz="3200" b="0" i="0">
                <a:solidFill>
                  <a:srgbClr val="000000"/>
                </a:solidFill>
                <a:effectLst/>
                <a:latin typeface="-apple-system"/>
              </a:rPr>
              <a:t>&lt;&lt;</a:t>
            </a:r>
            <a:r>
              <a:rPr lang="ko-KR" altLang="en-US" sz="3200" b="0" i="0">
                <a:solidFill>
                  <a:srgbClr val="000000"/>
                </a:solidFill>
                <a:effectLst/>
                <a:latin typeface="-apple-system"/>
              </a:rPr>
              <a:t>소년 매거진</a:t>
            </a:r>
            <a:r>
              <a:rPr lang="en-US" altLang="ko-KR" sz="3200" b="0" i="0">
                <a:solidFill>
                  <a:srgbClr val="000000"/>
                </a:solidFill>
                <a:effectLst/>
                <a:latin typeface="-apple-system"/>
              </a:rPr>
              <a:t>&gt;&gt;</a:t>
            </a:r>
            <a:r>
              <a:rPr lang="ko-KR" altLang="en-US" sz="3200" b="0" i="0">
                <a:solidFill>
                  <a:srgbClr val="000000"/>
                </a:solidFill>
                <a:effectLst/>
                <a:latin typeface="-apple-system"/>
              </a:rPr>
              <a:t> 등 출간</a:t>
            </a:r>
            <a:endParaRPr lang="en-US" altLang="ko-KR" sz="3200" b="0" i="0">
              <a:solidFill>
                <a:srgbClr val="000000"/>
              </a:solidFill>
              <a:effectLst/>
              <a:latin typeface="-apple-system"/>
            </a:endParaRPr>
          </a:p>
          <a:p>
            <a:pPr algn="l"/>
            <a:r>
              <a:rPr lang="ko-KR" altLang="en-US" sz="3200" b="0" i="0">
                <a:solidFill>
                  <a:srgbClr val="000000"/>
                </a:solidFill>
                <a:effectLst/>
                <a:latin typeface="-apple-system"/>
              </a:rPr>
              <a:t>      </a:t>
            </a:r>
            <a:r>
              <a:rPr lang="en-US" altLang="ko-KR" sz="3200" b="0" i="0">
                <a:solidFill>
                  <a:srgbClr val="000000"/>
                </a:solidFill>
                <a:effectLst/>
                <a:latin typeface="-apple-system"/>
                <a:sym typeface="Wingdings" pitchFamily="2" charset="2"/>
              </a:rPr>
              <a:t></a:t>
            </a:r>
            <a:r>
              <a:rPr lang="ko-KR" altLang="en-US" sz="3200" b="0" i="0">
                <a:solidFill>
                  <a:srgbClr val="000000"/>
                </a:solidFill>
                <a:effectLst/>
                <a:latin typeface="-apple-system"/>
                <a:sym typeface="Wingdings" pitchFamily="2" charset="2"/>
              </a:rPr>
              <a:t> 일본 만화 산업</a:t>
            </a:r>
            <a:r>
              <a:rPr lang="en-US" altLang="ko-KR" sz="3200" b="0" i="0">
                <a:solidFill>
                  <a:srgbClr val="000000"/>
                </a:solidFill>
                <a:effectLst/>
                <a:latin typeface="-apple-system"/>
                <a:sym typeface="Wingdings" pitchFamily="2" charset="2"/>
              </a:rPr>
              <a:t>:</a:t>
            </a:r>
            <a:r>
              <a:rPr lang="ko-KR" altLang="en-US" sz="3200" b="0" i="0">
                <a:solidFill>
                  <a:srgbClr val="000000"/>
                </a:solidFill>
                <a:effectLst/>
                <a:latin typeface="-apple-system"/>
                <a:sym typeface="Wingdings" pitchFamily="2" charset="2"/>
              </a:rPr>
              <a:t> 대본소          잡지 중심 재편</a:t>
            </a:r>
            <a:endParaRPr lang="en-US" altLang="ko-KR" sz="3200" b="0" i="0">
              <a:solidFill>
                <a:srgbClr val="000000"/>
              </a:solidFill>
              <a:effectLst/>
              <a:latin typeface="-apple-system"/>
              <a:sym typeface="Wingdings" pitchFamily="2" charset="2"/>
            </a:endParaRPr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A332EB1D-032D-244C-BF99-0F4937886482}"/>
              </a:ext>
            </a:extLst>
          </p:cNvPr>
          <p:cNvSpPr/>
          <p:nvPr/>
        </p:nvSpPr>
        <p:spPr>
          <a:xfrm flipV="1">
            <a:off x="5992161" y="1348343"/>
            <a:ext cx="712450" cy="644142"/>
          </a:xfrm>
          <a:prstGeom prst="rightArrow">
            <a:avLst>
              <a:gd name="adj1" fmla="val 13443"/>
              <a:gd name="adj2" fmla="val 345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2">
            <a:extLst>
              <a:ext uri="{FF2B5EF4-FFF2-40B4-BE49-F238E27FC236}">
                <a16:creationId xmlns:a16="http://schemas.microsoft.com/office/drawing/2014/main" id="{7627E4B9-FC8C-0A43-B87E-58FBFDE96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325" y="2499878"/>
            <a:ext cx="1905000" cy="2724150"/>
          </a:xfrm>
          <a:prstGeom prst="rect">
            <a:avLst/>
          </a:prstGeom>
        </p:spPr>
      </p:pic>
      <p:pic>
        <p:nvPicPr>
          <p:cNvPr id="3" name="그림 3">
            <a:extLst>
              <a:ext uri="{FF2B5EF4-FFF2-40B4-BE49-F238E27FC236}">
                <a16:creationId xmlns:a16="http://schemas.microsoft.com/office/drawing/2014/main" id="{1C1CB13D-E011-A043-BA98-925C40F86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107" y="2351121"/>
            <a:ext cx="2006201" cy="28729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6A12E6-28B2-EA47-BD29-1448D9FA3DB3}"/>
              </a:ext>
            </a:extLst>
          </p:cNvPr>
          <p:cNvSpPr txBox="1"/>
          <p:nvPr/>
        </p:nvSpPr>
        <p:spPr>
          <a:xfrm>
            <a:off x="2368880" y="5408132"/>
            <a:ext cx="6995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>
                <a:solidFill>
                  <a:srgbClr val="000000"/>
                </a:solidFill>
                <a:latin typeface="-apple-system"/>
              </a:rPr>
              <a:t>       </a:t>
            </a:r>
            <a:r>
              <a:rPr lang="en-US" altLang="ko-KR">
                <a:solidFill>
                  <a:srgbClr val="000000"/>
                </a:solidFill>
                <a:latin typeface="-apple-system"/>
              </a:rPr>
              <a:t>&lt;&lt;</a:t>
            </a:r>
            <a:r>
              <a:rPr lang="ko-KR" altLang="en-US">
                <a:solidFill>
                  <a:srgbClr val="000000"/>
                </a:solidFill>
                <a:latin typeface="-apple-system"/>
              </a:rPr>
              <a:t>소년 선데이</a:t>
            </a:r>
            <a:r>
              <a:rPr lang="en-US" altLang="ko-KR">
                <a:solidFill>
                  <a:srgbClr val="000000"/>
                </a:solidFill>
                <a:latin typeface="-apple-system"/>
              </a:rPr>
              <a:t>&gt;&gt;</a:t>
            </a:r>
            <a:r>
              <a:rPr lang="ko-KR" altLang="en-US">
                <a:solidFill>
                  <a:srgbClr val="000000"/>
                </a:solidFill>
                <a:latin typeface="-apple-system"/>
              </a:rPr>
              <a:t>                                                     </a:t>
            </a:r>
            <a:r>
              <a:rPr lang="en-US" altLang="ko-KR">
                <a:solidFill>
                  <a:srgbClr val="000000"/>
                </a:solidFill>
                <a:latin typeface="-apple-system"/>
              </a:rPr>
              <a:t>&lt;&lt;</a:t>
            </a:r>
            <a:r>
              <a:rPr lang="ko-KR" altLang="en-US">
                <a:solidFill>
                  <a:srgbClr val="000000"/>
                </a:solidFill>
                <a:latin typeface="-apple-system"/>
              </a:rPr>
              <a:t>소년 매거진</a:t>
            </a:r>
            <a:r>
              <a:rPr lang="en-US" altLang="ko-KR">
                <a:solidFill>
                  <a:srgbClr val="000000"/>
                </a:solidFill>
                <a:latin typeface="-apple-system"/>
              </a:rPr>
              <a:t>&gt;&gt;</a:t>
            </a:r>
            <a:endParaRPr lang="ko-KR" altLang="en-US" b="0" i="0">
              <a:solidFill>
                <a:srgbClr val="000000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738518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E6A851-C9F8-428D-8F2A-6E611BE66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/>
              <a:t>일본의 대중 문화</a:t>
            </a:r>
            <a:r>
              <a:rPr lang="en-US" altLang="ko-KR"/>
              <a:t>-</a:t>
            </a:r>
            <a:r>
              <a:rPr lang="ko-KR" altLang="en-US"/>
              <a:t> 스모</a:t>
            </a:r>
            <a:r>
              <a:rPr lang="en-US" altLang="ko-KR"/>
              <a:t>(</a:t>
            </a:r>
            <a:r>
              <a:rPr lang="ko-KR" altLang="en-US"/>
              <a:t>相撲</a:t>
            </a:r>
            <a:r>
              <a:rPr lang="en-US" altLang="ko-KR"/>
              <a:t>)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42796C-5388-4ADC-87DA-5C17E40B5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/>
              <a:t>일본의 국기</a:t>
            </a:r>
            <a:r>
              <a:rPr lang="en-US" altLang="ko-KR"/>
              <a:t>(</a:t>
            </a:r>
            <a:r>
              <a:rPr lang="ko-KR" altLang="en-US"/>
              <a:t>国技</a:t>
            </a:r>
            <a:r>
              <a:rPr lang="en-US" altLang="ko-KR"/>
              <a:t>)</a:t>
            </a:r>
          </a:p>
          <a:p>
            <a:r>
              <a:rPr lang="ko-KR" altLang="en-US"/>
              <a:t>두 사람이 서로 맞잡고 넘어뜨리거나</a:t>
            </a:r>
            <a:r>
              <a:rPr lang="en-US" altLang="ko-KR"/>
              <a:t>, </a:t>
            </a:r>
            <a:r>
              <a:rPr lang="ko-KR" altLang="en-US"/>
              <a:t>지름 </a:t>
            </a:r>
            <a:r>
              <a:rPr lang="en-US" altLang="ko-KR"/>
              <a:t>4.6m</a:t>
            </a:r>
            <a:r>
              <a:rPr lang="ko-KR" altLang="en-US"/>
              <a:t>의 씨름판 밖으로 밀어내거나 하며 힘과 기술을 겨루는 스포츠 </a:t>
            </a:r>
            <a:endParaRPr lang="en-US" altLang="ko-KR"/>
          </a:p>
          <a:p>
            <a:r>
              <a:rPr lang="ko-KR" altLang="en-US"/>
              <a:t>리키</a:t>
            </a:r>
            <a:r>
              <a:rPr lang="en-US" altLang="ko-KR"/>
              <a:t>:</a:t>
            </a:r>
            <a:r>
              <a:rPr lang="ko-KR" altLang="en-US"/>
              <a:t> 스모의 씨름꾼</a:t>
            </a:r>
            <a:endParaRPr lang="en-US" altLang="ko-KR"/>
          </a:p>
          <a:p>
            <a:r>
              <a:rPr lang="ko-KR" altLang="en-US"/>
              <a:t>도효</a:t>
            </a:r>
            <a:r>
              <a:rPr lang="en-US" altLang="ko-KR"/>
              <a:t>:</a:t>
            </a:r>
            <a:r>
              <a:rPr lang="ko-KR" altLang="en-US"/>
              <a:t>  씨름하는 장소</a:t>
            </a:r>
            <a:endParaRPr lang="en-US" altLang="ko-KR"/>
          </a:p>
          <a:p>
            <a:pPr marL="0" indent="0">
              <a:buNone/>
            </a:pPr>
            <a:endParaRPr lang="en-US" altLang="ko-KR"/>
          </a:p>
        </p:txBody>
      </p:sp>
      <p:pic>
        <p:nvPicPr>
          <p:cNvPr id="4" name="그림 4">
            <a:extLst>
              <a:ext uri="{FF2B5EF4-FFF2-40B4-BE49-F238E27FC236}">
                <a16:creationId xmlns:a16="http://schemas.microsoft.com/office/drawing/2014/main" id="{926AC6E3-3A9C-8F47-B058-1DB287FDC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797" y="3652776"/>
            <a:ext cx="2368262" cy="192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44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3D4584-168A-432F-877D-2466530FC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스모의 유래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C3845A0-2E79-4EDF-AB59-325513058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/>
              <a:t>본래 신토의 의식 </a:t>
            </a:r>
            <a:endParaRPr lang="en-US" altLang="ko-KR"/>
          </a:p>
          <a:p>
            <a:pPr marL="0" indent="0">
              <a:buNone/>
            </a:pPr>
            <a:r>
              <a:rPr lang="ko-KR" altLang="en-US"/>
              <a:t>    </a:t>
            </a:r>
            <a:r>
              <a:rPr lang="en-US" altLang="ko-KR">
                <a:sym typeface="Wingdings" pitchFamily="2" charset="2"/>
              </a:rPr>
              <a:t></a:t>
            </a:r>
            <a:r>
              <a:rPr lang="ko-KR" altLang="en-US">
                <a:sym typeface="Wingdings" pitchFamily="2" charset="2"/>
              </a:rPr>
              <a:t>신의 경의 표하기 위한 엄격한 예의범절 존재</a:t>
            </a:r>
            <a:endParaRPr lang="en-US" altLang="ko-KR">
              <a:sym typeface="Wingdings" pitchFamily="2" charset="2"/>
            </a:endParaRPr>
          </a:p>
          <a:p>
            <a:pPr marL="0" indent="0">
              <a:buNone/>
            </a:pPr>
            <a:endParaRPr lang="en-US" altLang="ko-KR">
              <a:sym typeface="Wingdings" pitchFamily="2" charset="2"/>
            </a:endParaRPr>
          </a:p>
          <a:p>
            <a:r>
              <a:rPr lang="ko-KR" altLang="en-US">
                <a:sym typeface="Wingdings" pitchFamily="2" charset="2"/>
              </a:rPr>
              <a:t>기기문학의 기술</a:t>
            </a:r>
            <a:r>
              <a:rPr lang="en-US" altLang="ko-KR">
                <a:sym typeface="Wingdings" pitchFamily="2" charset="2"/>
              </a:rPr>
              <a:t>–</a:t>
            </a:r>
            <a:r>
              <a:rPr lang="ko-KR" altLang="en-US">
                <a:sym typeface="Wingdings" pitchFamily="2" charset="2"/>
              </a:rPr>
              <a:t> 오즈모의 기원</a:t>
            </a:r>
            <a:r>
              <a:rPr lang="en-US" altLang="ko-KR">
                <a:sym typeface="Wingdings" pitchFamily="2" charset="2"/>
              </a:rPr>
              <a:t>:</a:t>
            </a:r>
            <a:r>
              <a:rPr lang="ko-KR" altLang="en-US">
                <a:sym typeface="Wingdings" pitchFamily="2" charset="2"/>
              </a:rPr>
              <a:t> 힘겨루기</a:t>
            </a:r>
            <a:r>
              <a:rPr lang="en-US" altLang="ko-KR">
                <a:sym typeface="Wingdings" pitchFamily="2" charset="2"/>
              </a:rPr>
              <a:t>(</a:t>
            </a:r>
            <a:r>
              <a:rPr lang="ko-KR" altLang="en-US">
                <a:sym typeface="Wingdings" pitchFamily="2" charset="2"/>
              </a:rPr>
              <a:t>치카라쿠라베</a:t>
            </a:r>
            <a:r>
              <a:rPr lang="en-US" altLang="ko-KR">
                <a:sym typeface="Wingdings" pitchFamily="2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55634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5036E6-6A80-4A32-ADF4-68C0ECBB6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일본의 대중문화</a:t>
            </a:r>
            <a:r>
              <a:rPr lang="en-US" altLang="ko-KR"/>
              <a:t>-</a:t>
            </a:r>
            <a:r>
              <a:rPr lang="ko-KR" altLang="en-US"/>
              <a:t> 하나미</a:t>
            </a:r>
            <a:r>
              <a:rPr lang="en-US" altLang="ko-KR"/>
              <a:t>(</a:t>
            </a:r>
            <a:r>
              <a:rPr lang="ko-KR" altLang="en-US"/>
              <a:t>花見</a:t>
            </a:r>
            <a:r>
              <a:rPr lang="en-US" altLang="ko-KR"/>
              <a:t>)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1DE0A5A-724F-4EB5-A1F9-22561DFAC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/>
              <a:t>귀족들이 즐기는 행사가 그 기원</a:t>
            </a:r>
            <a:endParaRPr lang="en-US" altLang="ko-KR"/>
          </a:p>
          <a:p>
            <a:endParaRPr lang="en-US" altLang="ko-KR"/>
          </a:p>
          <a:p>
            <a:r>
              <a:rPr lang="ko-KR" altLang="en-US"/>
              <a:t>나라시대</a:t>
            </a:r>
            <a:r>
              <a:rPr lang="en-US" altLang="ko-KR"/>
              <a:t>:</a:t>
            </a:r>
            <a:r>
              <a:rPr lang="ko-KR" altLang="en-US"/>
              <a:t> 매화를 감상하는 관습 </a:t>
            </a:r>
            <a:r>
              <a:rPr lang="en-US" altLang="ko-KR">
                <a:sym typeface="Wingdings" pitchFamily="2" charset="2"/>
              </a:rPr>
              <a:t></a:t>
            </a:r>
            <a:r>
              <a:rPr lang="ko-KR" altLang="en-US">
                <a:sym typeface="Wingdings" pitchFamily="2" charset="2"/>
              </a:rPr>
              <a:t> 헤이안 시대</a:t>
            </a:r>
            <a:r>
              <a:rPr lang="en-US" altLang="ko-KR">
                <a:sym typeface="Wingdings" pitchFamily="2" charset="2"/>
              </a:rPr>
              <a:t>:</a:t>
            </a:r>
            <a:r>
              <a:rPr lang="ko-KR" altLang="en-US">
                <a:sym typeface="Wingdings" pitchFamily="2" charset="2"/>
              </a:rPr>
              <a:t> 벚꽃 감상</a:t>
            </a:r>
            <a:endParaRPr lang="en-US" altLang="ko-KR">
              <a:sym typeface="Wingdings" pitchFamily="2" charset="2"/>
            </a:endParaRPr>
          </a:p>
          <a:p>
            <a:r>
              <a:rPr lang="ko-KR" altLang="en-US"/>
              <a:t>사가 천왕이 처음 본 꽃 </a:t>
            </a:r>
            <a:r>
              <a:rPr lang="en-US" altLang="ko-KR"/>
              <a:t>:</a:t>
            </a:r>
            <a:r>
              <a:rPr lang="ko-KR" altLang="en-US"/>
              <a:t> 벚꽃이라 알려짐</a:t>
            </a:r>
            <a:endParaRPr lang="en-US" altLang="ko-KR"/>
          </a:p>
          <a:p>
            <a:pPr marL="0" indent="0">
              <a:buNone/>
            </a:pPr>
            <a:r>
              <a:rPr lang="ko-KR" altLang="en-US"/>
              <a:t> </a:t>
            </a:r>
            <a:r>
              <a:rPr lang="en-US" altLang="ko-KR"/>
              <a:t>(</a:t>
            </a:r>
            <a:r>
              <a:rPr lang="ko-KR" altLang="en-US"/>
              <a:t>겐지모노가타리</a:t>
            </a:r>
            <a:r>
              <a:rPr lang="en-US" altLang="ko-KR"/>
              <a:t>,</a:t>
            </a:r>
            <a:r>
              <a:rPr lang="ko-KR" altLang="en-US"/>
              <a:t> </a:t>
            </a:r>
            <a:r>
              <a:rPr lang="en-US" altLang="ko-KR"/>
              <a:t>‘</a:t>
            </a:r>
            <a:r>
              <a:rPr lang="ko-KR" altLang="en-US"/>
              <a:t>가엔</a:t>
            </a:r>
            <a:r>
              <a:rPr lang="en-US" altLang="ko-KR"/>
              <a:t>’</a:t>
            </a:r>
            <a:r>
              <a:rPr lang="ko-KR" altLang="en-US"/>
              <a:t>편에 기록</a:t>
            </a:r>
            <a:r>
              <a:rPr lang="en-US" altLang="ko-KR"/>
              <a:t>)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5112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4">
            <a:extLst>
              <a:ext uri="{FF2B5EF4-FFF2-40B4-BE49-F238E27FC236}">
                <a16:creationId xmlns:a16="http://schemas.microsoft.com/office/drawing/2014/main" id="{A7EEBD9A-92B5-2B41-8440-CBDBA1B19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612" y="1343394"/>
            <a:ext cx="5888775" cy="376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64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6F32E4B-FEC1-A04A-A5CF-6B211A9B5C63}"/>
              </a:ext>
            </a:extLst>
          </p:cNvPr>
          <p:cNvSpPr txBox="1"/>
          <p:nvPr/>
        </p:nvSpPr>
        <p:spPr>
          <a:xfrm>
            <a:off x="1885903" y="2226624"/>
            <a:ext cx="850912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/>
              <a:t>&lt;</a:t>
            </a:r>
            <a:r>
              <a:rPr lang="ko-KR" altLang="en-US" dirty="0"/>
              <a:t>관련 영상</a:t>
            </a:r>
            <a:r>
              <a:rPr lang="en-US" altLang="ko-KR" dirty="0"/>
              <a:t>&gt;</a:t>
            </a:r>
          </a:p>
          <a:p>
            <a:endParaRPr lang="en-US" altLang="ko-KR" dirty="0"/>
          </a:p>
          <a:p>
            <a:r>
              <a:rPr lang="ko-KR" altLang="en-US" dirty="0" err="1"/>
              <a:t>지브리</a:t>
            </a:r>
            <a:r>
              <a:rPr lang="ko-KR" altLang="en-US" dirty="0"/>
              <a:t> 애니메이션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af-ZA" altLang="ko-KR" dirty="0">
                <a:hlinkClick r:id="rId2"/>
              </a:rPr>
              <a:t>https://youtu.be/Gu7pQiCi7uk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스모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en-US" altLang="ko-KR" dirty="0">
                <a:hlinkClick r:id="rId3"/>
              </a:rPr>
              <a:t>https://youtu.be/eToaBJ-X2D4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하나미</a:t>
            </a:r>
            <a:r>
              <a:rPr lang="en-US" altLang="ko-KR" dirty="0"/>
              <a:t>:</a:t>
            </a:r>
            <a:r>
              <a:rPr lang="ko-KR" altLang="en-US" dirty="0"/>
              <a:t>  </a:t>
            </a:r>
            <a:r>
              <a:rPr lang="en-US" altLang="ko-KR" dirty="0">
                <a:hlinkClick r:id="rId4"/>
              </a:rPr>
              <a:t>https://youtu.be/qZZRgNJ9TBo</a:t>
            </a:r>
            <a:r>
              <a:rPr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6671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010F89-333A-4CFF-A21A-0917172FA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FEEB07C-4A46-4A3F-895F-963521DDA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/>
              <a:t>우리가 일본을 연구 해야 하는 이유</a:t>
            </a:r>
            <a:endParaRPr lang="en-US" altLang="ko-KR" dirty="0"/>
          </a:p>
          <a:p>
            <a:r>
              <a:rPr lang="ko-KR" altLang="en-US" dirty="0"/>
              <a:t>대중문화의 정의</a:t>
            </a:r>
            <a:endParaRPr lang="en-US" altLang="ko-KR" dirty="0"/>
          </a:p>
          <a:p>
            <a:r>
              <a:rPr lang="ko-KR" altLang="en-US" dirty="0"/>
              <a:t>일본의 대중문화</a:t>
            </a:r>
            <a:r>
              <a:rPr lang="en-US" altLang="ko-KR" dirty="0"/>
              <a:t>-</a:t>
            </a:r>
            <a:r>
              <a:rPr lang="ko-KR" altLang="en-US" dirty="0"/>
              <a:t>애니메이션</a:t>
            </a:r>
            <a:endParaRPr lang="en-US" altLang="ko-KR" dirty="0"/>
          </a:p>
          <a:p>
            <a:r>
              <a:rPr lang="ko-KR" altLang="en-US" dirty="0"/>
              <a:t>일본의 대중문화</a:t>
            </a:r>
            <a:r>
              <a:rPr lang="en-US" altLang="ko-KR" dirty="0"/>
              <a:t>- </a:t>
            </a:r>
            <a:r>
              <a:rPr lang="ko-KR" altLang="en-US" dirty="0"/>
              <a:t>스모</a:t>
            </a:r>
            <a:endParaRPr lang="en-US" altLang="ko-KR" dirty="0"/>
          </a:p>
          <a:p>
            <a:r>
              <a:rPr lang="ko-KR" altLang="en-US" dirty="0"/>
              <a:t>일본의 대중문화</a:t>
            </a:r>
            <a:r>
              <a:rPr lang="en-US" altLang="ko-KR" dirty="0"/>
              <a:t>- </a:t>
            </a:r>
            <a:r>
              <a:rPr lang="ko-KR" altLang="en-US" dirty="0"/>
              <a:t>만화</a:t>
            </a:r>
            <a:endParaRPr lang="en-US" altLang="ko-KR" dirty="0"/>
          </a:p>
          <a:p>
            <a:r>
              <a:rPr lang="ko-KR" altLang="en-US" dirty="0"/>
              <a:t>일본의 대중문화</a:t>
            </a:r>
            <a:r>
              <a:rPr lang="en-US" altLang="ko-KR" dirty="0"/>
              <a:t>- </a:t>
            </a:r>
            <a:r>
              <a:rPr lang="ko-KR" altLang="en-US" dirty="0"/>
              <a:t>하나미</a:t>
            </a:r>
            <a:endParaRPr lang="en-US" altLang="ko-KR" dirty="0"/>
          </a:p>
          <a:p>
            <a:r>
              <a:rPr lang="ko-KR" altLang="en-US" dirty="0"/>
              <a:t>일본의 대중문화</a:t>
            </a:r>
            <a:r>
              <a:rPr lang="en-US" altLang="ko-KR" dirty="0"/>
              <a:t>- J-POP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9237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59F186C-A64C-1041-8479-EA894C20BD17}"/>
              </a:ext>
            </a:extLst>
          </p:cNvPr>
          <p:cNvSpPr txBox="1"/>
          <p:nvPr/>
        </p:nvSpPr>
        <p:spPr>
          <a:xfrm>
            <a:off x="3039960" y="3244952"/>
            <a:ext cx="61170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4000"/>
              <a:t>             감사합니다</a:t>
            </a:r>
            <a:r>
              <a:rPr lang="en-US" altLang="ko-KR" sz="4000"/>
              <a:t>!</a:t>
            </a:r>
            <a:endParaRPr lang="ko-KR" altLang="en-US" sz="4000"/>
          </a:p>
        </p:txBody>
      </p:sp>
    </p:spTree>
    <p:extLst>
      <p:ext uri="{BB962C8B-B14F-4D97-AF65-F5344CB8AC3E}">
        <p14:creationId xmlns:p14="http://schemas.microsoft.com/office/powerpoint/2010/main" val="634134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388965-440B-4920-9D0C-AA134D5F9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HY수평선B" panose="02030600000101010101" pitchFamily="18" charset="-127"/>
                <a:ea typeface="HY수평선B" panose="02030600000101010101" pitchFamily="18" charset="-127"/>
              </a:rPr>
              <a:t>우리가 일본을 연구해야 하는 이유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BB34DA2-AEB3-4925-A27B-DE3834B95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400" y="2552700"/>
            <a:ext cx="9728197" cy="3323168"/>
          </a:xfrm>
        </p:spPr>
        <p:txBody>
          <a:bodyPr/>
          <a:lstStyle/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일본의 문화 조사    </a:t>
            </a:r>
            <a:r>
              <a:rPr lang="en-US" altLang="ko-KR" dirty="0"/>
              <a:t>                 </a:t>
            </a:r>
          </a:p>
          <a:p>
            <a:pPr marL="0" indent="0">
              <a:buNone/>
            </a:pPr>
            <a:r>
              <a:rPr lang="ko-KR" altLang="en-US" dirty="0"/>
              <a:t>                     일본 전문가로서의 의무</a:t>
            </a:r>
            <a:r>
              <a:rPr lang="en-US" altLang="ko-KR" dirty="0"/>
              <a:t>,  </a:t>
            </a:r>
            <a:r>
              <a:rPr lang="ko-KR" altLang="en-US" dirty="0"/>
              <a:t>일본인의 생활 모습 이해 가능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9C8236F6-F823-4519-AA5B-46478F625D54}"/>
              </a:ext>
            </a:extLst>
          </p:cNvPr>
          <p:cNvSpPr/>
          <p:nvPr/>
        </p:nvSpPr>
        <p:spPr>
          <a:xfrm>
            <a:off x="1803400" y="4214284"/>
            <a:ext cx="889000" cy="25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886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300038-C542-4EAD-BCE1-9939F4E96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>
                <a:latin typeface="HY산B" panose="02030600000101010101" pitchFamily="18" charset="-127"/>
                <a:ea typeface="HY산B" panose="02030600000101010101" pitchFamily="18" charset="-127"/>
              </a:rPr>
              <a:t>대중문화란</a:t>
            </a:r>
            <a:r>
              <a:rPr lang="en-US" altLang="ko-KR" dirty="0">
                <a:latin typeface="HY산B" panose="02030600000101010101" pitchFamily="18" charset="-127"/>
                <a:ea typeface="HY산B" panose="02030600000101010101" pitchFamily="18" charset="-127"/>
              </a:rPr>
              <a:t>?</a:t>
            </a:r>
            <a:endParaRPr lang="ko-KR" altLang="en-US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E030F4-190D-462F-88DD-B3F501E4A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ko-KR" dirty="0"/>
          </a:p>
          <a:p>
            <a:pPr marL="0" indent="0" algn="ctr">
              <a:buNone/>
            </a:pPr>
            <a:endParaRPr lang="en-US" altLang="ko-KR" dirty="0"/>
          </a:p>
          <a:p>
            <a:pPr marL="0" indent="0" algn="ctr">
              <a:buNone/>
            </a:pPr>
            <a:r>
              <a:rPr lang="ko-KR" altLang="en-US" dirty="0"/>
              <a:t>대중문화</a:t>
            </a:r>
            <a:r>
              <a:rPr lang="en-US" altLang="ko-KR" dirty="0"/>
              <a:t>(</a:t>
            </a:r>
            <a:r>
              <a:rPr lang="ko-KR" altLang="en-US" dirty="0"/>
              <a:t>大衆文化</a:t>
            </a:r>
            <a:r>
              <a:rPr lang="en-US" altLang="ko-KR" dirty="0"/>
              <a:t>): </a:t>
            </a:r>
          </a:p>
          <a:p>
            <a:pPr marL="0" indent="0" algn="ctr">
              <a:buNone/>
            </a:pPr>
            <a:r>
              <a:rPr lang="en-US" altLang="ko-KR" dirty="0"/>
              <a:t> </a:t>
            </a:r>
            <a:r>
              <a:rPr lang="ko-KR" altLang="en-US" dirty="0"/>
              <a:t>특정 사회</a:t>
            </a:r>
            <a:r>
              <a:rPr lang="en-US" altLang="ko-KR" dirty="0"/>
              <a:t>, </a:t>
            </a:r>
            <a:r>
              <a:rPr lang="ko-KR" altLang="en-US" dirty="0"/>
              <a:t>계층을 넘어 모든 대상이 즐길 수 있는 것</a:t>
            </a:r>
            <a:endParaRPr lang="en-US" altLang="ko-KR" dirty="0"/>
          </a:p>
          <a:p>
            <a:pPr marL="0" indent="0" algn="ctr">
              <a:buNone/>
            </a:pPr>
            <a:r>
              <a:rPr lang="ja-JP" altLang="en-US" dirty="0"/>
              <a:t>例）</a:t>
            </a:r>
            <a:r>
              <a:rPr lang="ko-KR" altLang="en-US" dirty="0"/>
              <a:t> 드라마</a:t>
            </a:r>
            <a:r>
              <a:rPr lang="en-US" altLang="ko-KR" dirty="0"/>
              <a:t>, </a:t>
            </a:r>
            <a:r>
              <a:rPr lang="ko-KR" altLang="en-US" dirty="0"/>
              <a:t>가요</a:t>
            </a:r>
            <a:r>
              <a:rPr lang="en-US" altLang="ko-KR" dirty="0"/>
              <a:t>, </a:t>
            </a:r>
            <a:r>
              <a:rPr lang="ko-KR" altLang="en-US" dirty="0"/>
              <a:t>영화 등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43770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4FDFF8-9A40-4038-8C92-BBB9A483E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일본의 대중문화</a:t>
            </a:r>
            <a:r>
              <a:rPr lang="en-US" altLang="ko-KR" dirty="0"/>
              <a:t>- </a:t>
            </a:r>
            <a:r>
              <a:rPr lang="ko-KR" altLang="en-US" dirty="0"/>
              <a:t>애니메이션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03D161E-9AD5-4F02-930E-1B4F1B4D1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ko-KR" dirty="0"/>
              <a:t> </a:t>
            </a:r>
            <a:r>
              <a:rPr lang="ko-KR" altLang="en-US" b="1" dirty="0"/>
              <a:t>일본 애니메이션</a:t>
            </a:r>
            <a:r>
              <a:rPr lang="ja-JP" altLang="en-US" b="1" dirty="0"/>
              <a:t>（アニメ）</a:t>
            </a:r>
            <a:r>
              <a:rPr lang="en-US" altLang="ja-JP" b="1" dirty="0"/>
              <a:t>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ko-KR" altLang="en-US" dirty="0"/>
              <a:t>보통 일본 애니메이션을 </a:t>
            </a:r>
            <a:r>
              <a:rPr lang="en-US" altLang="ko-KR" dirty="0"/>
              <a:t>‘</a:t>
            </a:r>
            <a:r>
              <a:rPr lang="ko-KR" altLang="en-US" dirty="0" err="1"/>
              <a:t>아니메</a:t>
            </a:r>
            <a:r>
              <a:rPr lang="en-US" altLang="ko-KR" dirty="0"/>
              <a:t>’</a:t>
            </a:r>
            <a:r>
              <a:rPr lang="ko-KR" altLang="en-US" dirty="0"/>
              <a:t>로 호칭</a:t>
            </a:r>
            <a:endParaRPr lang="en-US" altLang="ko-KR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ko-KR" altLang="en-US" dirty="0"/>
              <a:t>전 세계적으로 많은 영향 끼침</a:t>
            </a:r>
            <a:r>
              <a:rPr lang="en-US" altLang="ko-KR" dirty="0"/>
              <a:t>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ko-KR" altLang="en-US" dirty="0"/>
              <a:t>대표적인 제작사</a:t>
            </a:r>
            <a:r>
              <a:rPr lang="en-US" altLang="ko-KR" dirty="0"/>
              <a:t>:  </a:t>
            </a:r>
            <a:r>
              <a:rPr lang="ko-KR" altLang="en-US" dirty="0" err="1"/>
              <a:t>도에이</a:t>
            </a:r>
            <a:r>
              <a:rPr lang="ko-KR" altLang="en-US" dirty="0"/>
              <a:t> 동화</a:t>
            </a:r>
            <a:r>
              <a:rPr lang="en-US" altLang="ko-KR" dirty="0"/>
              <a:t>(</a:t>
            </a:r>
            <a:r>
              <a:rPr lang="ja-JP" altLang="en-US" dirty="0"/>
              <a:t>東映アニメーション</a:t>
            </a:r>
            <a:r>
              <a:rPr lang="en-US" altLang="ko-KR" dirty="0"/>
              <a:t>), </a:t>
            </a:r>
            <a:r>
              <a:rPr lang="ko-KR" altLang="en-US" dirty="0"/>
              <a:t>무시 프로덕션</a:t>
            </a:r>
            <a:r>
              <a:rPr lang="en-US" altLang="ko-KR" dirty="0"/>
              <a:t>(</a:t>
            </a:r>
            <a:r>
              <a:rPr lang="ja-JP" altLang="en-US" dirty="0"/>
              <a:t>虫プロダクション</a:t>
            </a:r>
            <a:r>
              <a:rPr lang="en-US" altLang="ko-KR" dirty="0"/>
              <a:t>), </a:t>
            </a:r>
            <a:r>
              <a:rPr lang="ko-KR" altLang="en-US" dirty="0"/>
              <a:t>스튜디오 </a:t>
            </a:r>
            <a:r>
              <a:rPr lang="ko-KR" altLang="en-US" dirty="0" err="1"/>
              <a:t>지브리</a:t>
            </a:r>
            <a:r>
              <a:rPr lang="en-US" altLang="ko-KR" dirty="0"/>
              <a:t>(</a:t>
            </a:r>
            <a:r>
              <a:rPr lang="ja-JP" altLang="en-US" dirty="0"/>
              <a:t>スタジオジブリ</a:t>
            </a:r>
            <a:r>
              <a:rPr lang="en-US" altLang="ko-KR" dirty="0"/>
              <a:t>)</a:t>
            </a:r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3795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5D2352-7626-44D7-863D-D20F6C1F8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ko-KR" altLang="en-US" dirty="0"/>
              <a:t>일본 애니메이션의 시작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102BD4C-9A2F-416A-A7B3-A47147DC9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altLang="ko-KR" dirty="0"/>
              <a:t> </a:t>
            </a:r>
            <a:r>
              <a:rPr lang="ko-KR" altLang="en-US" dirty="0"/>
              <a:t>일본 애니메이션의 시작</a:t>
            </a:r>
            <a:endParaRPr lang="en-US" altLang="ko-KR" dirty="0"/>
          </a:p>
          <a:p>
            <a:pPr marL="0" indent="0" algn="ctr">
              <a:buNone/>
            </a:pPr>
            <a:r>
              <a:rPr lang="ko-KR" altLang="en-US" dirty="0" err="1"/>
              <a:t>시모카와</a:t>
            </a:r>
            <a:r>
              <a:rPr lang="ko-KR" altLang="en-US" dirty="0"/>
              <a:t> </a:t>
            </a:r>
            <a:r>
              <a:rPr lang="ko-KR" altLang="en-US" dirty="0" err="1"/>
              <a:t>오텐</a:t>
            </a:r>
            <a:r>
              <a:rPr lang="en-US" altLang="ko-KR" dirty="0"/>
              <a:t>(</a:t>
            </a:r>
            <a:r>
              <a:rPr lang="ko-KR" altLang="en-US" dirty="0"/>
              <a:t>下川凹天</a:t>
            </a:r>
            <a:r>
              <a:rPr lang="en-US" altLang="ko-KR" dirty="0"/>
              <a:t>), </a:t>
            </a:r>
            <a:r>
              <a:rPr lang="ko-KR" altLang="en-US" dirty="0" err="1"/>
              <a:t>고우치</a:t>
            </a:r>
            <a:r>
              <a:rPr lang="ko-KR" altLang="en-US" dirty="0"/>
              <a:t> </a:t>
            </a:r>
            <a:r>
              <a:rPr lang="ko-KR" altLang="en-US" dirty="0" err="1"/>
              <a:t>준이치</a:t>
            </a:r>
            <a:r>
              <a:rPr lang="en-US" altLang="ko-KR" dirty="0"/>
              <a:t>(</a:t>
            </a:r>
            <a:r>
              <a:rPr lang="ko-KR" altLang="en-US" dirty="0"/>
              <a:t>幸內純一</a:t>
            </a:r>
            <a:r>
              <a:rPr lang="en-US" altLang="ko-KR" dirty="0"/>
              <a:t>), </a:t>
            </a:r>
            <a:r>
              <a:rPr lang="ko-KR" altLang="en-US" dirty="0" err="1"/>
              <a:t>기타야마</a:t>
            </a:r>
            <a:r>
              <a:rPr lang="ko-KR" altLang="en-US" dirty="0"/>
              <a:t> </a:t>
            </a:r>
            <a:r>
              <a:rPr lang="ko-KR" altLang="en-US" dirty="0" err="1"/>
              <a:t>세이타로</a:t>
            </a:r>
            <a:r>
              <a:rPr lang="en-US" altLang="ko-KR" dirty="0"/>
              <a:t>(</a:t>
            </a:r>
            <a:r>
              <a:rPr lang="ko-KR" altLang="en-US" dirty="0"/>
              <a:t>北山清太郎</a:t>
            </a:r>
            <a:r>
              <a:rPr lang="en-US" altLang="ko-KR" dirty="0"/>
              <a:t>)</a:t>
            </a:r>
          </a:p>
          <a:p>
            <a:pPr marL="0" indent="0">
              <a:buNone/>
            </a:pPr>
            <a:endParaRPr lang="ko-KR" altLang="ko-KR">
              <a:effectLst/>
            </a:endParaRPr>
          </a:p>
          <a:p>
            <a:pPr marL="0" indent="0">
              <a:buNone/>
            </a:pPr>
            <a:r>
              <a:rPr lang="ko-KR" altLang="en-US">
                <a:effectLst/>
              </a:rPr>
              <a:t>                               </a:t>
            </a:r>
            <a:endParaRPr lang="ko-KR" altLang="ko-KR">
              <a:effectLst/>
            </a:endParaRPr>
          </a:p>
          <a:p>
            <a:pPr marL="0" indent="0" algn="ctr">
              <a:buNone/>
            </a:pPr>
            <a:endParaRPr lang="ko-KR" altLang="en-US" dirty="0"/>
          </a:p>
          <a:p>
            <a:pPr marL="0" indent="0" algn="ctr">
              <a:buNone/>
            </a:pPr>
            <a:endParaRPr lang="en-US" altLang="ko-KR" dirty="0"/>
          </a:p>
          <a:p>
            <a:pPr marL="0" indent="0" algn="ctr">
              <a:buNone/>
            </a:pPr>
            <a:r>
              <a:rPr lang="ko-KR" altLang="en-US" dirty="0"/>
              <a:t>일본 애니메이션의</a:t>
            </a:r>
            <a:r>
              <a:rPr lang="en-US" altLang="ko-KR" dirty="0"/>
              <a:t> </a:t>
            </a:r>
            <a:r>
              <a:rPr lang="ko-KR" altLang="en-US" dirty="0"/>
              <a:t>선구자</a:t>
            </a:r>
            <a:endParaRPr lang="en-US" altLang="ko-KR" dirty="0"/>
          </a:p>
          <a:p>
            <a:pPr marL="0" indent="0" algn="ctr">
              <a:buNone/>
            </a:pPr>
            <a:endParaRPr lang="en-US" altLang="ko-KR" dirty="0"/>
          </a:p>
        </p:txBody>
      </p:sp>
      <p:sp>
        <p:nvSpPr>
          <p:cNvPr id="7" name="화살표: 오른쪽 6">
            <a:extLst>
              <a:ext uri="{FF2B5EF4-FFF2-40B4-BE49-F238E27FC236}">
                <a16:creationId xmlns:a16="http://schemas.microsoft.com/office/drawing/2014/main" id="{80095DBF-278C-4AD3-AB0E-46855A0325FF}"/>
              </a:ext>
            </a:extLst>
          </p:cNvPr>
          <p:cNvSpPr/>
          <p:nvPr/>
        </p:nvSpPr>
        <p:spPr>
          <a:xfrm>
            <a:off x="1904230" y="5066829"/>
            <a:ext cx="1794933" cy="541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4">
            <a:extLst>
              <a:ext uri="{FF2B5EF4-FFF2-40B4-BE49-F238E27FC236}">
                <a16:creationId xmlns:a16="http://schemas.microsoft.com/office/drawing/2014/main" id="{05692239-8E17-4C43-9311-BF8547781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7" y="3486777"/>
            <a:ext cx="1285713" cy="1459245"/>
          </a:xfrm>
          <a:prstGeom prst="rect">
            <a:avLst/>
          </a:prstGeom>
        </p:spPr>
      </p:pic>
      <p:pic>
        <p:nvPicPr>
          <p:cNvPr id="5" name="그림 5">
            <a:extLst>
              <a:ext uri="{FF2B5EF4-FFF2-40B4-BE49-F238E27FC236}">
                <a16:creationId xmlns:a16="http://schemas.microsoft.com/office/drawing/2014/main" id="{790B9A64-D1F1-5C4D-BE9C-D672CA778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294967" y="3653467"/>
            <a:ext cx="1285712" cy="1467130"/>
          </a:xfrm>
          <a:prstGeom prst="rect">
            <a:avLst/>
          </a:prstGeom>
        </p:spPr>
      </p:pic>
      <p:pic>
        <p:nvPicPr>
          <p:cNvPr id="6" name="그림 7">
            <a:extLst>
              <a:ext uri="{FF2B5EF4-FFF2-40B4-BE49-F238E27FC236}">
                <a16:creationId xmlns:a16="http://schemas.microsoft.com/office/drawing/2014/main" id="{C18B1676-314F-2B42-B3A9-C81DA4F40B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903" y="3444167"/>
            <a:ext cx="1422010" cy="162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70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E24329-539B-47AE-9275-486FBB937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최초의 일본 애니메이션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B7F1D2B-0390-4016-B8C5-1E43C5359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754" y="2449175"/>
            <a:ext cx="10537865" cy="2993572"/>
          </a:xfrm>
        </p:spPr>
        <p:txBody>
          <a:bodyPr/>
          <a:lstStyle/>
          <a:p>
            <a:pPr marL="0" indent="0">
              <a:buNone/>
            </a:pPr>
            <a:r>
              <a:rPr lang="ko-KR" altLang="en-US"/>
              <a:t> </a:t>
            </a:r>
            <a:r>
              <a:rPr lang="en-US" altLang="ko-KR"/>
              <a:t>1917</a:t>
            </a:r>
            <a:r>
              <a:rPr lang="ko-KR" altLang="en-US"/>
              <a:t>년</a:t>
            </a:r>
            <a:r>
              <a:rPr lang="en-US" altLang="ko-KR"/>
              <a:t>,</a:t>
            </a:r>
            <a:r>
              <a:rPr lang="ko-KR" altLang="en-US"/>
              <a:t> 일본 애니메이션 선구자들에 의해 만들어짐</a:t>
            </a:r>
            <a:endParaRPr lang="en-US" altLang="ko-KR"/>
          </a:p>
          <a:p>
            <a:pPr marL="0" indent="0">
              <a:buNone/>
            </a:pPr>
            <a:endParaRPr lang="en-US" altLang="ko-KR"/>
          </a:p>
          <a:p>
            <a:pPr marL="0" indent="0">
              <a:buNone/>
            </a:pPr>
            <a:r>
              <a:rPr lang="en-US" altLang="ko-KR" sz="2000"/>
              <a:t>•&lt;</a:t>
            </a:r>
            <a:r>
              <a:rPr lang="ko-KR" altLang="en-US" sz="2000"/>
              <a:t>문지기 이모카와 무쿠조</a:t>
            </a:r>
            <a:r>
              <a:rPr lang="en-US" altLang="ko-KR" sz="2000"/>
              <a:t>&gt;</a:t>
            </a:r>
            <a:r>
              <a:rPr lang="ko-KR" altLang="en-US" sz="2000"/>
              <a:t>   </a:t>
            </a:r>
            <a:r>
              <a:rPr lang="en-US" altLang="ko-KR" sz="2000"/>
              <a:t>•&lt;</a:t>
            </a:r>
            <a:r>
              <a:rPr lang="ko-KR" altLang="en-US" sz="2000"/>
              <a:t>해나와헤코나이 명검이야기</a:t>
            </a:r>
            <a:r>
              <a:rPr lang="en-US" altLang="ko-KR" sz="2000"/>
              <a:t>&gt;</a:t>
            </a:r>
            <a:r>
              <a:rPr lang="ko-KR" altLang="en-US" sz="2000"/>
              <a:t>   </a:t>
            </a:r>
            <a:r>
              <a:rPr lang="en-US" altLang="ko-KR" sz="2000"/>
              <a:t>•</a:t>
            </a:r>
            <a:r>
              <a:rPr lang="ko-KR" altLang="en-US" sz="2000"/>
              <a:t> </a:t>
            </a:r>
            <a:r>
              <a:rPr lang="en-US" altLang="ko-KR" sz="2000"/>
              <a:t>&lt;</a:t>
            </a:r>
            <a:r>
              <a:rPr lang="ko-KR" altLang="en-US" sz="2000"/>
              <a:t>원숭이와 게의 전투</a:t>
            </a:r>
            <a:r>
              <a:rPr lang="en-US" altLang="ko-KR" sz="2000"/>
              <a:t>&gt;</a:t>
            </a:r>
          </a:p>
          <a:p>
            <a:pPr marL="0" indent="0">
              <a:buNone/>
            </a:pPr>
            <a:r>
              <a:rPr lang="ko-KR" altLang="en-US" sz="2000"/>
              <a:t>    </a:t>
            </a:r>
            <a:r>
              <a:rPr lang="en-US" altLang="ko-KR" sz="2000"/>
              <a:t>(</a:t>
            </a:r>
            <a:r>
              <a:rPr lang="ko-KR" altLang="en-US" sz="2000"/>
              <a:t>시모카와 오텐  作</a:t>
            </a:r>
            <a:r>
              <a:rPr lang="en-US" altLang="ko-KR" sz="2000"/>
              <a:t>)</a:t>
            </a:r>
            <a:r>
              <a:rPr lang="ko-KR" altLang="en-US" sz="2000"/>
              <a:t>                        </a:t>
            </a:r>
            <a:r>
              <a:rPr lang="en-US" altLang="ko-KR" sz="2000"/>
              <a:t>(</a:t>
            </a:r>
            <a:r>
              <a:rPr lang="ko-KR" altLang="en-US" sz="2000"/>
              <a:t>고우치 쥰이치 作</a:t>
            </a:r>
            <a:r>
              <a:rPr lang="en-US" altLang="ko-KR" sz="2000"/>
              <a:t>)</a:t>
            </a:r>
            <a:r>
              <a:rPr lang="ko-KR" altLang="en-US" sz="2000"/>
              <a:t>                     </a:t>
            </a:r>
            <a:r>
              <a:rPr lang="en-US" altLang="ko-KR" sz="2000"/>
              <a:t>(</a:t>
            </a:r>
            <a:r>
              <a:rPr lang="ko-KR" altLang="en-US" sz="2000"/>
              <a:t>키타야마  세이타作</a:t>
            </a:r>
            <a:r>
              <a:rPr lang="en-US" altLang="ko-KR" sz="2000"/>
              <a:t>)</a:t>
            </a:r>
          </a:p>
          <a:p>
            <a:pPr marL="0" indent="0">
              <a:buNone/>
            </a:pPr>
            <a:r>
              <a:rPr lang="ko-KR" altLang="en-US"/>
              <a:t>                                    </a:t>
            </a:r>
            <a:endParaRPr lang="en-US" altLang="ko-KR"/>
          </a:p>
          <a:p>
            <a:pPr marL="0" indent="0">
              <a:buNone/>
            </a:pPr>
            <a:r>
              <a:rPr lang="ko-KR" altLang="en-US"/>
              <a:t>                                          최초의 일본 애니메이션</a:t>
            </a:r>
          </a:p>
        </p:txBody>
      </p:sp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53134728-A8E0-FB48-80B5-318E0F71246D}"/>
              </a:ext>
            </a:extLst>
          </p:cNvPr>
          <p:cNvSpPr/>
          <p:nvPr/>
        </p:nvSpPr>
        <p:spPr>
          <a:xfrm>
            <a:off x="2633670" y="4836721"/>
            <a:ext cx="1374252" cy="606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827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5148AA-2FEA-4E70-A874-4E3CF3EF8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일본 애니메이션의 성장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A80C1A7-8A93-4EC2-BBB8-01CA25E6F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8177" y="2457971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ko-KR" altLang="en-US"/>
              <a:t> 패망 이후</a:t>
            </a:r>
            <a:r>
              <a:rPr lang="en-US" altLang="ko-KR"/>
              <a:t>,</a:t>
            </a:r>
            <a:r>
              <a:rPr lang="ko-KR" altLang="en-US"/>
              <a:t>  도에이 동화의 탄생</a:t>
            </a:r>
            <a:r>
              <a:rPr lang="en-US" altLang="ko-KR"/>
              <a:t>(1955)</a:t>
            </a:r>
            <a:r>
              <a:rPr lang="ko-KR" altLang="en-US"/>
              <a:t>과 테즈카 오사무의 등장</a:t>
            </a:r>
            <a:endParaRPr lang="en-US" altLang="ko-KR"/>
          </a:p>
          <a:p>
            <a:r>
              <a:rPr lang="ko-KR" altLang="en-US"/>
              <a:t>도에이의 첫 작품  </a:t>
            </a:r>
            <a:r>
              <a:rPr lang="en-US" altLang="ko-KR"/>
              <a:t>&lt;</a:t>
            </a:r>
            <a:r>
              <a:rPr lang="ko-KR" altLang="en-US"/>
              <a:t>새끼 고양이의 낙서</a:t>
            </a:r>
            <a:r>
              <a:rPr lang="en-US" altLang="ko-KR"/>
              <a:t>&gt;</a:t>
            </a:r>
            <a:r>
              <a:rPr lang="ko-KR" altLang="en-US"/>
              <a:t> 발표</a:t>
            </a:r>
            <a:endParaRPr lang="en-US" altLang="ko-KR"/>
          </a:p>
          <a:p>
            <a:r>
              <a:rPr lang="ko-KR" altLang="en-US"/>
              <a:t>최초의 극장 애니메이션 </a:t>
            </a:r>
            <a:r>
              <a:rPr lang="en-US" altLang="ko-KR"/>
              <a:t>&lt;</a:t>
            </a:r>
            <a:r>
              <a:rPr lang="ko-KR" altLang="en-US"/>
              <a:t>백사전</a:t>
            </a:r>
            <a:r>
              <a:rPr lang="en-US" altLang="ko-KR"/>
              <a:t>&gt;</a:t>
            </a:r>
            <a:r>
              <a:rPr lang="ko-KR" altLang="en-US"/>
              <a:t> 등장 </a:t>
            </a:r>
            <a:endParaRPr lang="en-US" altLang="ko-KR"/>
          </a:p>
          <a:p>
            <a:r>
              <a:rPr lang="ko-KR" altLang="en-US"/>
              <a:t>뒤이어 </a:t>
            </a:r>
            <a:r>
              <a:rPr lang="en-US" altLang="ko-KR"/>
              <a:t>&lt;</a:t>
            </a:r>
            <a:r>
              <a:rPr lang="ko-KR" altLang="en-US"/>
              <a:t>신밧드의 모험</a:t>
            </a:r>
            <a:r>
              <a:rPr lang="en-US" altLang="ko-KR"/>
              <a:t>&gt;,</a:t>
            </a:r>
            <a:r>
              <a:rPr lang="ko-KR" altLang="en-US"/>
              <a:t> </a:t>
            </a:r>
            <a:endParaRPr lang="en-US" altLang="ko-KR"/>
          </a:p>
          <a:p>
            <a:pPr marL="0" indent="0">
              <a:buNone/>
            </a:pPr>
            <a:r>
              <a:rPr lang="ko-KR" altLang="en-US"/>
              <a:t> </a:t>
            </a:r>
            <a:r>
              <a:rPr lang="en-US" altLang="ko-KR"/>
              <a:t>&lt;</a:t>
            </a:r>
            <a:r>
              <a:rPr lang="ko-KR" altLang="en-US"/>
              <a:t>개구쟁이 왕자의 왕뱀 퇴치</a:t>
            </a:r>
            <a:r>
              <a:rPr lang="en-US" altLang="ko-KR"/>
              <a:t>&gt;</a:t>
            </a:r>
            <a:r>
              <a:rPr lang="ko-KR" altLang="en-US"/>
              <a:t> 가 대중적 인기多</a:t>
            </a:r>
            <a:endParaRPr lang="en-US" altLang="ko-KR"/>
          </a:p>
          <a:p>
            <a:pPr marL="0" indent="0">
              <a:buNone/>
            </a:pPr>
            <a:r>
              <a:rPr lang="ko-KR" altLang="en-US"/>
              <a:t>              일본 애니메이션 산업화의 주춧돌 역할</a:t>
            </a:r>
            <a:endParaRPr lang="en-US" altLang="ko-KR"/>
          </a:p>
          <a:p>
            <a:endParaRPr lang="ko-KR" altLang="en-US"/>
          </a:p>
        </p:txBody>
      </p:sp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8E7EE2ED-1417-2440-BCAB-14A53B5C1980}"/>
              </a:ext>
            </a:extLst>
          </p:cNvPr>
          <p:cNvSpPr/>
          <p:nvPr/>
        </p:nvSpPr>
        <p:spPr>
          <a:xfrm flipV="1">
            <a:off x="846186" y="5102680"/>
            <a:ext cx="1565990" cy="2885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5">
            <a:extLst>
              <a:ext uri="{FF2B5EF4-FFF2-40B4-BE49-F238E27FC236}">
                <a16:creationId xmlns:a16="http://schemas.microsoft.com/office/drawing/2014/main" id="{F40E04C1-8672-DC48-9241-E463B27EA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789" y="2970324"/>
            <a:ext cx="1912646" cy="814935"/>
          </a:xfrm>
          <a:prstGeom prst="rect">
            <a:avLst/>
          </a:prstGeom>
        </p:spPr>
      </p:pic>
      <p:pic>
        <p:nvPicPr>
          <p:cNvPr id="6" name="그림 6">
            <a:extLst>
              <a:ext uri="{FF2B5EF4-FFF2-40B4-BE49-F238E27FC236}">
                <a16:creationId xmlns:a16="http://schemas.microsoft.com/office/drawing/2014/main" id="{FDD6C7D6-CECD-4C40-8AF6-4BD0A3992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724" y="3957229"/>
            <a:ext cx="1264237" cy="2089158"/>
          </a:xfrm>
          <a:prstGeom prst="rect">
            <a:avLst/>
          </a:prstGeom>
        </p:spPr>
      </p:pic>
      <p:pic>
        <p:nvPicPr>
          <p:cNvPr id="7" name="그림 7">
            <a:extLst>
              <a:ext uri="{FF2B5EF4-FFF2-40B4-BE49-F238E27FC236}">
                <a16:creationId xmlns:a16="http://schemas.microsoft.com/office/drawing/2014/main" id="{39045A26-6685-C049-8B8F-A49F802137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796" y="3932644"/>
            <a:ext cx="1561018" cy="217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73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0F2DE4A-890E-214A-9EFF-C129ECA0431D}"/>
              </a:ext>
            </a:extLst>
          </p:cNvPr>
          <p:cNvSpPr txBox="1"/>
          <p:nvPr/>
        </p:nvSpPr>
        <p:spPr>
          <a:xfrm rot="10800000" flipV="1">
            <a:off x="692727" y="830501"/>
            <a:ext cx="1070634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000000"/>
                </a:solidFill>
                <a:effectLst/>
                <a:latin typeface="-apple-system"/>
              </a:rPr>
              <a:t>1960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-apple-system"/>
              </a:rPr>
              <a:t>년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-apple-system"/>
              </a:rPr>
              <a:t>,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-apple-system"/>
              </a:rPr>
              <a:t>테즈카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-apple-system"/>
              </a:rPr>
              <a:t>오사무에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-apple-system"/>
              </a:rPr>
              <a:t> 의해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-apple-system"/>
              </a:rPr>
              <a:t>&lt;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-apple-system"/>
              </a:rPr>
              <a:t>무쇠팔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-apple-system"/>
              </a:rPr>
              <a:t> 아톰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-apple-system"/>
              </a:rPr>
              <a:t>&gt;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-apple-system"/>
              </a:rPr>
              <a:t>의 탄생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-apple-system"/>
              </a:rPr>
              <a:t>(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-apple-system"/>
              </a:rPr>
              <a:t>당시 사회성 반영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-apple-system"/>
              </a:rPr>
              <a:t>)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-apple-system"/>
              </a:rPr>
              <a:t>     </a:t>
            </a:r>
            <a:endParaRPr lang="en-US" altLang="ko-KR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l"/>
            <a:endParaRPr lang="en-US" altLang="ko-KR" dirty="0">
              <a:solidFill>
                <a:srgbClr val="000000"/>
              </a:solidFill>
              <a:latin typeface="-apple-system"/>
            </a:endParaRPr>
          </a:p>
          <a:p>
            <a:pPr algn="l"/>
            <a:endParaRPr lang="en-US" altLang="ko-KR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l"/>
            <a:endParaRPr lang="en-US" altLang="ko-KR" dirty="0">
              <a:solidFill>
                <a:srgbClr val="000000"/>
              </a:solidFill>
              <a:latin typeface="-apple-system"/>
            </a:endParaRPr>
          </a:p>
          <a:p>
            <a:pPr algn="l"/>
            <a:endParaRPr lang="en-US" altLang="ko-KR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l"/>
            <a:endParaRPr lang="en-US" altLang="ko-KR" dirty="0">
              <a:solidFill>
                <a:srgbClr val="000000"/>
              </a:solidFill>
              <a:latin typeface="-apple-system"/>
            </a:endParaRPr>
          </a:p>
          <a:p>
            <a:pPr algn="l"/>
            <a:endParaRPr lang="en-US" altLang="ko-KR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l"/>
            <a:endParaRPr lang="en-US" altLang="ko-KR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l"/>
            <a:endParaRPr lang="en-US" altLang="ko-KR" dirty="0">
              <a:solidFill>
                <a:srgbClr val="000000"/>
              </a:solidFill>
              <a:latin typeface="-apple-system"/>
            </a:endParaRPr>
          </a:p>
          <a:p>
            <a:pPr algn="l"/>
            <a:endParaRPr lang="en-US" altLang="ko-KR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l"/>
            <a:endParaRPr lang="en-US" altLang="ko-KR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l"/>
            <a:endParaRPr lang="en-US" altLang="ko-KR" dirty="0">
              <a:solidFill>
                <a:srgbClr val="000000"/>
              </a:solidFill>
              <a:latin typeface="-apple-system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ko-KR" altLang="en-US" b="0" i="0" dirty="0">
                <a:solidFill>
                  <a:srgbClr val="000000"/>
                </a:solidFill>
                <a:effectLst/>
                <a:latin typeface="-apple-system"/>
              </a:rPr>
              <a:t> 이후 공상과학물에 지대한 영향 끼침</a:t>
            </a:r>
            <a:endParaRPr lang="en-US" altLang="ko-KR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000000"/>
                </a:solidFill>
                <a:latin typeface="-apple-system"/>
              </a:rPr>
              <a:t>일본 애니메이션 산업</a:t>
            </a:r>
            <a:r>
              <a:rPr lang="en-US" altLang="ko-KR" dirty="0">
                <a:solidFill>
                  <a:srgbClr val="000000"/>
                </a:solidFill>
                <a:latin typeface="-apple-system"/>
                <a:sym typeface="Wingdings" pitchFamily="2" charset="2"/>
              </a:rPr>
              <a:t></a:t>
            </a:r>
            <a:r>
              <a:rPr lang="ko-KR" altLang="en-US" dirty="0">
                <a:solidFill>
                  <a:srgbClr val="000000"/>
                </a:solidFill>
                <a:latin typeface="-apple-system"/>
              </a:rPr>
              <a:t> 경쟁력 있는 작품모델</a:t>
            </a:r>
            <a:endParaRPr lang="ko-KR" altLang="en-US" b="0" i="0" dirty="0">
              <a:solidFill>
                <a:srgbClr val="000000"/>
              </a:solidFill>
              <a:effectLst/>
              <a:latin typeface="-apple-system"/>
            </a:endParaRPr>
          </a:p>
        </p:txBody>
      </p:sp>
      <p:pic>
        <p:nvPicPr>
          <p:cNvPr id="10" name="그림 10">
            <a:extLst>
              <a:ext uri="{FF2B5EF4-FFF2-40B4-BE49-F238E27FC236}">
                <a16:creationId xmlns:a16="http://schemas.microsoft.com/office/drawing/2014/main" id="{B1389B0A-DBDC-2B4C-BF17-388FC4849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480" y="1471931"/>
            <a:ext cx="5624914" cy="268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883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자연주의">
  <a:themeElements>
    <a:clrScheme name="자연주의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자연주의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자연주의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87</TotalTime>
  <Words>593</Words>
  <Application>Microsoft Office PowerPoint</Application>
  <PresentationFormat>와이드스크린</PresentationFormat>
  <Paragraphs>115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8" baseType="lpstr">
      <vt:lpstr>-apple-system</vt:lpstr>
      <vt:lpstr>HY산B</vt:lpstr>
      <vt:lpstr>HY수평선B</vt:lpstr>
      <vt:lpstr>바탕</vt:lpstr>
      <vt:lpstr>Arial</vt:lpstr>
      <vt:lpstr>Garamond</vt:lpstr>
      <vt:lpstr>Wingdings</vt:lpstr>
      <vt:lpstr>자연주의</vt:lpstr>
      <vt:lpstr>일본어와 일본문화 </vt:lpstr>
      <vt:lpstr>목차</vt:lpstr>
      <vt:lpstr>우리가 일본을 연구해야 하는 이유</vt:lpstr>
      <vt:lpstr>대중문화란?</vt:lpstr>
      <vt:lpstr>일본의 대중문화- 애니메이션</vt:lpstr>
      <vt:lpstr>일본 애니메이션의 시작</vt:lpstr>
      <vt:lpstr>최초의 일본 애니메이션</vt:lpstr>
      <vt:lpstr>일본 애니메이션의 성장 </vt:lpstr>
      <vt:lpstr>PowerPoint 프레젠테이션</vt:lpstr>
      <vt:lpstr>‘아니메’의 부흥, 그리고 스튜디오 지브리</vt:lpstr>
      <vt:lpstr>PowerPoint 프레젠테이션</vt:lpstr>
      <vt:lpstr>일본의 대중문화-만화(漫画、まんが)</vt:lpstr>
      <vt:lpstr>만화의 역사</vt:lpstr>
      <vt:lpstr>PowerPoint 프레젠테이션</vt:lpstr>
      <vt:lpstr>일본의 대중 문화- 스모(相撲)</vt:lpstr>
      <vt:lpstr>스모의 유래</vt:lpstr>
      <vt:lpstr>일본의 대중문화- 하나미(花見)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일본어와 일본문화 </dc:title>
  <dc:creator>pc1</dc:creator>
  <cp:lastModifiedBy>pc1</cp:lastModifiedBy>
  <cp:revision>15</cp:revision>
  <dcterms:created xsi:type="dcterms:W3CDTF">2020-09-29T22:53:19Z</dcterms:created>
  <dcterms:modified xsi:type="dcterms:W3CDTF">2020-10-03T07:46:10Z</dcterms:modified>
</cp:coreProperties>
</file>