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256" r:id="rId2"/>
    <p:sldId id="260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8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8C830-3B52-4D1C-8A70-DCFCD083B19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21259-87AC-4C77-A35D-CD383CED1A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9102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422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979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719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527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289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678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303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366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524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51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06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87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593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Arial"/>
          <a:cs typeface="Arial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/>
          <a:ea typeface="Arial"/>
          <a:cs typeface="Arial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Arial"/>
          <a:cs typeface="Arial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/>
          <a:ea typeface="Arial"/>
          <a:cs typeface="Arial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Arial"/>
          <a:cs typeface="Arial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Arial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Arial"/>
          <a:cs typeface="Arial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Arial"/>
          <a:cs typeface="Arial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Arial"/>
          <a:cs typeface="Arial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Arial"/>
          <a:cs typeface="Arial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Arial"/>
          <a:ea typeface="Arial"/>
          <a:cs typeface="Arial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Arial"/>
          <a:ea typeface="Arial"/>
          <a:cs typeface="Arial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Arial"/>
          <a:ea typeface="Arial"/>
          <a:cs typeface="Arial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Arial"/>
          <a:ea typeface="Arial"/>
          <a:cs typeface="Arial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Arial"/>
          <a:ea typeface="Arial"/>
          <a:cs typeface="Arial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Arial"/>
          <a:ea typeface="Arial"/>
          <a:cs typeface="Arial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Arial"/>
          <a:ea typeface="Arial"/>
          <a:cs typeface="Arial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Arial"/>
          <a:ea typeface="Arial"/>
          <a:cs typeface="Arial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roup 1"/>
          <p:cNvSpPr/>
          <p:nvPr/>
        </p:nvSpPr>
        <p:spPr>
          <a:xfrm>
            <a:off x="4446352" y="871268"/>
            <a:ext cx="2834005" cy="5408762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명조" panose="02020603020101020101" pitchFamily="18" charset="-127"/>
              <a:cs typeface="+mn-cs"/>
            </a:endParaRPr>
          </a:p>
        </p:txBody>
      </p:sp>
      <p:sp>
        <p:nvSpPr>
          <p:cNvPr id="19" name="Group 18"/>
          <p:cNvSpPr txBox="1"/>
          <p:nvPr/>
        </p:nvSpPr>
        <p:spPr>
          <a:xfrm>
            <a:off x="305830" y="277160"/>
            <a:ext cx="2509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나눔명조 ExtraBold" panose="02020603020101020101" pitchFamily="18" charset="-127"/>
                <a:ea typeface="나눔명조 ExtraBold" panose="02020603020101020101" pitchFamily="18" charset="-127"/>
                <a:cs typeface="Arial"/>
              </a:rPr>
              <a:t>로고를 넣어주세요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나눔명조 ExtraBold" panose="02020603020101020101" pitchFamily="18" charset="-127"/>
              <a:ea typeface="Arial" panose="020B0503020204020204" charset="-122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82139" y="1205003"/>
            <a:ext cx="1603452" cy="4083491"/>
          </a:xfrm>
          <a:prstGeom prst="rect">
            <a:avLst/>
          </a:prstGeom>
          <a:noFill/>
        </p:spPr>
        <p:txBody>
          <a:bodyPr vert="wordArtVertRtl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독도가 한국영토인 역사적 지리적 근거와 국제법적 지위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 ExtraBold" panose="02020603020101020101" pitchFamily="18" charset="-127"/>
              <a:ea typeface="나눔명조 ExtraBold" panose="02020603020101020101" pitchFamily="18" charset="-127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43646" y="1128169"/>
            <a:ext cx="1002134" cy="4083490"/>
          </a:xfrm>
          <a:prstGeom prst="rect">
            <a:avLst/>
          </a:prstGeom>
          <a:noFill/>
        </p:spPr>
        <p:txBody>
          <a:bodyPr vert="wordArtVertRtl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75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 ExtraBold" panose="02020603020101020101" pitchFamily="18" charset="-127"/>
                <a:ea typeface="나눔명조 ExtraBold" panose="02020603020101020101" pitchFamily="18" charset="-127"/>
                <a:cs typeface="Arial"/>
              </a:rPr>
              <a:t>독도영토학</a:t>
            </a:r>
          </a:p>
        </p:txBody>
      </p:sp>
      <p:pic>
        <p:nvPicPr>
          <p:cNvPr id="24" name="Group 13" descr="Group"/>
          <p:cNvPicPr>
            <a:picLocks noChangeAspect="1"/>
          </p:cNvPicPr>
          <p:nvPr/>
        </p:nvPicPr>
        <p:blipFill>
          <a:blip r:embed="rId4"/>
          <a:srcRect r="4904"/>
          <a:stretch>
            <a:fillRect/>
          </a:stretch>
        </p:blipFill>
        <p:spPr>
          <a:xfrm>
            <a:off x="5940993" y="5481677"/>
            <a:ext cx="1339364" cy="7427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9" grpId="0"/>
      <p:bldP spid="1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oup 11"/>
          <p:cNvSpPr txBox="1"/>
          <p:nvPr/>
        </p:nvSpPr>
        <p:spPr>
          <a:xfrm>
            <a:off x="4718056" y="1988388"/>
            <a:ext cx="140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10609060101010101" charset="-122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3" name="Group 12"/>
          <p:cNvSpPr txBox="1"/>
          <p:nvPr/>
        </p:nvSpPr>
        <p:spPr>
          <a:xfrm>
            <a:off x="8514468" y="1988388"/>
            <a:ext cx="1057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10609060101010101" charset="-122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4" name="TextBox 31"/>
          <p:cNvSpPr txBox="1"/>
          <p:nvPr/>
        </p:nvSpPr>
        <p:spPr>
          <a:xfrm>
            <a:off x="5892312" y="2317591"/>
            <a:ext cx="2856700" cy="369330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Arial"/>
                <a:ea typeface="Arial" pitchFamily="65" charset="-122"/>
              </a:defRPr>
            </a:lvl1pPr>
          </a:lstStyle>
          <a:p>
            <a:pPr defTabSz="913765"/>
            <a:r>
              <a:rPr lang="ko-K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나눔명조" panose="02020603020101020101" pitchFamily="18" charset="-127"/>
                <a:ea typeface="Arial" panose="03000509000000000000" charset="-122"/>
              </a:rPr>
              <a:t>동국대지도</a:t>
            </a:r>
            <a:endParaRPr lang="zh-CN" altLang="en-US" sz="18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sp>
        <p:nvSpPr>
          <p:cNvPr id="15" name="Group 14"/>
          <p:cNvSpPr/>
          <p:nvPr/>
        </p:nvSpPr>
        <p:spPr>
          <a:xfrm>
            <a:off x="5384356" y="2960102"/>
            <a:ext cx="5564117" cy="43248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동해 해역에 울릉도를 그 오른쪽 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(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동쪽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)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에 우산도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(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독도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)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를 그려 넣었다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.</a:t>
            </a:r>
          </a:p>
        </p:txBody>
      </p:sp>
      <p:grpSp>
        <p:nvGrpSpPr>
          <p:cNvPr id="16" name="Group 6"/>
          <p:cNvGrpSpPr/>
          <p:nvPr/>
        </p:nvGrpSpPr>
        <p:grpSpPr>
          <a:xfrm>
            <a:off x="5824855" y="-76835"/>
            <a:ext cx="538480" cy="1326515"/>
            <a:chOff x="9173" y="-121"/>
            <a:chExt cx="848" cy="2089"/>
          </a:xfrm>
        </p:grpSpPr>
        <p:grpSp>
          <p:nvGrpSpPr>
            <p:cNvPr id="17" name="Group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19" name="Group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나눔명조" panose="02020603020101020101" pitchFamily="18" charset="-127"/>
                </a:endParaRPr>
              </a:p>
            </p:txBody>
          </p:sp>
          <p:sp>
            <p:nvSpPr>
              <p:cNvPr id="20" name="Group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나눔명조" panose="02020603020101020101" pitchFamily="18" charset="-127"/>
                </a:endParaRPr>
              </a:p>
            </p:txBody>
          </p:sp>
        </p:grpSp>
        <p:sp>
          <p:nvSpPr>
            <p:cNvPr id="18" name="Group 5"/>
            <p:cNvSpPr txBox="1"/>
            <p:nvPr/>
          </p:nvSpPr>
          <p:spPr>
            <a:xfrm>
              <a:off x="9173" y="-121"/>
              <a:ext cx="848" cy="18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ko-KR" altLang="en-US" sz="2300" dirty="0">
                  <a:solidFill>
                    <a:schemeClr val="bg1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지리</a:t>
              </a:r>
              <a:endParaRPr lang="zh-CN" altLang="en-US" sz="2300" dirty="0">
                <a:solidFill>
                  <a:schemeClr val="bg1"/>
                </a:solidFill>
                <a:latin typeface="나눔명조 ExtraBold" panose="02020603020101020101" pitchFamily="18" charset="-127"/>
                <a:ea typeface="Arial" panose="03000509000000000000" charset="-122"/>
              </a:endParaRPr>
            </a:p>
          </p:txBody>
        </p:sp>
      </p:grpSp>
      <p:pic>
        <p:nvPicPr>
          <p:cNvPr id="3" name="그림 2" descr="지도이(가) 표시된 사진&#10;&#10;자동 생성된 설명">
            <a:extLst>
              <a:ext uri="{FF2B5EF4-FFF2-40B4-BE49-F238E27FC236}">
                <a16:creationId xmlns:a16="http://schemas.microsoft.com/office/drawing/2014/main" id="{8C4F0D83-3AAD-4491-8BEF-9EA9012DC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1" y="1249680"/>
            <a:ext cx="3686175" cy="487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5795431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bldLvl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oup 1" descr="山水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385" y="3973830"/>
            <a:ext cx="4204335" cy="348234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785485" y="-14605"/>
            <a:ext cx="615315" cy="1264285"/>
            <a:chOff x="9111" y="-23"/>
            <a:chExt cx="969" cy="1991"/>
          </a:xfrm>
        </p:grpSpPr>
        <p:grpSp>
          <p:nvGrpSpPr>
            <p:cNvPr id="5" name="Group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Group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나눔명조" panose="02020603020101020101" pitchFamily="18" charset="-127"/>
                </a:endParaRPr>
              </a:p>
            </p:txBody>
          </p:sp>
          <p:sp>
            <p:nvSpPr>
              <p:cNvPr id="4" name="Group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나눔명조" panose="02020603020101020101" pitchFamily="18" charset="-127"/>
                </a:endParaRPr>
              </a:p>
            </p:txBody>
          </p:sp>
        </p:grpSp>
        <p:sp>
          <p:nvSpPr>
            <p:cNvPr id="6" name="Group 5"/>
            <p:cNvSpPr txBox="1"/>
            <p:nvPr/>
          </p:nvSpPr>
          <p:spPr>
            <a:xfrm>
              <a:off x="9111" y="249"/>
              <a:ext cx="969" cy="134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ko-KR" altLang="en-US" sz="2800" dirty="0">
                  <a:solidFill>
                    <a:schemeClr val="bg1"/>
                  </a:solidFill>
                  <a:latin typeface="나눔명조 ExtraBold" panose="02020603020101020101" pitchFamily="18" charset="-127"/>
                  <a:ea typeface="Arial" panose="03000509000000000000" charset="-122"/>
                </a:rPr>
                <a:t>목차</a:t>
              </a:r>
              <a:endParaRPr lang="zh-CN" altLang="en-US" sz="2800" dirty="0">
                <a:solidFill>
                  <a:schemeClr val="bg1"/>
                </a:solidFill>
                <a:latin typeface="나눔명조 ExtraBold" panose="02020603020101020101" pitchFamily="18" charset="-127"/>
                <a:ea typeface="Arial" panose="03000509000000000000" charset="-122"/>
              </a:endParaRPr>
            </a:p>
          </p:txBody>
        </p:sp>
      </p:grpSp>
      <p:sp>
        <p:nvSpPr>
          <p:cNvPr id="8" name="Group 7"/>
          <p:cNvSpPr txBox="1"/>
          <p:nvPr/>
        </p:nvSpPr>
        <p:spPr>
          <a:xfrm>
            <a:off x="6362052" y="2121385"/>
            <a:ext cx="492443" cy="3098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-</a:t>
            </a:r>
            <a:r>
              <a:rPr lang="ko-KR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돗토리번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 답변서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cxnSp>
        <p:nvCxnSpPr>
          <p:cNvPr id="9" name="Group 8"/>
          <p:cNvCxnSpPr/>
          <p:nvPr/>
        </p:nvCxnSpPr>
        <p:spPr>
          <a:xfrm>
            <a:off x="6215380" y="2121385"/>
            <a:ext cx="0" cy="3070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roup 10"/>
          <p:cNvCxnSpPr/>
          <p:nvPr/>
        </p:nvCxnSpPr>
        <p:spPr>
          <a:xfrm>
            <a:off x="5447665" y="2121385"/>
            <a:ext cx="0" cy="3070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oup 11"/>
          <p:cNvSpPr txBox="1"/>
          <p:nvPr/>
        </p:nvSpPr>
        <p:spPr>
          <a:xfrm>
            <a:off x="4821880" y="2131545"/>
            <a:ext cx="492443" cy="3098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-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세종실록지리지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cxnSp>
        <p:nvCxnSpPr>
          <p:cNvPr id="13" name="Group 12"/>
          <p:cNvCxnSpPr/>
          <p:nvPr/>
        </p:nvCxnSpPr>
        <p:spPr>
          <a:xfrm>
            <a:off x="4693285" y="2121385"/>
            <a:ext cx="0" cy="3070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roup 13"/>
          <p:cNvSpPr txBox="1"/>
          <p:nvPr/>
        </p:nvSpPr>
        <p:spPr>
          <a:xfrm>
            <a:off x="4054165" y="2131545"/>
            <a:ext cx="492443" cy="3098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-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고려사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cxnSp>
        <p:nvCxnSpPr>
          <p:cNvPr id="15" name="Group 14"/>
          <p:cNvCxnSpPr/>
          <p:nvPr/>
        </p:nvCxnSpPr>
        <p:spPr>
          <a:xfrm>
            <a:off x="3925570" y="2121385"/>
            <a:ext cx="0" cy="3070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roup 15"/>
          <p:cNvSpPr txBox="1"/>
          <p:nvPr/>
        </p:nvSpPr>
        <p:spPr>
          <a:xfrm>
            <a:off x="3286513" y="2131545"/>
            <a:ext cx="492443" cy="3098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-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삼국사기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cxnSp>
        <p:nvCxnSpPr>
          <p:cNvPr id="17" name="Group 16"/>
          <p:cNvCxnSpPr/>
          <p:nvPr/>
        </p:nvCxnSpPr>
        <p:spPr>
          <a:xfrm>
            <a:off x="3157855" y="2121385"/>
            <a:ext cx="0" cy="3070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oup 17"/>
          <p:cNvSpPr txBox="1"/>
          <p:nvPr/>
        </p:nvSpPr>
        <p:spPr>
          <a:xfrm>
            <a:off x="2511184" y="2107415"/>
            <a:ext cx="492443" cy="3098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1.	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역사적 근거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cxnSp>
        <p:nvCxnSpPr>
          <p:cNvPr id="19" name="Group 18"/>
          <p:cNvCxnSpPr/>
          <p:nvPr/>
        </p:nvCxnSpPr>
        <p:spPr>
          <a:xfrm>
            <a:off x="2390140" y="2121385"/>
            <a:ext cx="0" cy="3070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oup 19" descr="Grou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56845" y="-14605"/>
            <a:ext cx="2546985" cy="1343025"/>
          </a:xfrm>
          <a:prstGeom prst="rect">
            <a:avLst/>
          </a:prstGeom>
        </p:spPr>
      </p:pic>
      <p:sp>
        <p:nvSpPr>
          <p:cNvPr id="21" name="Group 11">
            <a:extLst>
              <a:ext uri="{FF2B5EF4-FFF2-40B4-BE49-F238E27FC236}">
                <a16:creationId xmlns:a16="http://schemas.microsoft.com/office/drawing/2014/main" id="{8F82A39C-ECA7-4A96-A53B-3CD9F6FBF22B}"/>
              </a:ext>
            </a:extLst>
          </p:cNvPr>
          <p:cNvSpPr txBox="1"/>
          <p:nvPr/>
        </p:nvSpPr>
        <p:spPr>
          <a:xfrm>
            <a:off x="5574361" y="2093445"/>
            <a:ext cx="492443" cy="3098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-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숙종실록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cxnSp>
        <p:nvCxnSpPr>
          <p:cNvPr id="24" name="Group 10">
            <a:extLst>
              <a:ext uri="{FF2B5EF4-FFF2-40B4-BE49-F238E27FC236}">
                <a16:creationId xmlns:a16="http://schemas.microsoft.com/office/drawing/2014/main" id="{1C3AE326-FD3A-4D50-9006-DF308DE27A23}"/>
              </a:ext>
            </a:extLst>
          </p:cNvPr>
          <p:cNvCxnSpPr/>
          <p:nvPr/>
        </p:nvCxnSpPr>
        <p:spPr>
          <a:xfrm>
            <a:off x="9272904" y="2118638"/>
            <a:ext cx="0" cy="3070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roup 11">
            <a:extLst>
              <a:ext uri="{FF2B5EF4-FFF2-40B4-BE49-F238E27FC236}">
                <a16:creationId xmlns:a16="http://schemas.microsoft.com/office/drawing/2014/main" id="{F5BC2804-2896-48A6-9C50-695CBD8B675D}"/>
              </a:ext>
            </a:extLst>
          </p:cNvPr>
          <p:cNvSpPr txBox="1"/>
          <p:nvPr/>
        </p:nvSpPr>
        <p:spPr>
          <a:xfrm>
            <a:off x="8466038" y="2131545"/>
            <a:ext cx="800219" cy="3098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-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대한제국 정부는 칙령 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41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호를 공포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cxnSp>
        <p:nvCxnSpPr>
          <p:cNvPr id="26" name="Group 12">
            <a:extLst>
              <a:ext uri="{FF2B5EF4-FFF2-40B4-BE49-F238E27FC236}">
                <a16:creationId xmlns:a16="http://schemas.microsoft.com/office/drawing/2014/main" id="{6756CA80-2488-4BF2-B7BE-BEE04B021425}"/>
              </a:ext>
            </a:extLst>
          </p:cNvPr>
          <p:cNvCxnSpPr/>
          <p:nvPr/>
        </p:nvCxnSpPr>
        <p:spPr>
          <a:xfrm>
            <a:off x="8518524" y="2118638"/>
            <a:ext cx="0" cy="3070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roup 13">
            <a:extLst>
              <a:ext uri="{FF2B5EF4-FFF2-40B4-BE49-F238E27FC236}">
                <a16:creationId xmlns:a16="http://schemas.microsoft.com/office/drawing/2014/main" id="{97F37F21-C8A5-4139-8416-46C7D6D9D54D}"/>
              </a:ext>
            </a:extLst>
          </p:cNvPr>
          <p:cNvSpPr txBox="1"/>
          <p:nvPr/>
        </p:nvSpPr>
        <p:spPr>
          <a:xfrm>
            <a:off x="7879410" y="2128798"/>
            <a:ext cx="492443" cy="3098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-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태정관 </a:t>
            </a:r>
            <a:r>
              <a:rPr lang="ko-KR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지령문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cxnSp>
        <p:nvCxnSpPr>
          <p:cNvPr id="28" name="Group 14">
            <a:extLst>
              <a:ext uri="{FF2B5EF4-FFF2-40B4-BE49-F238E27FC236}">
                <a16:creationId xmlns:a16="http://schemas.microsoft.com/office/drawing/2014/main" id="{AC91927B-48F5-4B83-B980-4C541DF1869D}"/>
              </a:ext>
            </a:extLst>
          </p:cNvPr>
          <p:cNvCxnSpPr/>
          <p:nvPr/>
        </p:nvCxnSpPr>
        <p:spPr>
          <a:xfrm>
            <a:off x="7750809" y="2118638"/>
            <a:ext cx="0" cy="3070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roup 15">
            <a:extLst>
              <a:ext uri="{FF2B5EF4-FFF2-40B4-BE49-F238E27FC236}">
                <a16:creationId xmlns:a16="http://schemas.microsoft.com/office/drawing/2014/main" id="{9BEF3FE6-B38D-4B61-9FC2-36CC3B6C7D27}"/>
              </a:ext>
            </a:extLst>
          </p:cNvPr>
          <p:cNvSpPr txBox="1"/>
          <p:nvPr/>
        </p:nvSpPr>
        <p:spPr>
          <a:xfrm>
            <a:off x="6930609" y="2128798"/>
            <a:ext cx="800219" cy="3098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-</a:t>
            </a:r>
            <a:r>
              <a:rPr lang="ko-KR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신경준의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 </a:t>
            </a:r>
            <a:r>
              <a:rPr lang="ko-KR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강계고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, 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여지지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cxnSp>
        <p:nvCxnSpPr>
          <p:cNvPr id="30" name="Group 16">
            <a:extLst>
              <a:ext uri="{FF2B5EF4-FFF2-40B4-BE49-F238E27FC236}">
                <a16:creationId xmlns:a16="http://schemas.microsoft.com/office/drawing/2014/main" id="{0035D2BA-BCD9-4E25-8CB1-1EBEFE821B4D}"/>
              </a:ext>
            </a:extLst>
          </p:cNvPr>
          <p:cNvCxnSpPr/>
          <p:nvPr/>
        </p:nvCxnSpPr>
        <p:spPr>
          <a:xfrm>
            <a:off x="6983094" y="2118638"/>
            <a:ext cx="0" cy="3070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Group 11">
            <a:extLst>
              <a:ext uri="{FF2B5EF4-FFF2-40B4-BE49-F238E27FC236}">
                <a16:creationId xmlns:a16="http://schemas.microsoft.com/office/drawing/2014/main" id="{C9BF3177-A8E9-4897-9856-573F612FB9ED}"/>
              </a:ext>
            </a:extLst>
          </p:cNvPr>
          <p:cNvSpPr txBox="1"/>
          <p:nvPr/>
        </p:nvSpPr>
        <p:spPr>
          <a:xfrm>
            <a:off x="9399605" y="2090698"/>
            <a:ext cx="492443" cy="3098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-</a:t>
            </a:r>
            <a:r>
              <a:rPr lang="ko-KR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심흥택의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 보고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cxnSp>
        <p:nvCxnSpPr>
          <p:cNvPr id="37" name="Group 8">
            <a:extLst>
              <a:ext uri="{FF2B5EF4-FFF2-40B4-BE49-F238E27FC236}">
                <a16:creationId xmlns:a16="http://schemas.microsoft.com/office/drawing/2014/main" id="{D33F13FA-7A00-4176-A58F-47F272D58F04}"/>
              </a:ext>
            </a:extLst>
          </p:cNvPr>
          <p:cNvCxnSpPr/>
          <p:nvPr/>
        </p:nvCxnSpPr>
        <p:spPr>
          <a:xfrm>
            <a:off x="10009222" y="2118638"/>
            <a:ext cx="0" cy="3070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27" grpId="0"/>
      <p:bldP spid="29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oup 1" descr="山水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385" y="3973830"/>
            <a:ext cx="4204335" cy="348234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785485" y="-14605"/>
            <a:ext cx="615315" cy="1264285"/>
            <a:chOff x="9111" y="-23"/>
            <a:chExt cx="969" cy="1991"/>
          </a:xfrm>
        </p:grpSpPr>
        <p:grpSp>
          <p:nvGrpSpPr>
            <p:cNvPr id="5" name="Group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Group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나눔명조" panose="02020603020101020101" pitchFamily="18" charset="-127"/>
                </a:endParaRPr>
              </a:p>
            </p:txBody>
          </p:sp>
          <p:sp>
            <p:nvSpPr>
              <p:cNvPr id="4" name="Group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나눔명조" panose="02020603020101020101" pitchFamily="18" charset="-127"/>
                </a:endParaRPr>
              </a:p>
            </p:txBody>
          </p:sp>
        </p:grpSp>
        <p:sp>
          <p:nvSpPr>
            <p:cNvPr id="6" name="Group 5"/>
            <p:cNvSpPr txBox="1"/>
            <p:nvPr/>
          </p:nvSpPr>
          <p:spPr>
            <a:xfrm>
              <a:off x="9111" y="249"/>
              <a:ext cx="969" cy="134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ko-KR" altLang="en-US" sz="2800" dirty="0">
                  <a:solidFill>
                    <a:schemeClr val="bg1"/>
                  </a:solidFill>
                  <a:latin typeface="나눔명조 ExtraBold" panose="02020603020101020101" pitchFamily="18" charset="-127"/>
                  <a:ea typeface="Arial" panose="03000509000000000000" charset="-122"/>
                </a:rPr>
                <a:t>목차</a:t>
              </a:r>
              <a:endParaRPr lang="zh-CN" altLang="en-US" sz="2800" dirty="0">
                <a:solidFill>
                  <a:schemeClr val="bg1"/>
                </a:solidFill>
                <a:latin typeface="나눔명조 ExtraBold" panose="02020603020101020101" pitchFamily="18" charset="-127"/>
                <a:ea typeface="Arial" panose="03000509000000000000" charset="-122"/>
              </a:endParaRPr>
            </a:p>
          </p:txBody>
        </p:sp>
      </p:grpSp>
      <p:cxnSp>
        <p:nvCxnSpPr>
          <p:cNvPr id="11" name="Group 10"/>
          <p:cNvCxnSpPr/>
          <p:nvPr/>
        </p:nvCxnSpPr>
        <p:spPr>
          <a:xfrm>
            <a:off x="7048942" y="2080538"/>
            <a:ext cx="0" cy="3070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oup 11"/>
          <p:cNvSpPr txBox="1"/>
          <p:nvPr/>
        </p:nvSpPr>
        <p:spPr>
          <a:xfrm>
            <a:off x="6242077" y="2093445"/>
            <a:ext cx="800219" cy="3098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-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대한민국 공군의 방공식별구역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cxnSp>
        <p:nvCxnSpPr>
          <p:cNvPr id="13" name="Group 12"/>
          <p:cNvCxnSpPr/>
          <p:nvPr/>
        </p:nvCxnSpPr>
        <p:spPr>
          <a:xfrm>
            <a:off x="6294562" y="2080538"/>
            <a:ext cx="0" cy="3070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roup 13"/>
          <p:cNvSpPr txBox="1"/>
          <p:nvPr/>
        </p:nvSpPr>
        <p:spPr>
          <a:xfrm>
            <a:off x="5675419" y="2090698"/>
            <a:ext cx="492443" cy="3098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- </a:t>
            </a:r>
            <a:r>
              <a:rPr lang="ko-KR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개정일본여지로정전도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cxnSp>
        <p:nvCxnSpPr>
          <p:cNvPr id="15" name="Group 14"/>
          <p:cNvCxnSpPr/>
          <p:nvPr/>
        </p:nvCxnSpPr>
        <p:spPr>
          <a:xfrm>
            <a:off x="5526847" y="2080538"/>
            <a:ext cx="0" cy="3070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roup 15"/>
          <p:cNvSpPr txBox="1"/>
          <p:nvPr/>
        </p:nvSpPr>
        <p:spPr>
          <a:xfrm>
            <a:off x="4906681" y="2090698"/>
            <a:ext cx="492443" cy="3098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- 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동국대지도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cxnSp>
        <p:nvCxnSpPr>
          <p:cNvPr id="17" name="Group 16"/>
          <p:cNvCxnSpPr/>
          <p:nvPr/>
        </p:nvCxnSpPr>
        <p:spPr>
          <a:xfrm>
            <a:off x="4759132" y="2080538"/>
            <a:ext cx="0" cy="3070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oup 17"/>
          <p:cNvSpPr txBox="1"/>
          <p:nvPr/>
        </p:nvSpPr>
        <p:spPr>
          <a:xfrm>
            <a:off x="4158616" y="2090698"/>
            <a:ext cx="492443" cy="3098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2.	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지리적 근거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cxnSp>
        <p:nvCxnSpPr>
          <p:cNvPr id="19" name="Group 18"/>
          <p:cNvCxnSpPr/>
          <p:nvPr/>
        </p:nvCxnSpPr>
        <p:spPr>
          <a:xfrm>
            <a:off x="3991417" y="2080538"/>
            <a:ext cx="0" cy="3070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oup 19" descr="Grou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56845" y="-14605"/>
            <a:ext cx="2546985" cy="1343025"/>
          </a:xfrm>
          <a:prstGeom prst="rect">
            <a:avLst/>
          </a:prstGeom>
        </p:spPr>
      </p:pic>
      <p:sp>
        <p:nvSpPr>
          <p:cNvPr id="23" name="Group 11">
            <a:extLst>
              <a:ext uri="{FF2B5EF4-FFF2-40B4-BE49-F238E27FC236}">
                <a16:creationId xmlns:a16="http://schemas.microsoft.com/office/drawing/2014/main" id="{945D1350-1736-425A-A228-4234973184E3}"/>
              </a:ext>
            </a:extLst>
          </p:cNvPr>
          <p:cNvSpPr txBox="1"/>
          <p:nvPr/>
        </p:nvSpPr>
        <p:spPr>
          <a:xfrm>
            <a:off x="7024113" y="2090698"/>
            <a:ext cx="800219" cy="3098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-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독도의 행정구역을 변경하는 내용의 조례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cxnSp>
        <p:nvCxnSpPr>
          <p:cNvPr id="27" name="Group 18">
            <a:extLst>
              <a:ext uri="{FF2B5EF4-FFF2-40B4-BE49-F238E27FC236}">
                <a16:creationId xmlns:a16="http://schemas.microsoft.com/office/drawing/2014/main" id="{CD466159-9F40-4AAB-9F1B-69AE23C349EF}"/>
              </a:ext>
            </a:extLst>
          </p:cNvPr>
          <p:cNvCxnSpPr/>
          <p:nvPr/>
        </p:nvCxnSpPr>
        <p:spPr>
          <a:xfrm>
            <a:off x="7830933" y="2080538"/>
            <a:ext cx="0" cy="3070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190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oup 1" descr="山水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385" y="3973830"/>
            <a:ext cx="4204335" cy="348234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785485" y="-14605"/>
            <a:ext cx="615315" cy="1264285"/>
            <a:chOff x="9111" y="-23"/>
            <a:chExt cx="969" cy="1991"/>
          </a:xfrm>
        </p:grpSpPr>
        <p:grpSp>
          <p:nvGrpSpPr>
            <p:cNvPr id="5" name="Group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Group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나눔명조" panose="02020603020101020101" pitchFamily="18" charset="-127"/>
                </a:endParaRPr>
              </a:p>
            </p:txBody>
          </p:sp>
          <p:sp>
            <p:nvSpPr>
              <p:cNvPr id="4" name="Group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나눔명조" panose="02020603020101020101" pitchFamily="18" charset="-127"/>
                </a:endParaRPr>
              </a:p>
            </p:txBody>
          </p:sp>
        </p:grpSp>
        <p:sp>
          <p:nvSpPr>
            <p:cNvPr id="6" name="Group 5"/>
            <p:cNvSpPr txBox="1"/>
            <p:nvPr/>
          </p:nvSpPr>
          <p:spPr>
            <a:xfrm>
              <a:off x="9111" y="249"/>
              <a:ext cx="969" cy="134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ko-KR" altLang="en-US" sz="2800" dirty="0">
                  <a:solidFill>
                    <a:schemeClr val="bg1"/>
                  </a:solidFill>
                  <a:latin typeface="나눔명조 ExtraBold" panose="02020603020101020101" pitchFamily="18" charset="-127"/>
                  <a:ea typeface="Arial" panose="03000509000000000000" charset="-122"/>
                </a:rPr>
                <a:t>목차</a:t>
              </a:r>
              <a:endParaRPr lang="zh-CN" altLang="en-US" sz="2800" dirty="0">
                <a:solidFill>
                  <a:schemeClr val="bg1"/>
                </a:solidFill>
                <a:latin typeface="나눔명조 ExtraBold" panose="02020603020101020101" pitchFamily="18" charset="-127"/>
                <a:ea typeface="Arial" panose="03000509000000000000" charset="-122"/>
              </a:endParaRPr>
            </a:p>
          </p:txBody>
        </p:sp>
      </p:grpSp>
      <p:sp>
        <p:nvSpPr>
          <p:cNvPr id="16" name="Group 15"/>
          <p:cNvSpPr txBox="1"/>
          <p:nvPr/>
        </p:nvSpPr>
        <p:spPr>
          <a:xfrm>
            <a:off x="4818262" y="2090698"/>
            <a:ext cx="1107996" cy="3098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-1996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년 한국과 일본이 각각 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200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해리 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EEZ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를 선포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cxnSp>
        <p:nvCxnSpPr>
          <p:cNvPr id="17" name="Group 16"/>
          <p:cNvCxnSpPr/>
          <p:nvPr/>
        </p:nvCxnSpPr>
        <p:spPr>
          <a:xfrm>
            <a:off x="4759127" y="2080538"/>
            <a:ext cx="0" cy="3070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oup 17"/>
          <p:cNvSpPr txBox="1"/>
          <p:nvPr/>
        </p:nvSpPr>
        <p:spPr>
          <a:xfrm>
            <a:off x="4158616" y="2090698"/>
            <a:ext cx="492443" cy="3098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3.	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국제법적 지위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cxnSp>
        <p:nvCxnSpPr>
          <p:cNvPr id="19" name="Group 18"/>
          <p:cNvCxnSpPr/>
          <p:nvPr/>
        </p:nvCxnSpPr>
        <p:spPr>
          <a:xfrm>
            <a:off x="3991412" y="2080538"/>
            <a:ext cx="0" cy="3070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oup 19" descr="Grou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56845" y="-14605"/>
            <a:ext cx="2546985" cy="1343025"/>
          </a:xfrm>
          <a:prstGeom prst="rect">
            <a:avLst/>
          </a:prstGeom>
        </p:spPr>
      </p:pic>
      <p:sp>
        <p:nvSpPr>
          <p:cNvPr id="14" name="Group 7">
            <a:extLst>
              <a:ext uri="{FF2B5EF4-FFF2-40B4-BE49-F238E27FC236}">
                <a16:creationId xmlns:a16="http://schemas.microsoft.com/office/drawing/2014/main" id="{32366EF9-F93E-4AEB-A3B2-130352A71CD9}"/>
              </a:ext>
            </a:extLst>
          </p:cNvPr>
          <p:cNvSpPr txBox="1"/>
          <p:nvPr/>
        </p:nvSpPr>
        <p:spPr>
          <a:xfrm>
            <a:off x="5985392" y="2093445"/>
            <a:ext cx="800219" cy="3098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-</a:t>
            </a:r>
            <a:r>
              <a:rPr lang="ko-KR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지시령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(SCAPIN) 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제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677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호 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cxnSp>
        <p:nvCxnSpPr>
          <p:cNvPr id="15" name="Group 8">
            <a:extLst>
              <a:ext uri="{FF2B5EF4-FFF2-40B4-BE49-F238E27FC236}">
                <a16:creationId xmlns:a16="http://schemas.microsoft.com/office/drawing/2014/main" id="{76353C8B-8E64-4AE9-8486-B244AA447CB5}"/>
              </a:ext>
            </a:extLst>
          </p:cNvPr>
          <p:cNvCxnSpPr/>
          <p:nvPr/>
        </p:nvCxnSpPr>
        <p:spPr>
          <a:xfrm>
            <a:off x="5928544" y="2104668"/>
            <a:ext cx="0" cy="3070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roup 16">
            <a:extLst>
              <a:ext uri="{FF2B5EF4-FFF2-40B4-BE49-F238E27FC236}">
                <a16:creationId xmlns:a16="http://schemas.microsoft.com/office/drawing/2014/main" id="{74F44B91-1C81-4E62-B8CB-F00CDAD391A0}"/>
              </a:ext>
            </a:extLst>
          </p:cNvPr>
          <p:cNvCxnSpPr/>
          <p:nvPr/>
        </p:nvCxnSpPr>
        <p:spPr>
          <a:xfrm>
            <a:off x="6813851" y="2090698"/>
            <a:ext cx="0" cy="3070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roup 11">
            <a:extLst>
              <a:ext uri="{FF2B5EF4-FFF2-40B4-BE49-F238E27FC236}">
                <a16:creationId xmlns:a16="http://schemas.microsoft.com/office/drawing/2014/main" id="{5E014B60-CA84-42D1-90A1-8B424100F846}"/>
              </a:ext>
            </a:extLst>
          </p:cNvPr>
          <p:cNvSpPr txBox="1"/>
          <p:nvPr/>
        </p:nvSpPr>
        <p:spPr>
          <a:xfrm>
            <a:off x="6969067" y="2104668"/>
            <a:ext cx="492443" cy="3098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-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샌프란시스코 조약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cxnSp>
        <p:nvCxnSpPr>
          <p:cNvPr id="24" name="Group 16">
            <a:extLst>
              <a:ext uri="{FF2B5EF4-FFF2-40B4-BE49-F238E27FC236}">
                <a16:creationId xmlns:a16="http://schemas.microsoft.com/office/drawing/2014/main" id="{A819E81D-385F-4E60-87DF-11573C4D036B}"/>
              </a:ext>
            </a:extLst>
          </p:cNvPr>
          <p:cNvCxnSpPr/>
          <p:nvPr/>
        </p:nvCxnSpPr>
        <p:spPr>
          <a:xfrm>
            <a:off x="7619400" y="2090698"/>
            <a:ext cx="0" cy="3070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012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4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oup 2"/>
          <p:cNvSpPr/>
          <p:nvPr/>
        </p:nvSpPr>
        <p:spPr>
          <a:xfrm>
            <a:off x="5022215" y="830580"/>
            <a:ext cx="2148205" cy="214820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나눔명조" panose="02020603020101020101" pitchFamily="18" charset="-127"/>
            </a:endParaRPr>
          </a:p>
        </p:txBody>
      </p:sp>
      <p:pic>
        <p:nvPicPr>
          <p:cNvPr id="4" name="Group 3" descr="梅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660" y="1069975"/>
            <a:ext cx="1472565" cy="980440"/>
          </a:xfrm>
          <a:prstGeom prst="rect">
            <a:avLst/>
          </a:prstGeom>
        </p:spPr>
      </p:pic>
      <p:sp>
        <p:nvSpPr>
          <p:cNvPr id="5" name="Group 4"/>
          <p:cNvSpPr txBox="1"/>
          <p:nvPr/>
        </p:nvSpPr>
        <p:spPr>
          <a:xfrm>
            <a:off x="5321935" y="2138680"/>
            <a:ext cx="1548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첫번째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pic>
        <p:nvPicPr>
          <p:cNvPr id="6" name="Group 5" descr="山水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385" y="3973830"/>
            <a:ext cx="4204335" cy="3482340"/>
          </a:xfrm>
          <a:prstGeom prst="rect">
            <a:avLst/>
          </a:prstGeom>
        </p:spPr>
      </p:pic>
      <p:pic>
        <p:nvPicPr>
          <p:cNvPr id="7" name="Group 6" descr="Grou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156845" y="-14605"/>
            <a:ext cx="2546985" cy="1343025"/>
          </a:xfrm>
          <a:prstGeom prst="rect">
            <a:avLst/>
          </a:prstGeom>
        </p:spPr>
      </p:pic>
      <p:sp>
        <p:nvSpPr>
          <p:cNvPr id="9" name="Group 8"/>
          <p:cNvSpPr txBox="1"/>
          <p:nvPr/>
        </p:nvSpPr>
        <p:spPr>
          <a:xfrm>
            <a:off x="4243705" y="3359150"/>
            <a:ext cx="3703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역사</a:t>
            </a:r>
            <a:endParaRPr lang="zh-CN" altLang="en-US" sz="2400" b="1" spc="-150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635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oup 9"/>
          <p:cNvSpPr txBox="1"/>
          <p:nvPr/>
        </p:nvSpPr>
        <p:spPr>
          <a:xfrm>
            <a:off x="1631006" y="3718499"/>
            <a:ext cx="22529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-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삼국사기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sp>
        <p:nvSpPr>
          <p:cNvPr id="11" name="Group 10"/>
          <p:cNvSpPr txBox="1"/>
          <p:nvPr/>
        </p:nvSpPr>
        <p:spPr>
          <a:xfrm>
            <a:off x="1339224" y="4160020"/>
            <a:ext cx="2836544" cy="82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서기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512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년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(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신라 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지증마립간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13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년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) 6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월 신라의 이사부가 우산국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(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또는 울릉도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)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을 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항복시켰다는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 기록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sp>
        <p:nvSpPr>
          <p:cNvPr id="12" name="Group 11"/>
          <p:cNvSpPr txBox="1"/>
          <p:nvPr/>
        </p:nvSpPr>
        <p:spPr>
          <a:xfrm>
            <a:off x="4968557" y="3662646"/>
            <a:ext cx="22529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-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고려사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sp>
        <p:nvSpPr>
          <p:cNvPr id="13" name="Group 12"/>
          <p:cNvSpPr txBox="1"/>
          <p:nvPr/>
        </p:nvSpPr>
        <p:spPr>
          <a:xfrm>
            <a:off x="4900613" y="4160020"/>
            <a:ext cx="2836544" cy="56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후삼국시대인 서기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930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년 우산국이 고려의 태조 왕건에게 토산물을 바쳤다는 기록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sp>
        <p:nvSpPr>
          <p:cNvPr id="14" name="Group 13"/>
          <p:cNvSpPr txBox="1"/>
          <p:nvPr/>
        </p:nvSpPr>
        <p:spPr>
          <a:xfrm>
            <a:off x="8531542" y="3662646"/>
            <a:ext cx="22529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-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세종실록지리지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sp>
        <p:nvSpPr>
          <p:cNvPr id="15" name="Group 14"/>
          <p:cNvSpPr txBox="1"/>
          <p:nvPr/>
        </p:nvSpPr>
        <p:spPr>
          <a:xfrm>
            <a:off x="8462002" y="4160020"/>
            <a:ext cx="2836544" cy="82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1454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년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(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단종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2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년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)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에 편찬된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《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세종실록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》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지리지의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〈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울진현조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〉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부분에 동쪽 바다의 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무릉과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 우산의 두 섬을 언급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grpSp>
        <p:nvGrpSpPr>
          <p:cNvPr id="16" name="Group 6"/>
          <p:cNvGrpSpPr/>
          <p:nvPr/>
        </p:nvGrpSpPr>
        <p:grpSpPr>
          <a:xfrm>
            <a:off x="5824855" y="-76835"/>
            <a:ext cx="538480" cy="1326515"/>
            <a:chOff x="9173" y="-121"/>
            <a:chExt cx="848" cy="2089"/>
          </a:xfrm>
        </p:grpSpPr>
        <p:grpSp>
          <p:nvGrpSpPr>
            <p:cNvPr id="17" name="Group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19" name="Group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나눔명조" panose="02020603020101020101" pitchFamily="18" charset="-127"/>
                </a:endParaRPr>
              </a:p>
            </p:txBody>
          </p:sp>
          <p:sp>
            <p:nvSpPr>
              <p:cNvPr id="20" name="Group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나눔명조" panose="02020603020101020101" pitchFamily="18" charset="-127"/>
                </a:endParaRPr>
              </a:p>
            </p:txBody>
          </p:sp>
        </p:grpSp>
        <p:sp>
          <p:nvSpPr>
            <p:cNvPr id="18" name="Group 5"/>
            <p:cNvSpPr txBox="1"/>
            <p:nvPr/>
          </p:nvSpPr>
          <p:spPr>
            <a:xfrm>
              <a:off x="9173" y="-121"/>
              <a:ext cx="848" cy="18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ko-KR" altLang="en-US" sz="2300" dirty="0">
                  <a:solidFill>
                    <a:schemeClr val="bg1"/>
                  </a:solidFill>
                  <a:latin typeface="나눔명조 ExtraBold" panose="02020603020101020101" pitchFamily="18" charset="-127"/>
                  <a:ea typeface="Arial" panose="03000509000000000000" charset="-122"/>
                </a:rPr>
                <a:t>역사</a:t>
              </a:r>
              <a:endParaRPr lang="zh-CN" altLang="en-US" sz="2300" dirty="0">
                <a:solidFill>
                  <a:schemeClr val="bg1"/>
                </a:solidFill>
                <a:latin typeface="나눔명조 ExtraBold" panose="02020603020101020101" pitchFamily="18" charset="-127"/>
                <a:ea typeface="Arial" panose="03000509000000000000" charset="-122"/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B18CBCA3-F812-4CB5-A815-50CA5129B3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47" y="1673366"/>
            <a:ext cx="2889409" cy="1837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그림 5" descr="텍스트, 영수증이(가) 표시된 사진&#10;&#10;자동 생성된 설명">
            <a:extLst>
              <a:ext uri="{FF2B5EF4-FFF2-40B4-BE49-F238E27FC236}">
                <a16:creationId xmlns:a16="http://schemas.microsoft.com/office/drawing/2014/main" id="{6F848F04-D658-4D94-89FB-A14DBEB1DF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019" y="1636041"/>
            <a:ext cx="2857500" cy="1837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그림 20" descr="텍스트이(가) 표시된 사진&#10;&#10;자동 생성된 설명">
            <a:extLst>
              <a:ext uri="{FF2B5EF4-FFF2-40B4-BE49-F238E27FC236}">
                <a16:creationId xmlns:a16="http://schemas.microsoft.com/office/drawing/2014/main" id="{D10E06A2-5278-487E-9382-68B1F73CD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282" y="1591449"/>
            <a:ext cx="2857500" cy="18375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573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oup 9"/>
          <p:cNvSpPr txBox="1"/>
          <p:nvPr/>
        </p:nvSpPr>
        <p:spPr>
          <a:xfrm>
            <a:off x="1509061" y="3662646"/>
            <a:ext cx="22529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-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숙종실록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sp>
        <p:nvSpPr>
          <p:cNvPr id="11" name="Group 10"/>
          <p:cNvSpPr txBox="1"/>
          <p:nvPr/>
        </p:nvSpPr>
        <p:spPr>
          <a:xfrm>
            <a:off x="1339224" y="4160020"/>
            <a:ext cx="2836544" cy="10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안용복이 울릉도에서 일본으로 끌려간 정황과 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에도막부로부터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 울릉도와 독도가 조선의 영토라는 서계를 받아왔다는 진술 및 ‘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울릉도쟁계’에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 대한 기술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sp>
        <p:nvSpPr>
          <p:cNvPr id="12" name="Group 11"/>
          <p:cNvSpPr txBox="1"/>
          <p:nvPr/>
        </p:nvSpPr>
        <p:spPr>
          <a:xfrm>
            <a:off x="4968557" y="3662646"/>
            <a:ext cx="22529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- </a:t>
            </a:r>
            <a:r>
              <a:rPr lang="ko-KR" alt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돗토리번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 답변서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sp>
        <p:nvSpPr>
          <p:cNvPr id="13" name="Group 12"/>
          <p:cNvSpPr txBox="1"/>
          <p:nvPr/>
        </p:nvSpPr>
        <p:spPr>
          <a:xfrm>
            <a:off x="4524406" y="4152077"/>
            <a:ext cx="3677857" cy="285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1. 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인슈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(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因州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)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와 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하쿠슈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(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伯州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) (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이나바와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 호키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: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현재의 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돗토리현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)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에 속하는 다케시마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(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울릉도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)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는 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언제쯤부터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 양국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(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이나바와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 호키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)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에 속하게 된 것인가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1.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다케시마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(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울릉도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)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외에 양국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(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이나바와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 호키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)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에 속하는 섬이 있는가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?</a:t>
            </a:r>
          </a:p>
          <a:p>
            <a:pPr>
              <a:lnSpc>
                <a:spcPct val="150000"/>
              </a:lnSpc>
            </a:pPr>
            <a:endParaRPr lang="en-US" altLang="ko-KR" sz="1100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1.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다케시마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(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울릉도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)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는 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이나바와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 호키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(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현재의 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돗토리현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)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에 속하는 섬이 아닙니다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1.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다케시마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(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울릉도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)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와 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마쓰시마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(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독도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)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및 그 외 양국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(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이나바와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 호키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)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에 속하는 섬은 없습니다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.</a:t>
            </a:r>
          </a:p>
          <a:p>
            <a:pPr>
              <a:lnSpc>
                <a:spcPct val="150000"/>
              </a:lnSpc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sp>
        <p:nvSpPr>
          <p:cNvPr id="14" name="Group 13"/>
          <p:cNvSpPr txBox="1"/>
          <p:nvPr/>
        </p:nvSpPr>
        <p:spPr>
          <a:xfrm>
            <a:off x="8531542" y="3662646"/>
            <a:ext cx="2252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- </a:t>
            </a:r>
            <a:r>
              <a:rPr lang="ko-KR" alt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신경준의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 </a:t>
            </a:r>
            <a:r>
              <a:rPr lang="ko-KR" alt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강계고</a:t>
            </a: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, 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여지지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sp>
        <p:nvSpPr>
          <p:cNvPr id="15" name="Group 14"/>
          <p:cNvSpPr txBox="1"/>
          <p:nvPr/>
        </p:nvSpPr>
        <p:spPr>
          <a:xfrm>
            <a:off x="8501969" y="4207310"/>
            <a:ext cx="2836544" cy="209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신경준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(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申景濬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, 1712-1781)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이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1756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년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(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영조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32)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에 편찬한 지리서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｢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여지지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(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輿地志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)｣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의 기사를 인용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,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 </a:t>
            </a:r>
            <a:endParaRPr lang="en-US" altLang="ko-KR" sz="1100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  <a:p>
            <a:pPr>
              <a:lnSpc>
                <a:spcPct val="150000"/>
              </a:lnSpc>
            </a:pPr>
            <a:endParaRPr lang="en-US" altLang="ko-KR" sz="1100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“일설에 우산과 울릉은 본래 한 섬이라고 하나 여러 도지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(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圖志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)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를 상고하면 두 섬이다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.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하나는 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왜가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 말하는 송도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(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松島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)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인데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,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두 섬은 모두 우산국이다”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grpSp>
        <p:nvGrpSpPr>
          <p:cNvPr id="16" name="Group 6"/>
          <p:cNvGrpSpPr/>
          <p:nvPr/>
        </p:nvGrpSpPr>
        <p:grpSpPr>
          <a:xfrm>
            <a:off x="5824855" y="-76835"/>
            <a:ext cx="538480" cy="1326515"/>
            <a:chOff x="9173" y="-121"/>
            <a:chExt cx="848" cy="2089"/>
          </a:xfrm>
        </p:grpSpPr>
        <p:grpSp>
          <p:nvGrpSpPr>
            <p:cNvPr id="17" name="Group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19" name="Group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나눔명조" panose="02020603020101020101" pitchFamily="18" charset="-127"/>
                </a:endParaRPr>
              </a:p>
            </p:txBody>
          </p:sp>
          <p:sp>
            <p:nvSpPr>
              <p:cNvPr id="20" name="Group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나눔명조" panose="02020603020101020101" pitchFamily="18" charset="-127"/>
                </a:endParaRPr>
              </a:p>
            </p:txBody>
          </p:sp>
        </p:grpSp>
        <p:sp>
          <p:nvSpPr>
            <p:cNvPr id="18" name="Group 5"/>
            <p:cNvSpPr txBox="1"/>
            <p:nvPr/>
          </p:nvSpPr>
          <p:spPr>
            <a:xfrm>
              <a:off x="9173" y="-121"/>
              <a:ext cx="848" cy="18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ko-KR" altLang="en-US" sz="2300" dirty="0">
                  <a:solidFill>
                    <a:schemeClr val="bg1"/>
                  </a:solidFill>
                  <a:latin typeface="나눔명조 ExtraBold" panose="02020603020101020101" pitchFamily="18" charset="-127"/>
                  <a:ea typeface="Arial" panose="03000509000000000000" charset="-122"/>
                </a:rPr>
                <a:t>역사</a:t>
              </a:r>
              <a:endParaRPr lang="zh-CN" altLang="en-US" sz="2300" dirty="0">
                <a:solidFill>
                  <a:schemeClr val="bg1"/>
                </a:solidFill>
                <a:latin typeface="나눔명조 ExtraBold" panose="02020603020101020101" pitchFamily="18" charset="-127"/>
                <a:ea typeface="Arial" panose="03000509000000000000" charset="-122"/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B18CBCA3-F812-4CB5-A815-50CA5129B3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56" t="6382" r="-4480" b="26932"/>
          <a:stretch/>
        </p:blipFill>
        <p:spPr>
          <a:xfrm>
            <a:off x="1190847" y="1673366"/>
            <a:ext cx="2889409" cy="1837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F848F04-D658-4D94-89FB-A14DBEB1DF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" r="2012"/>
          <a:stretch/>
        </p:blipFill>
        <p:spPr>
          <a:xfrm>
            <a:off x="4726019" y="1636041"/>
            <a:ext cx="2857500" cy="1837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D10E06A2-5278-487E-9382-68B1F73CD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" r="5495"/>
          <a:stretch/>
        </p:blipFill>
        <p:spPr>
          <a:xfrm>
            <a:off x="8229282" y="1591449"/>
            <a:ext cx="2857500" cy="18375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21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oup 9"/>
          <p:cNvSpPr txBox="1"/>
          <p:nvPr/>
        </p:nvSpPr>
        <p:spPr>
          <a:xfrm>
            <a:off x="1509061" y="3662646"/>
            <a:ext cx="22529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-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태정관 </a:t>
            </a:r>
            <a:r>
              <a:rPr lang="ko-KR" alt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지령문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sp>
        <p:nvSpPr>
          <p:cNvPr id="11" name="Group 10"/>
          <p:cNvSpPr txBox="1"/>
          <p:nvPr/>
        </p:nvSpPr>
        <p:spPr>
          <a:xfrm>
            <a:off x="1413652" y="4149656"/>
            <a:ext cx="2836544" cy="18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1877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년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3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월 태정관은 에도 막부와 조선 정부간 교섭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(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울릉도쟁계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)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결과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,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울릉도와 독도가 일본 소속이 아님이 확인</a:t>
            </a:r>
            <a:endParaRPr lang="en-US" altLang="ko-KR" sz="1100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  <a:p>
            <a:pPr>
              <a:lnSpc>
                <a:spcPct val="150000"/>
              </a:lnSpc>
            </a:pPr>
            <a:endParaRPr lang="en-US" altLang="ko-KR" sz="1100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“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다케시마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(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울릉도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)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외 일도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(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一嶋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: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독도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)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의 건에 대해 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본방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(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本邦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,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일본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)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은 관계가 없다는 것을 명심할 것”  ‘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태정관지령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’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sp>
        <p:nvSpPr>
          <p:cNvPr id="12" name="Group 11"/>
          <p:cNvSpPr txBox="1"/>
          <p:nvPr/>
        </p:nvSpPr>
        <p:spPr>
          <a:xfrm>
            <a:off x="4968557" y="3662646"/>
            <a:ext cx="2252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-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대한제국 정부 칙령 </a:t>
            </a: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41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호를 공포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sp>
        <p:nvSpPr>
          <p:cNvPr id="13" name="Group 12"/>
          <p:cNvSpPr txBox="1"/>
          <p:nvPr/>
        </p:nvSpPr>
        <p:spPr>
          <a:xfrm>
            <a:off x="4720960" y="4184243"/>
            <a:ext cx="3120809" cy="2347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19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세기말 일본인들이 울릉도에서 무단으로 목재를 벌채하는 등 각종 문제가 발생</a:t>
            </a:r>
            <a:endParaRPr lang="en-US" altLang="ko-KR" sz="1100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1900</a:t>
            </a:r>
            <a:r>
              <a:rPr lang="ko-KR" altLang="en-US" sz="11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년 </a:t>
            </a:r>
            <a:r>
              <a:rPr lang="en-US" altLang="ko-KR" sz="11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10</a:t>
            </a:r>
            <a:r>
              <a:rPr lang="ko-KR" altLang="en-US" sz="11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월 </a:t>
            </a:r>
            <a:r>
              <a:rPr lang="en-US" altLang="ko-KR" sz="11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24</a:t>
            </a:r>
            <a:r>
              <a:rPr lang="ko-KR" altLang="en-US" sz="11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일 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의정부 회의에서</a:t>
            </a:r>
            <a:endParaRPr lang="en-US" altLang="ko-KR" sz="1100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  <a:p>
            <a:pPr>
              <a:lnSpc>
                <a:spcPct val="150000"/>
              </a:lnSpc>
            </a:pPr>
            <a:endParaRPr lang="en-US" altLang="ko-KR" sz="1100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“울릉도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(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欎陵島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)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를 울도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(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欎島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)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로 개칭하고 도감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(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島監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)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을 군수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(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郡守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)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로 개정” 결정</a:t>
            </a:r>
            <a:endParaRPr lang="en-US" altLang="ko-KR" sz="1100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  <a:p>
            <a:pPr>
              <a:lnSpc>
                <a:spcPct val="150000"/>
              </a:lnSpc>
            </a:pPr>
            <a:endParaRPr lang="en-US" altLang="ko-KR" sz="1100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ko-KR" sz="11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1900</a:t>
            </a:r>
            <a:r>
              <a:rPr lang="ko-KR" altLang="en-US" sz="11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년 </a:t>
            </a:r>
            <a:r>
              <a:rPr lang="en-US" altLang="ko-KR" sz="11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10</a:t>
            </a:r>
            <a:r>
              <a:rPr lang="ko-KR" altLang="en-US" sz="11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월 </a:t>
            </a:r>
            <a:r>
              <a:rPr lang="en-US" altLang="ko-KR" sz="11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25</a:t>
            </a:r>
            <a:r>
              <a:rPr lang="ko-KR" altLang="en-US" sz="11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일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고종황제의 재가를 받아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10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월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27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일 ‘칙령 제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41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호’로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 관보에 게재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sp>
        <p:nvSpPr>
          <p:cNvPr id="14" name="Group 13"/>
          <p:cNvSpPr txBox="1"/>
          <p:nvPr/>
        </p:nvSpPr>
        <p:spPr>
          <a:xfrm>
            <a:off x="8531542" y="3662646"/>
            <a:ext cx="2252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-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춘천군수 </a:t>
            </a:r>
            <a:r>
              <a:rPr lang="ko-KR" alt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이명래의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 보고서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sp>
        <p:nvSpPr>
          <p:cNvPr id="15" name="Group 14"/>
          <p:cNvSpPr txBox="1"/>
          <p:nvPr/>
        </p:nvSpPr>
        <p:spPr>
          <a:xfrm>
            <a:off x="8462002" y="4160020"/>
            <a:ext cx="2836544" cy="2601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1906</a:t>
            </a:r>
            <a:r>
              <a:rPr lang="ko-KR" altLang="en-US" sz="11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년 </a:t>
            </a:r>
            <a:r>
              <a:rPr lang="en-US" altLang="ko-KR" sz="11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3</a:t>
            </a:r>
            <a:r>
              <a:rPr lang="ko-KR" altLang="en-US" sz="11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월 </a:t>
            </a:r>
            <a:r>
              <a:rPr lang="en-US" altLang="ko-KR" sz="11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28</a:t>
            </a:r>
            <a:r>
              <a:rPr lang="ko-KR" altLang="en-US" sz="11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일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울도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(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울릉도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)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군수 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심흥택은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 울릉도를 방문한 일본 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시마네현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(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島根縣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)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관민 조사단으로부터 일본이 독도를 자국 영토에 편입 했다는 소식을 듣고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,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다음날 강원도 관찰사 및 내부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(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內部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: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현재의 안전행정부에 해당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)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에 보고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심흥택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 군수의 보고를 받은 강원도 관찰사서리 춘천군수 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이명래는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 </a:t>
            </a:r>
            <a:r>
              <a:rPr lang="en-US" altLang="ko-KR" sz="11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1906</a:t>
            </a:r>
            <a:r>
              <a:rPr lang="ko-KR" altLang="en-US" sz="11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년 </a:t>
            </a:r>
            <a:r>
              <a:rPr lang="en-US" altLang="ko-KR" sz="11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4</a:t>
            </a:r>
            <a:r>
              <a:rPr lang="ko-KR" altLang="en-US" sz="11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월 </a:t>
            </a:r>
            <a:r>
              <a:rPr lang="en-US" altLang="ko-KR" sz="11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29</a:t>
            </a:r>
            <a:r>
              <a:rPr lang="ko-KR" altLang="en-US" sz="11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일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 의정부에 이를 보고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grpSp>
        <p:nvGrpSpPr>
          <p:cNvPr id="16" name="Group 6"/>
          <p:cNvGrpSpPr/>
          <p:nvPr/>
        </p:nvGrpSpPr>
        <p:grpSpPr>
          <a:xfrm>
            <a:off x="5824855" y="-76835"/>
            <a:ext cx="538480" cy="1326515"/>
            <a:chOff x="9173" y="-121"/>
            <a:chExt cx="848" cy="2089"/>
          </a:xfrm>
        </p:grpSpPr>
        <p:grpSp>
          <p:nvGrpSpPr>
            <p:cNvPr id="17" name="Group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19" name="Group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나눔명조" panose="02020603020101020101" pitchFamily="18" charset="-127"/>
                </a:endParaRPr>
              </a:p>
            </p:txBody>
          </p:sp>
          <p:sp>
            <p:nvSpPr>
              <p:cNvPr id="20" name="Group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나눔명조" panose="02020603020101020101" pitchFamily="18" charset="-127"/>
                </a:endParaRPr>
              </a:p>
            </p:txBody>
          </p:sp>
        </p:grpSp>
        <p:sp>
          <p:nvSpPr>
            <p:cNvPr id="18" name="Group 5"/>
            <p:cNvSpPr txBox="1"/>
            <p:nvPr/>
          </p:nvSpPr>
          <p:spPr>
            <a:xfrm>
              <a:off x="9173" y="-121"/>
              <a:ext cx="848" cy="18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ko-KR" altLang="en-US" sz="2300" dirty="0">
                  <a:solidFill>
                    <a:schemeClr val="bg1"/>
                  </a:solidFill>
                  <a:latin typeface="나눔명조 ExtraBold" panose="02020603020101020101" pitchFamily="18" charset="-127"/>
                  <a:ea typeface="Arial" panose="03000509000000000000" charset="-122"/>
                </a:rPr>
                <a:t>역사</a:t>
              </a:r>
              <a:endParaRPr lang="zh-CN" altLang="en-US" sz="2300" dirty="0">
                <a:solidFill>
                  <a:schemeClr val="bg1"/>
                </a:solidFill>
                <a:latin typeface="나눔명조 ExtraBold" panose="02020603020101020101" pitchFamily="18" charset="-127"/>
                <a:ea typeface="Arial" panose="03000509000000000000" charset="-122"/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B18CBCA3-F812-4CB5-A815-50CA5129B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0" b="5650"/>
          <a:stretch/>
        </p:blipFill>
        <p:spPr>
          <a:xfrm>
            <a:off x="1190847" y="1673366"/>
            <a:ext cx="2889409" cy="1837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그림 5" descr="텍스트, 영수증이(가) 표시된 사진&#10;&#10;자동 생성된 설명">
            <a:extLst>
              <a:ext uri="{FF2B5EF4-FFF2-40B4-BE49-F238E27FC236}">
                <a16:creationId xmlns:a16="http://schemas.microsoft.com/office/drawing/2014/main" id="{6F848F04-D658-4D94-89FB-A14DBEB1DF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019" y="1636041"/>
            <a:ext cx="2857500" cy="1837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D10E06A2-5278-487E-9382-68B1F73CD7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0" r="20963" b="35264"/>
          <a:stretch/>
        </p:blipFill>
        <p:spPr>
          <a:xfrm>
            <a:off x="8229282" y="1591449"/>
            <a:ext cx="2857500" cy="18375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465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oup 2"/>
          <p:cNvSpPr/>
          <p:nvPr/>
        </p:nvSpPr>
        <p:spPr>
          <a:xfrm>
            <a:off x="5022215" y="830580"/>
            <a:ext cx="2148205" cy="214820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나눔명조" panose="02020603020101020101" pitchFamily="18" charset="-127"/>
            </a:endParaRPr>
          </a:p>
        </p:txBody>
      </p:sp>
      <p:pic>
        <p:nvPicPr>
          <p:cNvPr id="4" name="Group 3" descr="梅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660" y="1069975"/>
            <a:ext cx="1472565" cy="980440"/>
          </a:xfrm>
          <a:prstGeom prst="rect">
            <a:avLst/>
          </a:prstGeom>
        </p:spPr>
      </p:pic>
      <p:sp>
        <p:nvSpPr>
          <p:cNvPr id="5" name="Group 4"/>
          <p:cNvSpPr txBox="1"/>
          <p:nvPr/>
        </p:nvSpPr>
        <p:spPr>
          <a:xfrm>
            <a:off x="5321935" y="2138680"/>
            <a:ext cx="1548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두번째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pic>
        <p:nvPicPr>
          <p:cNvPr id="6" name="Group 5" descr="山水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385" y="3973830"/>
            <a:ext cx="4204335" cy="3482340"/>
          </a:xfrm>
          <a:prstGeom prst="rect">
            <a:avLst/>
          </a:prstGeom>
        </p:spPr>
      </p:pic>
      <p:pic>
        <p:nvPicPr>
          <p:cNvPr id="7" name="Group 6" descr="Grou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156845" y="-14605"/>
            <a:ext cx="2546985" cy="1343025"/>
          </a:xfrm>
          <a:prstGeom prst="rect">
            <a:avLst/>
          </a:prstGeom>
        </p:spPr>
      </p:pic>
      <p:sp>
        <p:nvSpPr>
          <p:cNvPr id="9" name="Group 8"/>
          <p:cNvSpPr txBox="1"/>
          <p:nvPr/>
        </p:nvSpPr>
        <p:spPr>
          <a:xfrm>
            <a:off x="4243705" y="3359150"/>
            <a:ext cx="3703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지리적 근거</a:t>
            </a:r>
            <a:endParaRPr lang="zh-CN" altLang="en-US" sz="2400" b="1" spc="-150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9793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Arial"/>
        <a:font script="Hang" typeface="맑은 고딕"/>
        <a:font script="Hans" typeface="Arial"/>
        <a:font script="Hant" typeface="Arial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Arial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Arial"/>
        <a:font script="Hang" typeface="맑은 고딕"/>
        <a:font script="Hans" typeface="Arial"/>
        <a:font script="Hant" typeface="Arial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Arial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570</Words>
  <Application>Microsoft Office PowerPoint</Application>
  <PresentationFormat>와이드스크린</PresentationFormat>
  <Paragraphs>79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나눔명조</vt:lpstr>
      <vt:lpstr>나눔명조 ExtraBold</vt:lpstr>
      <vt:lpstr>Arial</vt:lpstr>
      <vt:lpstr>맑은 고딕</vt:lpstr>
      <vt:lpstr>Office 主题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주연</dc:creator>
  <cp:lastModifiedBy>김 주연</cp:lastModifiedBy>
  <cp:revision>1</cp:revision>
  <dcterms:created xsi:type="dcterms:W3CDTF">2021-03-31T00:18:37Z</dcterms:created>
  <dcterms:modified xsi:type="dcterms:W3CDTF">2021-03-31T00:20:52Z</dcterms:modified>
</cp:coreProperties>
</file>