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89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04" autoAdjust="0"/>
  </p:normalViewPr>
  <p:slideViewPr>
    <p:cSldViewPr>
      <p:cViewPr varScale="1">
        <p:scale>
          <a:sx n="74" d="100"/>
          <a:sy n="74" d="100"/>
        </p:scale>
        <p:origin x="-10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FE8A9-1576-40ED-9AC6-A7C8E50E34E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E9F4DAD-5635-4557-82E6-977E00E85A06}">
      <dgm:prSet phldrT="[텍스트]"/>
      <dgm:spPr/>
      <dgm:t>
        <a:bodyPr/>
        <a:lstStyle/>
        <a:p>
          <a:pPr latinLnBrk="1"/>
          <a:r>
            <a:rPr lang="ko-KR" altLang="en-US" dirty="0" smtClean="0"/>
            <a:t>신체활동</a:t>
          </a:r>
          <a:endParaRPr lang="ko-KR" altLang="en-US" dirty="0"/>
        </a:p>
      </dgm:t>
    </dgm:pt>
    <dgm:pt modelId="{5B983D2D-52C8-49E0-9B6A-8D493C9FF030}" type="parTrans" cxnId="{8DEC31DE-97C4-4219-9BAD-0ED69D9E0881}">
      <dgm:prSet/>
      <dgm:spPr/>
      <dgm:t>
        <a:bodyPr/>
        <a:lstStyle/>
        <a:p>
          <a:pPr latinLnBrk="1"/>
          <a:endParaRPr lang="ko-KR" altLang="en-US"/>
        </a:p>
      </dgm:t>
    </dgm:pt>
    <dgm:pt modelId="{751F0CD6-F46E-4FF4-9F74-DF73504A546E}" type="sibTrans" cxnId="{8DEC31DE-97C4-4219-9BAD-0ED69D9E0881}">
      <dgm:prSet/>
      <dgm:spPr/>
      <dgm:t>
        <a:bodyPr/>
        <a:lstStyle/>
        <a:p>
          <a:pPr latinLnBrk="1"/>
          <a:endParaRPr lang="ko-KR" altLang="en-US"/>
        </a:p>
      </dgm:t>
    </dgm:pt>
    <dgm:pt modelId="{BA99D390-FA4D-404B-88ED-03EEFD168699}">
      <dgm:prSet phldrT="[텍스트]"/>
      <dgm:spPr/>
      <dgm:t>
        <a:bodyPr/>
        <a:lstStyle/>
        <a:p>
          <a:pPr latinLnBrk="1"/>
          <a:r>
            <a:rPr lang="ko-KR" altLang="en-US" dirty="0" smtClean="0"/>
            <a:t>지침 및 권고사항</a:t>
          </a:r>
          <a:endParaRPr lang="ko-KR" altLang="en-US" dirty="0"/>
        </a:p>
      </dgm:t>
    </dgm:pt>
    <dgm:pt modelId="{B1AFEA2E-269A-45A9-BDA8-3A65DBA5934E}" type="parTrans" cxnId="{149E4E13-EFF0-4B18-95A4-CD1C30186FE0}">
      <dgm:prSet/>
      <dgm:spPr/>
      <dgm:t>
        <a:bodyPr/>
        <a:lstStyle/>
        <a:p>
          <a:pPr latinLnBrk="1"/>
          <a:endParaRPr lang="ko-KR" altLang="en-US"/>
        </a:p>
      </dgm:t>
    </dgm:pt>
    <dgm:pt modelId="{164324CD-BCD5-43AC-A617-E5032340E449}" type="sibTrans" cxnId="{149E4E13-EFF0-4B18-95A4-CD1C30186FE0}">
      <dgm:prSet/>
      <dgm:spPr/>
      <dgm:t>
        <a:bodyPr/>
        <a:lstStyle/>
        <a:p>
          <a:pPr latinLnBrk="1"/>
          <a:endParaRPr lang="ko-KR" altLang="en-US"/>
        </a:p>
      </dgm:t>
    </dgm:pt>
    <dgm:pt modelId="{38CA26C7-BB0D-4824-834A-6324086AF98D}">
      <dgm:prSet phldrT="[텍스트]"/>
      <dgm:spPr/>
      <dgm:t>
        <a:bodyPr/>
        <a:lstStyle/>
        <a:p>
          <a:pPr latinLnBrk="1"/>
          <a:r>
            <a:rPr lang="ko-KR" altLang="en-US" dirty="0" smtClean="0"/>
            <a:t>건강상의 결과 연구</a:t>
          </a:r>
          <a:endParaRPr lang="ko-KR" altLang="en-US" dirty="0"/>
        </a:p>
      </dgm:t>
    </dgm:pt>
    <dgm:pt modelId="{FDF250D2-37EC-49F0-8E8C-EF0359A7F888}" type="parTrans" cxnId="{8C54A0EA-BDB5-494F-801F-DEABD3359C83}">
      <dgm:prSet/>
      <dgm:spPr/>
      <dgm:t>
        <a:bodyPr/>
        <a:lstStyle/>
        <a:p>
          <a:pPr latinLnBrk="1"/>
          <a:endParaRPr lang="ko-KR" altLang="en-US"/>
        </a:p>
      </dgm:t>
    </dgm:pt>
    <dgm:pt modelId="{F77B995E-902E-454C-B48F-7FD034ED759E}" type="sibTrans" cxnId="{8C54A0EA-BDB5-494F-801F-DEABD3359C83}">
      <dgm:prSet/>
      <dgm:spPr/>
      <dgm:t>
        <a:bodyPr/>
        <a:lstStyle/>
        <a:p>
          <a:pPr latinLnBrk="1"/>
          <a:endParaRPr lang="ko-KR" altLang="en-US"/>
        </a:p>
      </dgm:t>
    </dgm:pt>
    <dgm:pt modelId="{29A4A4A6-D25F-46A1-ABAE-EC36A9000DAF}">
      <dgm:prSet phldrT="[텍스트]"/>
      <dgm:spPr/>
      <dgm:t>
        <a:bodyPr/>
        <a:lstStyle/>
        <a:p>
          <a:pPr latinLnBrk="1"/>
          <a:r>
            <a:rPr lang="ko-KR" altLang="en-US" dirty="0" smtClean="0"/>
            <a:t>감시 연구</a:t>
          </a:r>
          <a:endParaRPr lang="ko-KR" altLang="en-US" dirty="0"/>
        </a:p>
      </dgm:t>
    </dgm:pt>
    <dgm:pt modelId="{C48EE71B-4456-4990-888C-CFF39FA76266}" type="parTrans" cxnId="{2FEB77EB-BBAC-4B10-8E9C-30F6D07D671C}">
      <dgm:prSet/>
      <dgm:spPr/>
      <dgm:t>
        <a:bodyPr/>
        <a:lstStyle/>
        <a:p>
          <a:pPr latinLnBrk="1"/>
          <a:endParaRPr lang="ko-KR" altLang="en-US"/>
        </a:p>
      </dgm:t>
    </dgm:pt>
    <dgm:pt modelId="{12F590B7-874B-4252-AE82-36483FD87B38}" type="sibTrans" cxnId="{2FEB77EB-BBAC-4B10-8E9C-30F6D07D671C}">
      <dgm:prSet/>
      <dgm:spPr/>
      <dgm:t>
        <a:bodyPr/>
        <a:lstStyle/>
        <a:p>
          <a:pPr latinLnBrk="1"/>
          <a:endParaRPr lang="ko-KR" altLang="en-US"/>
        </a:p>
      </dgm:t>
    </dgm:pt>
    <dgm:pt modelId="{4087F0BA-D1AC-4D5A-B55A-8BCD3216BA4E}">
      <dgm:prSet phldrT="[텍스트]"/>
      <dgm:spPr/>
      <dgm:t>
        <a:bodyPr/>
        <a:lstStyle/>
        <a:p>
          <a:pPr latinLnBrk="1"/>
          <a:r>
            <a:rPr lang="ko-KR" altLang="en-US" dirty="0" smtClean="0"/>
            <a:t>개입 연구</a:t>
          </a:r>
          <a:endParaRPr lang="ko-KR" altLang="en-US" dirty="0"/>
        </a:p>
      </dgm:t>
    </dgm:pt>
    <dgm:pt modelId="{2EC674FF-5787-4539-BE91-AD8B94A79507}" type="sibTrans" cxnId="{6A099C80-0D57-45D5-8427-070B10488BE5}">
      <dgm:prSet/>
      <dgm:spPr/>
      <dgm:t>
        <a:bodyPr/>
        <a:lstStyle/>
        <a:p>
          <a:pPr latinLnBrk="1"/>
          <a:endParaRPr lang="ko-KR" altLang="en-US"/>
        </a:p>
      </dgm:t>
    </dgm:pt>
    <dgm:pt modelId="{0237C063-4F3D-4203-8AB9-058A6D5CF521}" type="parTrans" cxnId="{6A099C80-0D57-45D5-8427-070B10488BE5}">
      <dgm:prSet/>
      <dgm:spPr/>
      <dgm:t>
        <a:bodyPr/>
        <a:lstStyle/>
        <a:p>
          <a:pPr latinLnBrk="1"/>
          <a:endParaRPr lang="ko-KR" altLang="en-US"/>
        </a:p>
      </dgm:t>
    </dgm:pt>
    <dgm:pt modelId="{77BEB1C5-534F-4EDB-9AF3-61FDAD01724D}">
      <dgm:prSet phldrT="[텍스트]"/>
      <dgm:spPr/>
      <dgm:t>
        <a:bodyPr/>
        <a:lstStyle/>
        <a:p>
          <a:pPr latinLnBrk="1"/>
          <a:r>
            <a:rPr lang="ko-KR" altLang="en-US" dirty="0" smtClean="0"/>
            <a:t>감시 연구</a:t>
          </a:r>
          <a:endParaRPr lang="ko-KR" altLang="en-US" dirty="0"/>
        </a:p>
      </dgm:t>
    </dgm:pt>
    <dgm:pt modelId="{D8E172A7-7C5A-4AA9-9B6B-72281BA64E58}" type="sibTrans" cxnId="{8A595440-4337-4158-8608-18BA969917A7}">
      <dgm:prSet/>
      <dgm:spPr/>
      <dgm:t>
        <a:bodyPr/>
        <a:lstStyle/>
        <a:p>
          <a:pPr latinLnBrk="1"/>
          <a:endParaRPr lang="ko-KR" altLang="en-US"/>
        </a:p>
      </dgm:t>
    </dgm:pt>
    <dgm:pt modelId="{5838F42D-D8D0-46C5-9384-AFC9B1A7ACF0}" type="parTrans" cxnId="{8A595440-4337-4158-8608-18BA969917A7}">
      <dgm:prSet/>
      <dgm:spPr/>
      <dgm:t>
        <a:bodyPr/>
        <a:lstStyle/>
        <a:p>
          <a:pPr latinLnBrk="1"/>
          <a:endParaRPr lang="ko-KR" altLang="en-US"/>
        </a:p>
      </dgm:t>
    </dgm:pt>
    <dgm:pt modelId="{F775A6BA-A8A6-4AC0-B5B5-44885D2E4968}">
      <dgm:prSet phldrT="[텍스트]"/>
      <dgm:spPr/>
      <dgm:t>
        <a:bodyPr/>
        <a:lstStyle/>
        <a:p>
          <a:pPr latinLnBrk="1"/>
          <a:r>
            <a:rPr lang="ko-KR" altLang="en-US" dirty="0" smtClean="0"/>
            <a:t>이론 및 상관관계 연구</a:t>
          </a:r>
          <a:endParaRPr lang="ko-KR" altLang="en-US" dirty="0"/>
        </a:p>
      </dgm:t>
    </dgm:pt>
    <dgm:pt modelId="{E3B47CA6-57CE-44A6-95B8-B33012ACA1F8}" type="parTrans" cxnId="{888F77DD-7632-4D54-97E0-127B0734056D}">
      <dgm:prSet/>
      <dgm:spPr/>
      <dgm:t>
        <a:bodyPr/>
        <a:lstStyle/>
        <a:p>
          <a:pPr latinLnBrk="1"/>
          <a:endParaRPr lang="ko-KR" altLang="en-US"/>
        </a:p>
      </dgm:t>
    </dgm:pt>
    <dgm:pt modelId="{507D3407-1396-406F-B4D5-EB8FC4EB7BA6}" type="sibTrans" cxnId="{888F77DD-7632-4D54-97E0-127B0734056D}">
      <dgm:prSet/>
      <dgm:spPr/>
      <dgm:t>
        <a:bodyPr/>
        <a:lstStyle/>
        <a:p>
          <a:pPr latinLnBrk="1"/>
          <a:endParaRPr lang="ko-KR" altLang="en-US"/>
        </a:p>
      </dgm:t>
    </dgm:pt>
    <dgm:pt modelId="{FFD5EFB1-C225-42B1-A5DA-0AEC70712BD4}" type="pres">
      <dgm:prSet presAssocID="{0E3FE8A9-1576-40ED-9AC6-A7C8E50E34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8B6AE7-C475-4F74-8B29-A60A82E7ED03}" type="pres">
      <dgm:prSet presAssocID="{4E9F4DAD-5635-4557-82E6-977E00E85A06}" presName="node" presStyleLbl="node1" presStyleIdx="0" presStyleCnt="7" custScaleX="175344" custScaleY="191151" custRadScaleRad="15785" custRadScaleInc="-1221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322358-CD68-411B-B1A1-D6C50A6EC119}" type="pres">
      <dgm:prSet presAssocID="{751F0CD6-F46E-4FF4-9F74-DF73504A546E}" presName="sibTrans" presStyleLbl="sibTrans2D1" presStyleIdx="0" presStyleCnt="7" custAng="7031029" custScaleX="141845" custScaleY="217512" custLinFactX="-100000" custLinFactY="500000" custLinFactNeighborX="-147836" custLinFactNeighborY="518263"/>
      <dgm:spPr/>
      <dgm:t>
        <a:bodyPr/>
        <a:lstStyle/>
        <a:p>
          <a:pPr latinLnBrk="1"/>
          <a:endParaRPr lang="ko-KR" altLang="en-US"/>
        </a:p>
      </dgm:t>
    </dgm:pt>
    <dgm:pt modelId="{1FB4978A-ADE6-4526-8572-A76AF10EEB51}" type="pres">
      <dgm:prSet presAssocID="{751F0CD6-F46E-4FF4-9F74-DF73504A546E}" presName="connectorText" presStyleLbl="sibTrans2D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F1784336-74E5-4C7C-887A-7E71238569C7}" type="pres">
      <dgm:prSet presAssocID="{BA99D390-FA4D-404B-88ED-03EEFD168699}" presName="node" presStyleLbl="node1" presStyleIdx="1" presStyleCnt="7" custScaleX="189809" custScaleY="159093" custRadScaleRad="193395" custRadScaleInc="11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50E96DE-D131-478B-977B-89B6341E2702}" type="pres">
      <dgm:prSet presAssocID="{164324CD-BCD5-43AC-A617-E5032340E449}" presName="sibTrans" presStyleLbl="sibTrans2D1" presStyleIdx="1" presStyleCnt="7" custAng="18540110" custScaleX="130633" custScaleY="287566" custLinFactX="-100000" custLinFactY="526659" custLinFactNeighborX="-171134" custLinFactNeighborY="600000"/>
      <dgm:spPr>
        <a:prstGeom prst="righ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7200ADB5-BFEE-489A-A621-B86C110E3C28}" type="pres">
      <dgm:prSet presAssocID="{164324CD-BCD5-43AC-A617-E5032340E449}" presName="connectorText" presStyleLbl="sibTrans2D1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9E47C2C8-9B29-4AFD-9A55-609090727C1D}" type="pres">
      <dgm:prSet presAssocID="{38CA26C7-BB0D-4824-834A-6324086AF98D}" presName="node" presStyleLbl="node1" presStyleIdx="2" presStyleCnt="7" custScaleX="192157" custScaleY="172667" custRadScaleRad="146860" custRadScaleInc="-6872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187970-1C9D-4FF6-B965-E0C8B24F3D08}" type="pres">
      <dgm:prSet presAssocID="{F77B995E-902E-454C-B48F-7FD034ED759E}" presName="sibTrans" presStyleLbl="sibTrans2D1" presStyleIdx="2" presStyleCnt="7" custAng="9118493" custScaleX="61160" custScaleY="376274" custLinFactX="-100000" custLinFactNeighborX="-122349" custLinFactNeighborY="-47801"/>
      <dgm:spPr>
        <a:prstGeom prst="up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1736228E-B7C4-4569-A8BA-1F14483FCDA8}" type="pres">
      <dgm:prSet presAssocID="{F77B995E-902E-454C-B48F-7FD034ED759E}" presName="connectorText" presStyleLbl="sibTrans2D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E11793B5-CCB8-46F6-8947-72638A18C626}" type="pres">
      <dgm:prSet presAssocID="{29A4A4A6-D25F-46A1-ABAE-EC36A9000DAF}" presName="node" presStyleLbl="node1" presStyleIdx="3" presStyleCnt="7" custScaleX="172648" custScaleY="140231" custRadScaleRad="95368" custRadScaleInc="-62079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DCC8A1-A954-47AF-8F44-2CC3A45582E7}" type="pres">
      <dgm:prSet presAssocID="{12F590B7-874B-4252-AE82-36483FD87B38}" presName="sibTrans" presStyleLbl="sibTrans2D1" presStyleIdx="3" presStyleCnt="7" custAng="7267699" custFlipVert="1" custScaleX="140219" custScaleY="666258" custLinFactX="-200000" custLinFactY="481355" custLinFactNeighborX="-208451" custLinFactNeighborY="500000"/>
      <dgm:spPr>
        <a:prstGeom prst="curved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5B470F69-E44B-49DE-8AFC-A34EAC99CA4B}" type="pres">
      <dgm:prSet presAssocID="{12F590B7-874B-4252-AE82-36483FD87B38}" presName="connectorText" presStyleLbl="sibTrans2D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67A68AB9-0946-44CF-A5CE-341C4940037E}" type="pres">
      <dgm:prSet presAssocID="{4087F0BA-D1AC-4D5A-B55A-8BCD3216BA4E}" presName="node" presStyleLbl="node1" presStyleIdx="4" presStyleCnt="7" custScaleX="175348" custScaleY="172086" custRadScaleRad="77370" custRadScaleInc="-663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D4E428-ACE4-41C2-8F25-E1EE27365E9E}" type="pres">
      <dgm:prSet presAssocID="{2EC674FF-5787-4539-BE91-AD8B94A79507}" presName="sibTrans" presStyleLbl="sibTrans2D1" presStyleIdx="4" presStyleCnt="7" custAng="21543762" custScaleY="294750" custLinFactY="-954547" custLinFactNeighborX="5366" custLinFactNeighborY="-1000000"/>
      <dgm:spPr>
        <a:prstGeom prst="lef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FD99E2A6-D430-47DA-8FB9-58C6EAE5F0C6}" type="pres">
      <dgm:prSet presAssocID="{2EC674FF-5787-4539-BE91-AD8B94A79507}" presName="connectorText" presStyleLbl="sibTrans2D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9439C808-4227-4190-AB0F-A595E47EF4A4}" type="pres">
      <dgm:prSet presAssocID="{77BEB1C5-534F-4EDB-9AF3-61FDAD01724D}" presName="node" presStyleLbl="node1" presStyleIdx="5" presStyleCnt="7" custScaleX="192941" custScaleY="165334" custRadScaleRad="166510" custRadScaleInc="-53973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E8B3536-B580-4129-9BE8-EB2F748F1730}" type="pres">
      <dgm:prSet presAssocID="{D8E172A7-7C5A-4AA9-9B6B-72281BA64E58}" presName="sibTrans" presStyleLbl="sibTrans2D1" presStyleIdx="5" presStyleCnt="7" custAng="20539947" custScaleX="257871" custScaleY="439407" custLinFactX="-115671" custLinFactY="-674370" custLinFactNeighborX="-200000" custLinFactNeighborY="-700000"/>
      <dgm:spPr>
        <a:prstGeom prst="bentUp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6A902E01-3083-40A2-A038-A0D051FB92EA}" type="pres">
      <dgm:prSet presAssocID="{D8E172A7-7C5A-4AA9-9B6B-72281BA64E58}" presName="connectorText" presStyleLbl="sibTrans2D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764AF0F6-79D2-4E32-AFB7-49012C48CB93}" type="pres">
      <dgm:prSet presAssocID="{F775A6BA-A8A6-4AC0-B5B5-44885D2E4968}" presName="node" presStyleLbl="node1" presStyleIdx="6" presStyleCnt="7" custScaleX="172648" custScaleY="387638" custRadScaleRad="156749" custRadScaleInc="-12675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4E7F73C-0A39-4AB3-99BE-B062C806FBD2}" type="pres">
      <dgm:prSet presAssocID="{507D3407-1396-406F-B4D5-EB8FC4EB7BA6}" presName="sibTrans" presStyleLbl="sibTrans2D1" presStyleIdx="6" presStyleCnt="7" custAng="21532390" custScaleY="277605" custLinFactX="200000" custLinFactNeighborX="254257" custLinFactNeighborY="41091"/>
      <dgm:spPr>
        <a:prstGeom prst="rightArrow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60B82B99-E384-48B8-8DDE-EFE974DAF74F}" type="pres">
      <dgm:prSet presAssocID="{507D3407-1396-406F-B4D5-EB8FC4EB7BA6}" presName="connectorText" presStyleLbl="sibTrans2D1" presStyleIdx="6" presStyleCnt="7"/>
      <dgm:spPr/>
      <dgm:t>
        <a:bodyPr/>
        <a:lstStyle/>
        <a:p>
          <a:pPr latinLnBrk="1"/>
          <a:endParaRPr lang="ko-KR" altLang="en-US"/>
        </a:p>
      </dgm:t>
    </dgm:pt>
  </dgm:ptLst>
  <dgm:cxnLst>
    <dgm:cxn modelId="{8DEC31DE-97C4-4219-9BAD-0ED69D9E0881}" srcId="{0E3FE8A9-1576-40ED-9AC6-A7C8E50E34E4}" destId="{4E9F4DAD-5635-4557-82E6-977E00E85A06}" srcOrd="0" destOrd="0" parTransId="{5B983D2D-52C8-49E0-9B6A-8D493C9FF030}" sibTransId="{751F0CD6-F46E-4FF4-9F74-DF73504A546E}"/>
    <dgm:cxn modelId="{2E03B92E-65DE-49B7-B6AC-715D11D48E7F}" type="presOf" srcId="{12F590B7-874B-4252-AE82-36483FD87B38}" destId="{1DDCC8A1-A954-47AF-8F44-2CC3A45582E7}" srcOrd="0" destOrd="0" presId="urn:microsoft.com/office/officeart/2005/8/layout/cycle7"/>
    <dgm:cxn modelId="{927E17D3-B2CA-4B89-9A91-B2CEAC94132D}" type="presOf" srcId="{4087F0BA-D1AC-4D5A-B55A-8BCD3216BA4E}" destId="{67A68AB9-0946-44CF-A5CE-341C4940037E}" srcOrd="0" destOrd="0" presId="urn:microsoft.com/office/officeart/2005/8/layout/cycle7"/>
    <dgm:cxn modelId="{888F77DD-7632-4D54-97E0-127B0734056D}" srcId="{0E3FE8A9-1576-40ED-9AC6-A7C8E50E34E4}" destId="{F775A6BA-A8A6-4AC0-B5B5-44885D2E4968}" srcOrd="6" destOrd="0" parTransId="{E3B47CA6-57CE-44A6-95B8-B33012ACA1F8}" sibTransId="{507D3407-1396-406F-B4D5-EB8FC4EB7BA6}"/>
    <dgm:cxn modelId="{EE395F1D-F135-408B-8246-E58BB0E2AADA}" type="presOf" srcId="{164324CD-BCD5-43AC-A617-E5032340E449}" destId="{E50E96DE-D131-478B-977B-89B6341E2702}" srcOrd="0" destOrd="0" presId="urn:microsoft.com/office/officeart/2005/8/layout/cycle7"/>
    <dgm:cxn modelId="{953C7B93-45E2-42A1-A731-806FDDEB7F86}" type="presOf" srcId="{2EC674FF-5787-4539-BE91-AD8B94A79507}" destId="{97D4E428-ACE4-41C2-8F25-E1EE27365E9E}" srcOrd="0" destOrd="0" presId="urn:microsoft.com/office/officeart/2005/8/layout/cycle7"/>
    <dgm:cxn modelId="{E58AB6F9-CBB9-4C44-8416-CF12831DF2BD}" type="presOf" srcId="{F775A6BA-A8A6-4AC0-B5B5-44885D2E4968}" destId="{764AF0F6-79D2-4E32-AFB7-49012C48CB93}" srcOrd="0" destOrd="0" presId="urn:microsoft.com/office/officeart/2005/8/layout/cycle7"/>
    <dgm:cxn modelId="{E3D7751B-FD39-4BE5-BEF8-C9ED4E316E1B}" type="presOf" srcId="{507D3407-1396-406F-B4D5-EB8FC4EB7BA6}" destId="{C4E7F73C-0A39-4AB3-99BE-B062C806FBD2}" srcOrd="0" destOrd="0" presId="urn:microsoft.com/office/officeart/2005/8/layout/cycle7"/>
    <dgm:cxn modelId="{2FEB77EB-BBAC-4B10-8E9C-30F6D07D671C}" srcId="{0E3FE8A9-1576-40ED-9AC6-A7C8E50E34E4}" destId="{29A4A4A6-D25F-46A1-ABAE-EC36A9000DAF}" srcOrd="3" destOrd="0" parTransId="{C48EE71B-4456-4990-888C-CFF39FA76266}" sibTransId="{12F590B7-874B-4252-AE82-36483FD87B38}"/>
    <dgm:cxn modelId="{159EE20A-509D-443E-8207-7AEC87FD564F}" type="presOf" srcId="{12F590B7-874B-4252-AE82-36483FD87B38}" destId="{5B470F69-E44B-49DE-8AFC-A34EAC99CA4B}" srcOrd="1" destOrd="0" presId="urn:microsoft.com/office/officeart/2005/8/layout/cycle7"/>
    <dgm:cxn modelId="{2DACE576-DBE0-49D6-8DBD-E84F9A765C5E}" type="presOf" srcId="{77BEB1C5-534F-4EDB-9AF3-61FDAD01724D}" destId="{9439C808-4227-4190-AB0F-A595E47EF4A4}" srcOrd="0" destOrd="0" presId="urn:microsoft.com/office/officeart/2005/8/layout/cycle7"/>
    <dgm:cxn modelId="{4CC1A5ED-5213-4FC0-84FB-3866898D1529}" type="presOf" srcId="{F77B995E-902E-454C-B48F-7FD034ED759E}" destId="{1736228E-B7C4-4569-A8BA-1F14483FCDA8}" srcOrd="1" destOrd="0" presId="urn:microsoft.com/office/officeart/2005/8/layout/cycle7"/>
    <dgm:cxn modelId="{E823AC4E-2D2D-4B10-BD03-1DCD2F084D8A}" type="presOf" srcId="{D8E172A7-7C5A-4AA9-9B6B-72281BA64E58}" destId="{7E8B3536-B580-4129-9BE8-EB2F748F1730}" srcOrd="0" destOrd="0" presId="urn:microsoft.com/office/officeart/2005/8/layout/cycle7"/>
    <dgm:cxn modelId="{1DE4E787-4761-4087-BDA3-3D16F255230C}" type="presOf" srcId="{164324CD-BCD5-43AC-A617-E5032340E449}" destId="{7200ADB5-BFEE-489A-A621-B86C110E3C28}" srcOrd="1" destOrd="0" presId="urn:microsoft.com/office/officeart/2005/8/layout/cycle7"/>
    <dgm:cxn modelId="{B0E39C8A-B189-4A40-A97D-F2BC89A0DD8D}" type="presOf" srcId="{4E9F4DAD-5635-4557-82E6-977E00E85A06}" destId="{298B6AE7-C475-4F74-8B29-A60A82E7ED03}" srcOrd="0" destOrd="0" presId="urn:microsoft.com/office/officeart/2005/8/layout/cycle7"/>
    <dgm:cxn modelId="{BD2F70B0-939E-4C84-BECD-165926DA780E}" type="presOf" srcId="{0E3FE8A9-1576-40ED-9AC6-A7C8E50E34E4}" destId="{FFD5EFB1-C225-42B1-A5DA-0AEC70712BD4}" srcOrd="0" destOrd="0" presId="urn:microsoft.com/office/officeart/2005/8/layout/cycle7"/>
    <dgm:cxn modelId="{2A57BB5D-B45D-423C-9C6D-9BFF1B9D4176}" type="presOf" srcId="{D8E172A7-7C5A-4AA9-9B6B-72281BA64E58}" destId="{6A902E01-3083-40A2-A038-A0D051FB92EA}" srcOrd="1" destOrd="0" presId="urn:microsoft.com/office/officeart/2005/8/layout/cycle7"/>
    <dgm:cxn modelId="{9E025B98-D316-4894-AC7C-5D2035CED88B}" type="presOf" srcId="{F77B995E-902E-454C-B48F-7FD034ED759E}" destId="{F4187970-1C9D-4FF6-B965-E0C8B24F3D08}" srcOrd="0" destOrd="0" presId="urn:microsoft.com/office/officeart/2005/8/layout/cycle7"/>
    <dgm:cxn modelId="{8C54A0EA-BDB5-494F-801F-DEABD3359C83}" srcId="{0E3FE8A9-1576-40ED-9AC6-A7C8E50E34E4}" destId="{38CA26C7-BB0D-4824-834A-6324086AF98D}" srcOrd="2" destOrd="0" parTransId="{FDF250D2-37EC-49F0-8E8C-EF0359A7F888}" sibTransId="{F77B995E-902E-454C-B48F-7FD034ED759E}"/>
    <dgm:cxn modelId="{5055BD73-C29F-483E-8752-50630B6357F5}" type="presOf" srcId="{751F0CD6-F46E-4FF4-9F74-DF73504A546E}" destId="{1FB4978A-ADE6-4526-8572-A76AF10EEB51}" srcOrd="1" destOrd="0" presId="urn:microsoft.com/office/officeart/2005/8/layout/cycle7"/>
    <dgm:cxn modelId="{1FC65495-F0DC-463A-B693-BE4E71934237}" type="presOf" srcId="{BA99D390-FA4D-404B-88ED-03EEFD168699}" destId="{F1784336-74E5-4C7C-887A-7E71238569C7}" srcOrd="0" destOrd="0" presId="urn:microsoft.com/office/officeart/2005/8/layout/cycle7"/>
    <dgm:cxn modelId="{D4055AD7-0D99-41A7-AF42-1173DBB4AEBC}" type="presOf" srcId="{38CA26C7-BB0D-4824-834A-6324086AF98D}" destId="{9E47C2C8-9B29-4AFD-9A55-609090727C1D}" srcOrd="0" destOrd="0" presId="urn:microsoft.com/office/officeart/2005/8/layout/cycle7"/>
    <dgm:cxn modelId="{8A595440-4337-4158-8608-18BA969917A7}" srcId="{0E3FE8A9-1576-40ED-9AC6-A7C8E50E34E4}" destId="{77BEB1C5-534F-4EDB-9AF3-61FDAD01724D}" srcOrd="5" destOrd="0" parTransId="{5838F42D-D8D0-46C5-9384-AFC9B1A7ACF0}" sibTransId="{D8E172A7-7C5A-4AA9-9B6B-72281BA64E58}"/>
    <dgm:cxn modelId="{149E4E13-EFF0-4B18-95A4-CD1C30186FE0}" srcId="{0E3FE8A9-1576-40ED-9AC6-A7C8E50E34E4}" destId="{BA99D390-FA4D-404B-88ED-03EEFD168699}" srcOrd="1" destOrd="0" parTransId="{B1AFEA2E-269A-45A9-BDA8-3A65DBA5934E}" sibTransId="{164324CD-BCD5-43AC-A617-E5032340E449}"/>
    <dgm:cxn modelId="{3E9859C9-CA22-4DD7-AE40-ED000C86F0B1}" type="presOf" srcId="{2EC674FF-5787-4539-BE91-AD8B94A79507}" destId="{FD99E2A6-D430-47DA-8FB9-58C6EAE5F0C6}" srcOrd="1" destOrd="0" presId="urn:microsoft.com/office/officeart/2005/8/layout/cycle7"/>
    <dgm:cxn modelId="{505B79CE-C8D5-4106-8C71-03422662737C}" type="presOf" srcId="{751F0CD6-F46E-4FF4-9F74-DF73504A546E}" destId="{E6322358-CD68-411B-B1A1-D6C50A6EC119}" srcOrd="0" destOrd="0" presId="urn:microsoft.com/office/officeart/2005/8/layout/cycle7"/>
    <dgm:cxn modelId="{6A099C80-0D57-45D5-8427-070B10488BE5}" srcId="{0E3FE8A9-1576-40ED-9AC6-A7C8E50E34E4}" destId="{4087F0BA-D1AC-4D5A-B55A-8BCD3216BA4E}" srcOrd="4" destOrd="0" parTransId="{0237C063-4F3D-4203-8AB9-058A6D5CF521}" sibTransId="{2EC674FF-5787-4539-BE91-AD8B94A79507}"/>
    <dgm:cxn modelId="{99E24524-CC07-4941-A767-B09B56E5AF63}" type="presOf" srcId="{507D3407-1396-406F-B4D5-EB8FC4EB7BA6}" destId="{60B82B99-E384-48B8-8DDE-EFE974DAF74F}" srcOrd="1" destOrd="0" presId="urn:microsoft.com/office/officeart/2005/8/layout/cycle7"/>
    <dgm:cxn modelId="{A235A85F-BD2E-458C-9FC2-EB2708CD532F}" type="presOf" srcId="{29A4A4A6-D25F-46A1-ABAE-EC36A9000DAF}" destId="{E11793B5-CCB8-46F6-8947-72638A18C626}" srcOrd="0" destOrd="0" presId="urn:microsoft.com/office/officeart/2005/8/layout/cycle7"/>
    <dgm:cxn modelId="{6B2AF03E-758B-4B61-B07C-2D1DAB942665}" type="presParOf" srcId="{FFD5EFB1-C225-42B1-A5DA-0AEC70712BD4}" destId="{298B6AE7-C475-4F74-8B29-A60A82E7ED03}" srcOrd="0" destOrd="0" presId="urn:microsoft.com/office/officeart/2005/8/layout/cycle7"/>
    <dgm:cxn modelId="{8DF5336B-62EC-45BA-A91F-ECFEBDD82323}" type="presParOf" srcId="{FFD5EFB1-C225-42B1-A5DA-0AEC70712BD4}" destId="{E6322358-CD68-411B-B1A1-D6C50A6EC119}" srcOrd="1" destOrd="0" presId="urn:microsoft.com/office/officeart/2005/8/layout/cycle7"/>
    <dgm:cxn modelId="{3C07C468-BEFF-4404-8BC7-EFC377DCBA06}" type="presParOf" srcId="{E6322358-CD68-411B-B1A1-D6C50A6EC119}" destId="{1FB4978A-ADE6-4526-8572-A76AF10EEB51}" srcOrd="0" destOrd="0" presId="urn:microsoft.com/office/officeart/2005/8/layout/cycle7"/>
    <dgm:cxn modelId="{1D40763C-03C1-4D1E-B8E7-3C36DB68C524}" type="presParOf" srcId="{FFD5EFB1-C225-42B1-A5DA-0AEC70712BD4}" destId="{F1784336-74E5-4C7C-887A-7E71238569C7}" srcOrd="2" destOrd="0" presId="urn:microsoft.com/office/officeart/2005/8/layout/cycle7"/>
    <dgm:cxn modelId="{8CBD2C94-514C-4595-A618-FFD96F6803D9}" type="presParOf" srcId="{FFD5EFB1-C225-42B1-A5DA-0AEC70712BD4}" destId="{E50E96DE-D131-478B-977B-89B6341E2702}" srcOrd="3" destOrd="0" presId="urn:microsoft.com/office/officeart/2005/8/layout/cycle7"/>
    <dgm:cxn modelId="{B687EC41-9887-4226-B9F7-BF18A6320291}" type="presParOf" srcId="{E50E96DE-D131-478B-977B-89B6341E2702}" destId="{7200ADB5-BFEE-489A-A621-B86C110E3C28}" srcOrd="0" destOrd="0" presId="urn:microsoft.com/office/officeart/2005/8/layout/cycle7"/>
    <dgm:cxn modelId="{4C375961-FE73-4293-BC65-26DFA4CED219}" type="presParOf" srcId="{FFD5EFB1-C225-42B1-A5DA-0AEC70712BD4}" destId="{9E47C2C8-9B29-4AFD-9A55-609090727C1D}" srcOrd="4" destOrd="0" presId="urn:microsoft.com/office/officeart/2005/8/layout/cycle7"/>
    <dgm:cxn modelId="{F30F6021-6168-4097-B21C-15486B4D29AC}" type="presParOf" srcId="{FFD5EFB1-C225-42B1-A5DA-0AEC70712BD4}" destId="{F4187970-1C9D-4FF6-B965-E0C8B24F3D08}" srcOrd="5" destOrd="0" presId="urn:microsoft.com/office/officeart/2005/8/layout/cycle7"/>
    <dgm:cxn modelId="{EB92A308-67FA-4F5F-BC60-5435D43F2811}" type="presParOf" srcId="{F4187970-1C9D-4FF6-B965-E0C8B24F3D08}" destId="{1736228E-B7C4-4569-A8BA-1F14483FCDA8}" srcOrd="0" destOrd="0" presId="urn:microsoft.com/office/officeart/2005/8/layout/cycle7"/>
    <dgm:cxn modelId="{8493BFF4-6E49-4FB7-9B03-AC70D88C8ABE}" type="presParOf" srcId="{FFD5EFB1-C225-42B1-A5DA-0AEC70712BD4}" destId="{E11793B5-CCB8-46F6-8947-72638A18C626}" srcOrd="6" destOrd="0" presId="urn:microsoft.com/office/officeart/2005/8/layout/cycle7"/>
    <dgm:cxn modelId="{0A01D1CB-BE04-499D-9761-BF265EB72C8E}" type="presParOf" srcId="{FFD5EFB1-C225-42B1-A5DA-0AEC70712BD4}" destId="{1DDCC8A1-A954-47AF-8F44-2CC3A45582E7}" srcOrd="7" destOrd="0" presId="urn:microsoft.com/office/officeart/2005/8/layout/cycle7"/>
    <dgm:cxn modelId="{DCB4511A-A994-4AA8-B84D-2024D9BB7416}" type="presParOf" srcId="{1DDCC8A1-A954-47AF-8F44-2CC3A45582E7}" destId="{5B470F69-E44B-49DE-8AFC-A34EAC99CA4B}" srcOrd="0" destOrd="0" presId="urn:microsoft.com/office/officeart/2005/8/layout/cycle7"/>
    <dgm:cxn modelId="{E5A60E26-E6B3-45B8-B605-8BA845CE00CF}" type="presParOf" srcId="{FFD5EFB1-C225-42B1-A5DA-0AEC70712BD4}" destId="{67A68AB9-0946-44CF-A5CE-341C4940037E}" srcOrd="8" destOrd="0" presId="urn:microsoft.com/office/officeart/2005/8/layout/cycle7"/>
    <dgm:cxn modelId="{42FEEF3C-97D1-48D9-A698-FCE3858C0638}" type="presParOf" srcId="{FFD5EFB1-C225-42B1-A5DA-0AEC70712BD4}" destId="{97D4E428-ACE4-41C2-8F25-E1EE27365E9E}" srcOrd="9" destOrd="0" presId="urn:microsoft.com/office/officeart/2005/8/layout/cycle7"/>
    <dgm:cxn modelId="{B26D8002-F241-4B7C-A4B7-E0847A53B2B1}" type="presParOf" srcId="{97D4E428-ACE4-41C2-8F25-E1EE27365E9E}" destId="{FD99E2A6-D430-47DA-8FB9-58C6EAE5F0C6}" srcOrd="0" destOrd="0" presId="urn:microsoft.com/office/officeart/2005/8/layout/cycle7"/>
    <dgm:cxn modelId="{46E63827-8506-45D7-A9F5-5AE5C70CF383}" type="presParOf" srcId="{FFD5EFB1-C225-42B1-A5DA-0AEC70712BD4}" destId="{9439C808-4227-4190-AB0F-A595E47EF4A4}" srcOrd="10" destOrd="0" presId="urn:microsoft.com/office/officeart/2005/8/layout/cycle7"/>
    <dgm:cxn modelId="{3A43D24E-2B5F-4A74-B981-B1FDB6C7FDFF}" type="presParOf" srcId="{FFD5EFB1-C225-42B1-A5DA-0AEC70712BD4}" destId="{7E8B3536-B580-4129-9BE8-EB2F748F1730}" srcOrd="11" destOrd="0" presId="urn:microsoft.com/office/officeart/2005/8/layout/cycle7"/>
    <dgm:cxn modelId="{8C4E46A1-A86E-46B2-B49F-6691B2DD22A0}" type="presParOf" srcId="{7E8B3536-B580-4129-9BE8-EB2F748F1730}" destId="{6A902E01-3083-40A2-A038-A0D051FB92EA}" srcOrd="0" destOrd="0" presId="urn:microsoft.com/office/officeart/2005/8/layout/cycle7"/>
    <dgm:cxn modelId="{CB85DF82-F726-4C2D-A855-E2BAC7AF9469}" type="presParOf" srcId="{FFD5EFB1-C225-42B1-A5DA-0AEC70712BD4}" destId="{764AF0F6-79D2-4E32-AFB7-49012C48CB93}" srcOrd="12" destOrd="0" presId="urn:microsoft.com/office/officeart/2005/8/layout/cycle7"/>
    <dgm:cxn modelId="{661347AE-AB46-4803-8A8A-B9C0BFE48337}" type="presParOf" srcId="{FFD5EFB1-C225-42B1-A5DA-0AEC70712BD4}" destId="{C4E7F73C-0A39-4AB3-99BE-B062C806FBD2}" srcOrd="13" destOrd="0" presId="urn:microsoft.com/office/officeart/2005/8/layout/cycle7"/>
    <dgm:cxn modelId="{35A8040D-EB18-4F79-A5AF-3D3DDAD113C2}" type="presParOf" srcId="{C4E7F73C-0A39-4AB3-99BE-B062C806FBD2}" destId="{60B82B99-E384-48B8-8DDE-EFE974DAF74F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8B6AE7-C475-4F74-8B29-A60A82E7ED03}">
      <dsp:nvSpPr>
        <dsp:cNvPr id="0" name=""/>
        <dsp:cNvSpPr/>
      </dsp:nvSpPr>
      <dsp:spPr>
        <a:xfrm>
          <a:off x="3034677" y="1612772"/>
          <a:ext cx="1817855" cy="9908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신체활동</a:t>
          </a:r>
          <a:endParaRPr lang="ko-KR" altLang="en-US" sz="1700" kern="1200" dirty="0"/>
        </a:p>
      </dsp:txBody>
      <dsp:txXfrm>
        <a:off x="3034677" y="1612772"/>
        <a:ext cx="1817855" cy="990866"/>
      </dsp:txXfrm>
    </dsp:sp>
    <dsp:sp modelId="{E6322358-CD68-411B-B1A1-D6C50A6EC119}">
      <dsp:nvSpPr>
        <dsp:cNvPr id="0" name=""/>
        <dsp:cNvSpPr/>
      </dsp:nvSpPr>
      <dsp:spPr>
        <a:xfrm rot="5400000">
          <a:off x="3453551" y="2883155"/>
          <a:ext cx="976363" cy="39462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300" kern="1200"/>
        </a:p>
      </dsp:txBody>
      <dsp:txXfrm rot="5400000">
        <a:off x="3453551" y="2883155"/>
        <a:ext cx="976363" cy="394629"/>
      </dsp:txXfrm>
    </dsp:sp>
    <dsp:sp modelId="{F1784336-74E5-4C7C-887A-7E71238569C7}">
      <dsp:nvSpPr>
        <dsp:cNvPr id="0" name=""/>
        <dsp:cNvSpPr/>
      </dsp:nvSpPr>
      <dsp:spPr>
        <a:xfrm>
          <a:off x="6261780" y="0"/>
          <a:ext cx="1967819" cy="824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지침 및 권고사항</a:t>
          </a:r>
          <a:endParaRPr lang="ko-KR" altLang="en-US" sz="1700" kern="1200" dirty="0"/>
        </a:p>
      </dsp:txBody>
      <dsp:txXfrm>
        <a:off x="6261780" y="0"/>
        <a:ext cx="1967819" cy="824687"/>
      </dsp:txXfrm>
    </dsp:sp>
    <dsp:sp modelId="{E50E96DE-D131-478B-977B-89B6341E2702}">
      <dsp:nvSpPr>
        <dsp:cNvPr id="0" name=""/>
        <dsp:cNvSpPr/>
      </dsp:nvSpPr>
      <dsp:spPr>
        <a:xfrm rot="2433173">
          <a:off x="4906986" y="3037958"/>
          <a:ext cx="899187" cy="521727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300" kern="1200"/>
        </a:p>
      </dsp:txBody>
      <dsp:txXfrm rot="2433173">
        <a:off x="4906986" y="3037958"/>
        <a:ext cx="899187" cy="521727"/>
      </dsp:txXfrm>
    </dsp:sp>
    <dsp:sp modelId="{9E47C2C8-9B29-4AFD-9A55-609090727C1D}">
      <dsp:nvSpPr>
        <dsp:cNvPr id="0" name=""/>
        <dsp:cNvSpPr/>
      </dsp:nvSpPr>
      <dsp:spPr>
        <a:xfrm>
          <a:off x="6203036" y="1684786"/>
          <a:ext cx="1992162" cy="8950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건강상의 결과 연구</a:t>
          </a:r>
          <a:endParaRPr lang="ko-KR" altLang="en-US" sz="1700" kern="1200" dirty="0"/>
        </a:p>
      </dsp:txBody>
      <dsp:txXfrm>
        <a:off x="6203036" y="1684786"/>
        <a:ext cx="1992162" cy="895051"/>
      </dsp:txXfrm>
    </dsp:sp>
    <dsp:sp modelId="{F4187970-1C9D-4FF6-B965-E0C8B24F3D08}">
      <dsp:nvSpPr>
        <dsp:cNvPr id="0" name=""/>
        <dsp:cNvSpPr/>
      </dsp:nvSpPr>
      <dsp:spPr>
        <a:xfrm>
          <a:off x="3744413" y="792089"/>
          <a:ext cx="420983" cy="682669"/>
        </a:xfrm>
        <a:prstGeom prst="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300" kern="1200"/>
        </a:p>
      </dsp:txBody>
      <dsp:txXfrm>
        <a:off x="3744413" y="792089"/>
        <a:ext cx="420983" cy="682669"/>
      </dsp:txXfrm>
    </dsp:sp>
    <dsp:sp modelId="{E11793B5-CCB8-46F6-8947-72638A18C626}">
      <dsp:nvSpPr>
        <dsp:cNvPr id="0" name=""/>
        <dsp:cNvSpPr/>
      </dsp:nvSpPr>
      <dsp:spPr>
        <a:xfrm>
          <a:off x="3034678" y="28598"/>
          <a:ext cx="1789905" cy="7269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감시 연구</a:t>
          </a:r>
          <a:endParaRPr lang="ko-KR" altLang="en-US" sz="1700" kern="1200" dirty="0"/>
        </a:p>
      </dsp:txBody>
      <dsp:txXfrm>
        <a:off x="3034678" y="28598"/>
        <a:ext cx="1789905" cy="726913"/>
      </dsp:txXfrm>
    </dsp:sp>
    <dsp:sp modelId="{1DDCC8A1-A954-47AF-8F44-2CC3A45582E7}">
      <dsp:nvSpPr>
        <dsp:cNvPr id="0" name=""/>
        <dsp:cNvSpPr/>
      </dsp:nvSpPr>
      <dsp:spPr>
        <a:xfrm rot="8877079" flipV="1">
          <a:off x="607208" y="3332321"/>
          <a:ext cx="965170" cy="1208784"/>
        </a:xfrm>
        <a:prstGeom prst="curved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300" kern="1200"/>
        </a:p>
      </dsp:txBody>
      <dsp:txXfrm rot="8877079" flipV="1">
        <a:off x="607208" y="3332321"/>
        <a:ext cx="965170" cy="1208784"/>
      </dsp:txXfrm>
    </dsp:sp>
    <dsp:sp modelId="{67A68AB9-0946-44CF-A5CE-341C4940037E}">
      <dsp:nvSpPr>
        <dsp:cNvPr id="0" name=""/>
        <dsp:cNvSpPr/>
      </dsp:nvSpPr>
      <dsp:spPr>
        <a:xfrm>
          <a:off x="2962672" y="3556992"/>
          <a:ext cx="1817897" cy="892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개입 연구</a:t>
          </a:r>
          <a:endParaRPr lang="ko-KR" altLang="en-US" sz="1700" kern="1200" dirty="0"/>
        </a:p>
      </dsp:txBody>
      <dsp:txXfrm>
        <a:off x="2962672" y="3556992"/>
        <a:ext cx="1817897" cy="892039"/>
      </dsp:txXfrm>
    </dsp:sp>
    <dsp:sp modelId="{97D4E428-ACE4-41C2-8F25-E1EE27365E9E}">
      <dsp:nvSpPr>
        <dsp:cNvPr id="0" name=""/>
        <dsp:cNvSpPr/>
      </dsp:nvSpPr>
      <dsp:spPr>
        <a:xfrm rot="21600000">
          <a:off x="5184575" y="216024"/>
          <a:ext cx="688331" cy="534761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300" kern="1200"/>
        </a:p>
      </dsp:txBody>
      <dsp:txXfrm rot="21600000">
        <a:off x="5184575" y="216024"/>
        <a:ext cx="688331" cy="534761"/>
      </dsp:txXfrm>
    </dsp:sp>
    <dsp:sp modelId="{9439C808-4227-4190-AB0F-A595E47EF4A4}">
      <dsp:nvSpPr>
        <dsp:cNvPr id="0" name=""/>
        <dsp:cNvSpPr/>
      </dsp:nvSpPr>
      <dsp:spPr>
        <a:xfrm>
          <a:off x="6203040" y="3628998"/>
          <a:ext cx="2000290" cy="857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감시 연구</a:t>
          </a:r>
          <a:endParaRPr lang="ko-KR" altLang="en-US" sz="1700" kern="1200" dirty="0"/>
        </a:p>
      </dsp:txBody>
      <dsp:txXfrm>
        <a:off x="6203040" y="3628998"/>
        <a:ext cx="2000290" cy="857039"/>
      </dsp:txXfrm>
    </dsp:sp>
    <dsp:sp modelId="{7E8B3536-B580-4129-9BE8-EB2F748F1730}">
      <dsp:nvSpPr>
        <dsp:cNvPr id="0" name=""/>
        <dsp:cNvSpPr/>
      </dsp:nvSpPr>
      <dsp:spPr>
        <a:xfrm rot="10800000">
          <a:off x="936107" y="144015"/>
          <a:ext cx="1775006" cy="797211"/>
        </a:xfrm>
        <a:prstGeom prst="bent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300" kern="1200"/>
        </a:p>
      </dsp:txBody>
      <dsp:txXfrm rot="10800000">
        <a:off x="936107" y="144015"/>
        <a:ext cx="1775006" cy="797211"/>
      </dsp:txXfrm>
    </dsp:sp>
    <dsp:sp modelId="{764AF0F6-79D2-4E32-AFB7-49012C48CB93}">
      <dsp:nvSpPr>
        <dsp:cNvPr id="0" name=""/>
        <dsp:cNvSpPr/>
      </dsp:nvSpPr>
      <dsp:spPr>
        <a:xfrm>
          <a:off x="0" y="1043543"/>
          <a:ext cx="1789905" cy="20093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이론 및 상관관계 연구</a:t>
          </a:r>
          <a:endParaRPr lang="ko-KR" altLang="en-US" sz="1700" kern="1200" dirty="0"/>
        </a:p>
      </dsp:txBody>
      <dsp:txXfrm>
        <a:off x="0" y="1043543"/>
        <a:ext cx="1789905" cy="2009392"/>
      </dsp:txXfrm>
    </dsp:sp>
    <dsp:sp modelId="{C4E7F73C-0A39-4AB3-99BE-B062C806FBD2}">
      <dsp:nvSpPr>
        <dsp:cNvPr id="0" name=""/>
        <dsp:cNvSpPr/>
      </dsp:nvSpPr>
      <dsp:spPr>
        <a:xfrm rot="21600000">
          <a:off x="5194918" y="1900808"/>
          <a:ext cx="688331" cy="503655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300" kern="1200"/>
        </a:p>
      </dsp:txBody>
      <dsp:txXfrm rot="21600000">
        <a:off x="5194918" y="1900808"/>
        <a:ext cx="688331" cy="503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A48D130-A868-49C8-BD14-EED45B2A2A0E}" type="datetimeFigureOut">
              <a:rPr lang="ko-KR" altLang="en-US" smtClean="0"/>
              <a:pPr/>
              <a:t>2012-08-08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2413B8-ACAC-4A14-9114-CBE46BD1347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858000" cy="990600"/>
          </a:xfrm>
        </p:spPr>
        <p:txBody>
          <a:bodyPr>
            <a:noAutofit/>
          </a:bodyPr>
          <a:lstStyle/>
          <a:p>
            <a:r>
              <a:rPr lang="ko-KR" altLang="en-US" sz="5400" dirty="0" smtClean="0"/>
              <a:t>신체활동 측정평가의 </a:t>
            </a:r>
            <a:r>
              <a:rPr lang="en-US" altLang="ko-KR" sz="5400" dirty="0" smtClean="0"/>
              <a:t/>
            </a:r>
            <a:br>
              <a:rPr lang="en-US" altLang="ko-KR" sz="5400" dirty="0" smtClean="0"/>
            </a:br>
            <a:r>
              <a:rPr lang="ko-KR" altLang="en-US" sz="5400" dirty="0" smtClean="0"/>
              <a:t>개론과 개요</a:t>
            </a:r>
            <a:endParaRPr lang="ko-KR" altLang="en-US" sz="5400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건강상의 결과에 관한 연구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:  </a:t>
            </a:r>
            <a:r>
              <a:rPr lang="ko-KR" altLang="en-US" dirty="0" smtClean="0"/>
              <a:t>신체활동과 건강 간의 관계를 이해하는 데 초점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:  </a:t>
            </a:r>
            <a:r>
              <a:rPr lang="ko-KR" altLang="en-US" dirty="0" smtClean="0"/>
              <a:t>주로 심폐 건강의 증진 및 지속에 필요한 활동의 에너지량 기초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[</a:t>
            </a:r>
            <a:r>
              <a:rPr lang="ko-KR" altLang="en-US" dirty="0" smtClean="0"/>
              <a:t>연구기관</a:t>
            </a:r>
            <a:r>
              <a:rPr lang="en-US" altLang="ko-KR" dirty="0" smtClean="0"/>
              <a:t>]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sz="2500" dirty="0" smtClean="0"/>
              <a:t>◇ 미국 국립보건원</a:t>
            </a:r>
            <a:endParaRPr lang="en-US" altLang="ko-KR" sz="2500" dirty="0" smtClean="0"/>
          </a:p>
          <a:p>
            <a:pPr>
              <a:buNone/>
            </a:pPr>
            <a:r>
              <a:rPr lang="ko-KR" altLang="en-US" sz="2500" dirty="0" smtClean="0"/>
              <a:t>◇ 미국 보건복지부</a:t>
            </a:r>
            <a:endParaRPr lang="en-US" altLang="ko-KR" sz="2500" dirty="0" smtClean="0"/>
          </a:p>
          <a:p>
            <a:pPr>
              <a:buNone/>
            </a:pPr>
            <a:r>
              <a:rPr lang="ko-KR" altLang="en-US" sz="2500" dirty="0" smtClean="0"/>
              <a:t>◇ 미국 </a:t>
            </a:r>
            <a:r>
              <a:rPr lang="ko-KR" altLang="en-US" sz="2500" dirty="0" err="1" smtClean="0"/>
              <a:t>스포츠의학회</a:t>
            </a:r>
            <a:endParaRPr lang="en-US" altLang="ko-KR" sz="2500" dirty="0" smtClean="0"/>
          </a:p>
          <a:p>
            <a:pPr>
              <a:buNone/>
            </a:pPr>
            <a:r>
              <a:rPr lang="ko-KR" altLang="en-US" sz="2500" dirty="0" smtClean="0"/>
              <a:t>◇ 미국 심장협회 등의 지침서 등</a:t>
            </a:r>
            <a:endParaRPr lang="en-US" altLang="ko-K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이들 기관의 지침 해석 시 중요한 특징</a:t>
            </a:r>
            <a:r>
              <a:rPr lang="en-US" altLang="ko-KR" dirty="0" smtClean="0"/>
              <a:t>~~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ko-KR" u="sng" dirty="0" smtClean="0"/>
              <a:t>1.  ‘</a:t>
            </a:r>
            <a:r>
              <a:rPr lang="ko-KR" altLang="en-US" u="sng" dirty="0" smtClean="0"/>
              <a:t>중간 강도</a:t>
            </a:r>
            <a:r>
              <a:rPr lang="en-US" altLang="ko-KR" u="sng" dirty="0" smtClean="0"/>
              <a:t>’</a:t>
            </a:r>
            <a:r>
              <a:rPr lang="ko-KR" altLang="en-US" u="sng" dirty="0" smtClean="0"/>
              <a:t>의 활동명시</a:t>
            </a:r>
            <a:r>
              <a:rPr lang="en-US" altLang="ko-KR" u="sng" dirty="0" smtClean="0"/>
              <a:t>(</a:t>
            </a:r>
            <a:r>
              <a:rPr lang="ko-KR" altLang="en-US" u="sng" dirty="0" smtClean="0"/>
              <a:t>가벼운</a:t>
            </a:r>
            <a:r>
              <a:rPr lang="en-US" altLang="ko-KR" u="sng" dirty="0" smtClean="0"/>
              <a:t>x,</a:t>
            </a:r>
            <a:r>
              <a:rPr lang="ko-KR" altLang="en-US" u="sng" dirty="0" smtClean="0"/>
              <a:t>약</a:t>
            </a:r>
            <a:r>
              <a:rPr lang="en-US" altLang="ko-KR" u="sng" dirty="0" smtClean="0"/>
              <a:t>60</a:t>
            </a:r>
            <a:r>
              <a:rPr lang="ko-KR" altLang="en-US" u="sng" dirty="0" smtClean="0"/>
              <a:t>분</a:t>
            </a:r>
            <a:r>
              <a:rPr lang="en-US" altLang="ko-KR" u="sng" dirty="0" smtClean="0"/>
              <a:t>)</a:t>
            </a:r>
          </a:p>
          <a:p>
            <a:pPr marL="514350" indent="-514350">
              <a:buAutoNum type="arabicPeriod"/>
            </a:pP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u="sng" dirty="0" smtClean="0"/>
              <a:t>2.  </a:t>
            </a:r>
            <a:r>
              <a:rPr lang="ko-KR" altLang="en-US" u="sng" dirty="0" smtClean="0"/>
              <a:t>신체 활동으로 얻어지는 건강상의 혜택은 연속적으로 관찰되어야 한다</a:t>
            </a:r>
            <a:r>
              <a:rPr lang="en-US" altLang="ko-KR" u="sng" dirty="0" smtClean="0"/>
              <a:t>.</a:t>
            </a:r>
          </a:p>
          <a:p>
            <a:pPr marL="514350" indent="-514350">
              <a:buNone/>
            </a:pPr>
            <a:endParaRPr lang="en-US" altLang="ko-KR" dirty="0" smtClean="0"/>
          </a:p>
          <a:p>
            <a:pPr marL="514350" indent="-514350">
              <a:buNone/>
            </a:pPr>
            <a:r>
              <a:rPr lang="en-US" altLang="ko-KR" u="sng" dirty="0" smtClean="0"/>
              <a:t>3.  </a:t>
            </a:r>
            <a:r>
              <a:rPr lang="ko-KR" altLang="en-US" u="sng" dirty="0" smtClean="0"/>
              <a:t>증가된 신체활동으로 얻어지는 특별한 혜택은 개인의 초기 체력 수준에 달렸다</a:t>
            </a:r>
            <a:r>
              <a:rPr lang="en-US" altLang="ko-KR" u="sng" dirty="0" smtClean="0"/>
              <a:t>.</a:t>
            </a:r>
          </a:p>
          <a:p>
            <a:pPr marL="514350" indent="-514350">
              <a:buNone/>
            </a:pPr>
            <a:r>
              <a:rPr lang="en-US" altLang="ko-KR" u="sng" dirty="0"/>
              <a:t> </a:t>
            </a:r>
            <a:r>
              <a:rPr lang="en-US" altLang="ko-KR" u="sng" dirty="0" smtClean="0"/>
              <a:t> (</a:t>
            </a:r>
            <a:r>
              <a:rPr lang="ko-KR" altLang="en-US" u="sng" dirty="0" smtClean="0"/>
              <a:t>현 체력 수준이 낮을 수록 혜택 정도 ↑</a:t>
            </a:r>
            <a:r>
              <a:rPr lang="en-US" altLang="ko-KR" u="sng" dirty="0" smtClean="0"/>
              <a:t>)</a:t>
            </a:r>
          </a:p>
          <a:p>
            <a:pPr marL="514350" indent="-514350"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500" dirty="0" smtClean="0"/>
              <a:t>건강상의 결과 연구의 문제 및 우선과제</a:t>
            </a:r>
            <a:endParaRPr lang="ko-KR" altLang="en-US" sz="35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2800" dirty="0" smtClean="0"/>
              <a:t>표본을 크게 하기 위해 </a:t>
            </a:r>
            <a:r>
              <a:rPr lang="ko-KR" altLang="en-US" sz="2800" dirty="0" smtClean="0">
                <a:solidFill>
                  <a:srgbClr val="FFC000"/>
                </a:solidFill>
              </a:rPr>
              <a:t>자가 진단에 의존</a:t>
            </a:r>
            <a:endParaRPr lang="en-US" altLang="ko-KR" sz="2800" dirty="0" smtClean="0">
              <a:solidFill>
                <a:srgbClr val="FFC000"/>
              </a:solidFill>
            </a:endParaRPr>
          </a:p>
          <a:p>
            <a:r>
              <a:rPr lang="ko-KR" altLang="en-US" sz="2800" dirty="0" smtClean="0"/>
              <a:t>신체활동 설명하기 위한 </a:t>
            </a:r>
            <a:r>
              <a:rPr lang="ko-KR" altLang="en-US" sz="2800" dirty="0" smtClean="0">
                <a:solidFill>
                  <a:srgbClr val="FFC000"/>
                </a:solidFill>
              </a:rPr>
              <a:t>용어의 표준화 </a:t>
            </a:r>
            <a:r>
              <a:rPr lang="ko-KR" altLang="en-US" sz="2800" dirty="0" smtClean="0"/>
              <a:t>문제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ko-KR" altLang="en-US" sz="2800" dirty="0"/>
              <a:t>특별한 건강상의 혜택을 제공하는 신체활동의 가장 중요한 특징이나 특징들의 결합을 서술한다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신체활동이 여성</a:t>
            </a:r>
            <a:r>
              <a:rPr lang="en-US" altLang="ko-KR" sz="2800" dirty="0"/>
              <a:t>, </a:t>
            </a:r>
            <a:r>
              <a:rPr lang="ko-KR" altLang="en-US" sz="2800" dirty="0"/>
              <a:t>소수 인종 민족</a:t>
            </a:r>
            <a:r>
              <a:rPr lang="en-US" altLang="ko-KR" sz="2800" dirty="0"/>
              <a:t>, </a:t>
            </a:r>
            <a:r>
              <a:rPr lang="ko-KR" altLang="en-US" sz="2800" dirty="0"/>
              <a:t>장애인에게 제공하는 특별한 건강상의 혜택을 파악한다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다른 생활방식의 특징과 질병 예방 행동과 더불어 신체활동의 예방 효과를 연구한다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노인의 근력과 기능적인 능력을 유지해 주는 신체활동의 유형을 파악한다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청소년기 및 성인 초기의 신체활동과 이후의 유방암의 발생 간의 관계를 추가로 연구한다</a:t>
            </a:r>
            <a:r>
              <a:rPr lang="en-US" altLang="ko-KR" sz="2800" dirty="0"/>
              <a:t>.</a:t>
            </a:r>
          </a:p>
          <a:p>
            <a:r>
              <a:rPr lang="ko-KR" altLang="en-US" sz="2800" dirty="0"/>
              <a:t>폐경기의 골 소실을 예방하거나 줄이는 데 있어 신체활동의 역할을 규명한다</a:t>
            </a:r>
            <a:r>
              <a:rPr lang="en-US" altLang="ko-KR" sz="2800" dirty="0"/>
              <a:t>.</a:t>
            </a:r>
          </a:p>
          <a:p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감시 연구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dirty="0" smtClean="0"/>
              <a:t>:   </a:t>
            </a:r>
            <a:r>
              <a:rPr lang="ko-KR" altLang="en-US" dirty="0" smtClean="0"/>
              <a:t>국민의 신체활동의 패턴과 동향을 파악하는 것을 목적으로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신체활동을 장려하기 위한 행동 개입의 중요한 목표에 관한 정보를 제공한다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[</a:t>
            </a:r>
            <a:r>
              <a:rPr lang="ko-KR" altLang="en-US" dirty="0" smtClean="0"/>
              <a:t>조사 도구</a:t>
            </a:r>
            <a:r>
              <a:rPr lang="en-US" altLang="ko-KR" dirty="0" smtClean="0"/>
              <a:t>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BRFSS (</a:t>
            </a:r>
            <a:r>
              <a:rPr lang="ko-KR" altLang="en-US" dirty="0" smtClean="0"/>
              <a:t>행동 위험 요인 감시 시스템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NHANES (</a:t>
            </a:r>
            <a:r>
              <a:rPr lang="ko-KR" altLang="en-US" dirty="0" smtClean="0"/>
              <a:t>건강 및 영양 습관에 관한 정보 수집 조사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YRBS (</a:t>
            </a:r>
            <a:r>
              <a:rPr lang="ko-KR" altLang="en-US" dirty="0" smtClean="0"/>
              <a:t>고등학생 건강 관련 행동 조사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20120603_2019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 smtClean="0"/>
              <a:t>감시 연구의 측정법 문제 및 우선과제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감시 연구 역시 자기 보고나 면담자의 기록 자료에 의존하므로 </a:t>
            </a:r>
            <a:r>
              <a:rPr lang="en-US" altLang="ko-KR" dirty="0" smtClean="0"/>
              <a:t>(</a:t>
            </a:r>
            <a:r>
              <a:rPr lang="ko-KR" altLang="en-US" dirty="0" smtClean="0"/>
              <a:t>표본↑위하여</a:t>
            </a:r>
            <a:r>
              <a:rPr lang="en-US" altLang="ko-KR" dirty="0" smtClean="0"/>
              <a:t>) </a:t>
            </a:r>
            <a:r>
              <a:rPr lang="ko-KR" altLang="en-US" dirty="0" smtClean="0">
                <a:solidFill>
                  <a:srgbClr val="FFC000"/>
                </a:solidFill>
              </a:rPr>
              <a:t>용어의 작은 차이가 </a:t>
            </a:r>
            <a:r>
              <a:rPr lang="ko-KR" altLang="en-US" dirty="0" smtClean="0"/>
              <a:t>신체활동 분포의 큰 차이를 일으킬 수 있다 </a:t>
            </a:r>
            <a:r>
              <a:rPr lang="ko-KR" altLang="en-US" u="sng" dirty="0" smtClean="0"/>
              <a:t>▶정확성</a:t>
            </a:r>
            <a:r>
              <a:rPr lang="en-US" altLang="ko-KR" u="sng" dirty="0" smtClean="0"/>
              <a:t>, </a:t>
            </a:r>
            <a:r>
              <a:rPr lang="ko-KR" altLang="en-US" u="sng" dirty="0" err="1" smtClean="0"/>
              <a:t>비교성</a:t>
            </a:r>
            <a:r>
              <a:rPr lang="ko-KR" altLang="en-US" u="sng" dirty="0" smtClean="0"/>
              <a:t> </a:t>
            </a:r>
            <a:r>
              <a:rPr lang="ko-KR" altLang="en-US" dirty="0" smtClean="0"/>
              <a:t>↓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  <a:p>
            <a:r>
              <a:rPr lang="ko-KR" altLang="en-US" dirty="0"/>
              <a:t>중간 강도의 규칙적인 신체활동 패턴을 파악하기 위한 방법을 개발한다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국가별 조사에서 </a:t>
            </a:r>
            <a:r>
              <a:rPr lang="ko-KR" altLang="en-US" dirty="0" err="1"/>
              <a:t>자기보고된</a:t>
            </a:r>
            <a:r>
              <a:rPr lang="ko-KR" altLang="en-US" dirty="0"/>
              <a:t> 신체활동의 </a:t>
            </a:r>
            <a:r>
              <a:rPr lang="ko-KR" altLang="en-US" dirty="0" err="1"/>
              <a:t>타당도와</a:t>
            </a:r>
            <a:r>
              <a:rPr lang="ko-KR" altLang="en-US" dirty="0"/>
              <a:t> </a:t>
            </a:r>
            <a:r>
              <a:rPr lang="ko-KR" altLang="en-US" dirty="0" err="1"/>
              <a:t>비교성을</a:t>
            </a:r>
            <a:r>
              <a:rPr lang="ko-KR" altLang="en-US" dirty="0"/>
              <a:t> 향상시킨다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장애인의 신체활동 패턴을 파악하고 조사하는 방법을 개선한다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12</a:t>
            </a:r>
            <a:r>
              <a:rPr lang="ko-KR" altLang="en-US" dirty="0"/>
              <a:t>세 이하의 어린이들의 신체활동 분포를 일상적으로 파악한다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초등학교 중학교 고등학교의 학교 정책 요건과 학생들의 체육수업 참여도를 일상적으로 파악한다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신체활동의 상관인자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결정인자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연구의 주된 목적은 일생에 걸쳐 신체활동 행동에 영향을 주는 요소들을 설명하고 이해하는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개인차 큼 </a:t>
            </a:r>
            <a:r>
              <a:rPr lang="en-US" altLang="ko-KR" dirty="0" smtClean="0"/>
              <a:t>[</a:t>
            </a:r>
            <a:r>
              <a:rPr lang="ko-KR" altLang="en-US" dirty="0" smtClean="0"/>
              <a:t>개인적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 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환경적 영향 고려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상관인자</a:t>
            </a:r>
            <a:r>
              <a:rPr lang="en-US" altLang="ko-KR" dirty="0" smtClean="0"/>
              <a:t>/</a:t>
            </a:r>
            <a:r>
              <a:rPr lang="ko-KR" altLang="en-US" dirty="0" smtClean="0"/>
              <a:t>결정인자 연구에서 측정법 문제 및 우선 과제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문제 </a:t>
            </a:r>
            <a:r>
              <a:rPr lang="en-US" altLang="ko-KR" dirty="0"/>
              <a:t>: </a:t>
            </a:r>
            <a:r>
              <a:rPr lang="ko-KR" altLang="en-US" dirty="0"/>
              <a:t>서로 다른 신체활동 </a:t>
            </a:r>
            <a:r>
              <a:rPr lang="ko-KR" altLang="en-US" dirty="0">
                <a:solidFill>
                  <a:srgbClr val="FFC000"/>
                </a:solidFill>
              </a:rPr>
              <a:t>측정평가 기법의 불일치</a:t>
            </a:r>
          </a:p>
          <a:p>
            <a:r>
              <a:rPr lang="ko-KR" altLang="en-US" dirty="0"/>
              <a:t>주로 앉아서 생활하거나</a:t>
            </a:r>
            <a:r>
              <a:rPr lang="en-US" altLang="ko-KR" dirty="0"/>
              <a:t>, </a:t>
            </a:r>
            <a:r>
              <a:rPr lang="ko-KR" altLang="en-US" dirty="0"/>
              <a:t>간헐적으로 활동하거나</a:t>
            </a:r>
            <a:r>
              <a:rPr lang="en-US" altLang="ko-KR" dirty="0"/>
              <a:t>, </a:t>
            </a:r>
            <a:r>
              <a:rPr lang="ko-KR" altLang="en-US" dirty="0"/>
              <a:t>직장에서 일상적으로 활동하거나</a:t>
            </a:r>
            <a:r>
              <a:rPr lang="en-US" altLang="ko-KR" dirty="0"/>
              <a:t>, </a:t>
            </a:r>
            <a:r>
              <a:rPr lang="ko-KR" altLang="en-US" dirty="0"/>
              <a:t>규칙적으로 활동하는 사람들의 다양한 신체활동 패턴의 결정인자를 평가한다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다양한 인구 소집단의 신체활동 결정인자를 평가한다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학교를 졸업하고 직업을 갖게 되거나</a:t>
            </a:r>
            <a:r>
              <a:rPr lang="en-US" altLang="ko-KR" dirty="0"/>
              <a:t>, </a:t>
            </a:r>
            <a:r>
              <a:rPr lang="ko-KR" altLang="en-US" dirty="0"/>
              <a:t>한 직업이나 도시에서 다른 곳으로 옮기거나 일을 하다 은퇴하거나 건강하다가 만성 질환을 앓게 되는 것과 같이 다양한 발달 단계 및 인생의 전환기에서 신체활동의 패턴과 결정인자를 평가한다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신체활동 개입 연구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/>
              <a:t>다양한 인구집단 내에서 신체활동을 증진시킬 수 있는 프로그램을 개발하고 평가하는 것</a:t>
            </a:r>
            <a:r>
              <a:rPr lang="ko-KR" altLang="en-US" dirty="0"/>
              <a:t>과 관련이 있다</a:t>
            </a:r>
            <a:r>
              <a:rPr lang="en-US" altLang="ko-KR" dirty="0"/>
              <a:t>. </a:t>
            </a:r>
            <a:r>
              <a:rPr lang="ko-KR" altLang="en-US" dirty="0"/>
              <a:t>개입 주요 대상은 감시 연구에서 </a:t>
            </a:r>
            <a:r>
              <a:rPr lang="ko-KR" altLang="en-US" dirty="0" err="1"/>
              <a:t>비활동</a:t>
            </a:r>
            <a:r>
              <a:rPr lang="ko-KR" altLang="en-US" dirty="0"/>
              <a:t> 위험이 더욱 높은 것으로 파악된 인구집단인 경우가 많다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개입 연구를 위한 측정법 문제 및 우선 과제들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개입 연구에서 중요하게 고려해야 할 사항은 결과 측정법이 </a:t>
            </a:r>
            <a:r>
              <a:rPr lang="ko-KR" altLang="en-US" dirty="0" smtClean="0">
                <a:solidFill>
                  <a:srgbClr val="FFC000"/>
                </a:solidFill>
              </a:rPr>
              <a:t>정확하게 평가되고</a:t>
            </a:r>
            <a:r>
              <a:rPr lang="en-US" altLang="ko-KR" dirty="0" smtClean="0">
                <a:solidFill>
                  <a:srgbClr val="FFC000"/>
                </a:solidFill>
              </a:rPr>
              <a:t>, </a:t>
            </a:r>
            <a:r>
              <a:rPr lang="ko-KR" altLang="en-US" dirty="0" smtClean="0">
                <a:solidFill>
                  <a:srgbClr val="FFC000"/>
                </a:solidFill>
              </a:rPr>
              <a:t>변화에 민감하도록 </a:t>
            </a:r>
            <a:r>
              <a:rPr lang="ko-KR" altLang="en-US" dirty="0" smtClean="0"/>
              <a:t>보장하는 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정책과 환경적인 지원을 포함하는 개입방법을 개발하고 효과를 평가한다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인종</a:t>
            </a:r>
            <a:r>
              <a:rPr lang="en-US" altLang="ko-KR" dirty="0" smtClean="0"/>
              <a:t>/</a:t>
            </a:r>
            <a:r>
              <a:rPr lang="ko-KR" altLang="en-US" dirty="0" smtClean="0"/>
              <a:t>민족 집단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남성과 여성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소녀와 소년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노인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장애인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과체중</a:t>
            </a:r>
            <a:r>
              <a:rPr lang="ko-KR" altLang="en-US" dirty="0" smtClean="0"/>
              <a:t> 집단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저소득 집단과 같은 인구 소집단과 청소년기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성인 초기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가족 구성기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은퇴기와 같은 인생의 전환기에 있는 사람들의 특별한 요구와 상황을 고려하는 적절한 신체활동의 수행과 유지를 장려하기 위한 개입방법을 개발하고 평가한다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넓은 인구집단에 폭넓게 확산할 수 있고 오랫동안 지속될 수 있는 건강한 식습관과 함께 신체활동을 증진시키기 위한 개입 방법을 개발하고 효과를 평가한다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목</a:t>
            </a:r>
            <a:r>
              <a:rPr lang="ko-KR" altLang="en-US" sz="4000" dirty="0"/>
              <a:t>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ko-KR" altLang="en-US" sz="3000" dirty="0" smtClean="0"/>
              <a:t>신체활동연구 개론</a:t>
            </a:r>
            <a:endParaRPr lang="en-US" altLang="ko-KR" sz="3000" dirty="0" smtClean="0"/>
          </a:p>
          <a:p>
            <a:endParaRPr lang="en-US" altLang="ko-KR" sz="3000" dirty="0" smtClean="0"/>
          </a:p>
          <a:p>
            <a:endParaRPr lang="en-US" altLang="ko-KR" sz="3000" dirty="0" smtClean="0"/>
          </a:p>
          <a:p>
            <a:r>
              <a:rPr lang="ko-KR" altLang="en-US" sz="3000" dirty="0" smtClean="0"/>
              <a:t>신체활동 측정평가 방법과 연구의 난제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신체활동에 관한 기계적 또는 기초적인 연구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dirty="0" smtClean="0"/>
              <a:t>: </a:t>
            </a:r>
            <a:r>
              <a:rPr lang="ko-KR" altLang="en-US" dirty="0" smtClean="0"/>
              <a:t>신체가 신체활동에 대해 반응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적응하거나 이것에 의해 영향을 받는 방법을 이해하고 설명하기 위한 연구분야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ko-KR" altLang="en-US" dirty="0" smtClean="0"/>
              <a:t>보건 측면에서 신체활동이 건강에 영향을 미치는 기제를 이해하는 데 중요한 도움을 준다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ko-KR" altLang="en-US" dirty="0" smtClean="0"/>
              <a:t>우선 과제</a:t>
            </a: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운동에 반응하는 개별적인 변화들을 연구한다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err="1" smtClean="0"/>
              <a:t>근골격계가</a:t>
            </a:r>
            <a:r>
              <a:rPr lang="ko-KR" altLang="en-US" dirty="0" smtClean="0"/>
              <a:t> 지구력과 저항 운동에 다르게 반응하는 기제의 특징을 더욱 잘 파악한다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신체활동이 심혈관계 질환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고혈압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인슐린 </a:t>
            </a:r>
            <a:r>
              <a:rPr lang="ko-KR" altLang="en-US" dirty="0" err="1" smtClean="0"/>
              <a:t>비의존성</a:t>
            </a:r>
            <a:r>
              <a:rPr lang="ko-KR" altLang="en-US" dirty="0" smtClean="0"/>
              <a:t> 당뇨병의 위험을 줄이는 기제의 특징을 더욱 잘 파악한다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en-US" altLang="ko-KR" dirty="0" smtClean="0"/>
              <a:t>- </a:t>
            </a:r>
            <a:r>
              <a:rPr lang="ko-KR" altLang="en-US" dirty="0" smtClean="0"/>
              <a:t>질병을 예방하기 위한 최소한의 그리고 최적의 운동량을 결정한다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184576"/>
          </a:xfrm>
        </p:spPr>
        <p:txBody>
          <a:bodyPr>
            <a:normAutofit/>
          </a:bodyPr>
          <a:lstStyle/>
          <a:p>
            <a:pPr algn="ctr"/>
            <a:r>
              <a:rPr lang="ko-KR" altLang="en-US" sz="5000" dirty="0"/>
              <a:t>신체활동 측정평가 방법과 연구의 난제</a:t>
            </a:r>
            <a:br>
              <a:rPr lang="ko-KR" altLang="en-US" sz="5000" dirty="0"/>
            </a:br>
            <a:endParaRPr lang="ko-KR" alt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신체활동 측정평가 기법의 비교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ko-KR" altLang="en-US" dirty="0" smtClean="0"/>
              <a:t>신체 </a:t>
            </a:r>
            <a:r>
              <a:rPr lang="ko-KR" altLang="en-US" dirty="0"/>
              <a:t>활동 측정 평가 기법들은 </a:t>
            </a:r>
            <a:r>
              <a:rPr lang="ko-KR" altLang="en-US" dirty="0">
                <a:solidFill>
                  <a:schemeClr val="tx2">
                    <a:lumMod val="50000"/>
                  </a:schemeClr>
                </a:solidFill>
              </a:rPr>
              <a:t>대상에 따라 더 적합한 기법을 </a:t>
            </a:r>
            <a:r>
              <a:rPr lang="ko-KR" altLang="en-US" dirty="0" smtClean="0">
                <a:solidFill>
                  <a:schemeClr val="tx2">
                    <a:lumMod val="50000"/>
                  </a:schemeClr>
                </a:solidFill>
              </a:rPr>
              <a:t>사용해야 한다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ko-KR" altLang="en-US" i="1" dirty="0"/>
              <a:t>예를 들어 다양한 인구 집단에게는 자기보고</a:t>
            </a:r>
            <a:r>
              <a:rPr lang="en-US" altLang="ko-KR" i="1" dirty="0"/>
              <a:t>, </a:t>
            </a:r>
            <a:r>
              <a:rPr lang="en-US" altLang="ko-KR" i="1" dirty="0" smtClean="0"/>
              <a:t> </a:t>
            </a:r>
            <a:r>
              <a:rPr lang="ko-KR" altLang="en-US" i="1" dirty="0" smtClean="0"/>
              <a:t>활동 </a:t>
            </a:r>
            <a:r>
              <a:rPr lang="ko-KR" altLang="en-US" i="1" dirty="0"/>
              <a:t>모니터</a:t>
            </a:r>
            <a:r>
              <a:rPr lang="en-US" altLang="ko-KR" i="1" dirty="0"/>
              <a:t>, </a:t>
            </a:r>
            <a:r>
              <a:rPr lang="en-US" altLang="ko-KR" i="1" dirty="0" smtClean="0"/>
              <a:t> </a:t>
            </a:r>
            <a:r>
              <a:rPr lang="ko-KR" altLang="en-US" i="1" dirty="0" err="1" smtClean="0"/>
              <a:t>만보계</a:t>
            </a:r>
            <a:r>
              <a:rPr lang="ko-KR" altLang="en-US" i="1" dirty="0" smtClean="0"/>
              <a:t> </a:t>
            </a:r>
            <a:r>
              <a:rPr lang="ko-KR" altLang="en-US" i="1" dirty="0"/>
              <a:t>등이 적합하며 어린이 대상으로는 직접 관찰법이 적합하다</a:t>
            </a:r>
            <a:r>
              <a:rPr lang="en-US" altLang="ko-KR" i="1" dirty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자기 </a:t>
            </a:r>
            <a:r>
              <a:rPr lang="ko-KR" altLang="en-US" dirty="0" err="1" smtClean="0"/>
              <a:t>보고법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신체활동 </a:t>
            </a:r>
            <a:r>
              <a:rPr lang="ko-KR" altLang="en-US" dirty="0"/>
              <a:t>일기</a:t>
            </a:r>
            <a:r>
              <a:rPr lang="en-US" altLang="ko-KR" dirty="0"/>
              <a:t>, </a:t>
            </a:r>
            <a:r>
              <a:rPr lang="ko-KR" altLang="en-US" dirty="0"/>
              <a:t>면담자가 기록하는 질문지</a:t>
            </a:r>
            <a:r>
              <a:rPr lang="en-US" altLang="ko-KR" dirty="0"/>
              <a:t>, </a:t>
            </a:r>
            <a:r>
              <a:rPr lang="ko-KR" altLang="en-US" dirty="0"/>
              <a:t>스스로 기록하는 질문지</a:t>
            </a:r>
            <a:r>
              <a:rPr lang="en-US" altLang="ko-KR" dirty="0"/>
              <a:t>, </a:t>
            </a:r>
            <a:r>
              <a:rPr lang="ko-KR" altLang="en-US" dirty="0"/>
              <a:t>대리인에 의한 </a:t>
            </a:r>
            <a:r>
              <a:rPr lang="ko-KR" altLang="en-US" dirty="0" err="1"/>
              <a:t>보고서등을</a:t>
            </a:r>
            <a:r>
              <a:rPr lang="ko-KR" altLang="en-US" dirty="0"/>
              <a:t> 이용하여 평가하는 방법이다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3568" y="2852936"/>
          <a:ext cx="7776864" cy="288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8432"/>
                <a:gridCol w="3888432"/>
              </a:tblGrid>
              <a:tr h="5066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단점</a:t>
                      </a:r>
                      <a:endParaRPr lang="ko-KR" altLang="en-US" dirty="0"/>
                    </a:p>
                  </a:txBody>
                  <a:tcPr/>
                </a:tc>
              </a:tr>
              <a:tr h="237366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양적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질적인 정보를 수집한다</a:t>
                      </a:r>
                      <a:r>
                        <a:rPr lang="en-US" altLang="ko-KR" dirty="0" smtClean="0"/>
                        <a:t>. / </a:t>
                      </a:r>
                      <a:r>
                        <a:rPr lang="ko-KR" altLang="en-US" dirty="0" smtClean="0"/>
                        <a:t>비용이 저렴하고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표본 크기가 커도 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활동에 대한 회상의 신뢰성과 타당성 문제가 야기될 수 있다</a:t>
                      </a:r>
                      <a:r>
                        <a:rPr lang="en-US" altLang="ko-KR" dirty="0" smtClean="0"/>
                        <a:t>. </a:t>
                      </a:r>
                    </a:p>
                    <a:p>
                      <a:r>
                        <a:rPr lang="ko-KR" altLang="en-US" dirty="0" smtClean="0"/>
                        <a:t>참가자가 질문지를 잘못 이해할 수 있다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활동 모니터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가속도계와 </a:t>
            </a:r>
            <a:r>
              <a:rPr lang="ko-KR" altLang="en-US" dirty="0"/>
              <a:t>같은 전자부품을 측정대상의 측정부위에 붙여 측정자가 지정한 간격으로 측정 부위의 가속도나 움직임의 강도를 평가하는 것이다</a:t>
            </a:r>
            <a:r>
              <a:rPr lang="en-US" altLang="ko-KR" dirty="0"/>
              <a:t>. </a:t>
            </a:r>
            <a:r>
              <a:rPr lang="ko-KR" altLang="en-US" dirty="0"/>
              <a:t>예를 들어 가속도계를 엉덩이에 붙이고 차를 운행 하더라도 차의 움직임과 엉덩이의 움직임을 같이 측정하지 않고 미동하는 엉덩이의 움직임만 측정한다</a:t>
            </a:r>
            <a:r>
              <a:rPr lang="en-US" altLang="ko-KR" dirty="0"/>
              <a:t>. </a:t>
            </a:r>
          </a:p>
          <a:p>
            <a:pPr>
              <a:buNone/>
            </a:pPr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67544" y="3789040"/>
          <a:ext cx="8208912" cy="238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장점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단점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신체 움직임의 객관적인 지표가 된다</a:t>
                      </a:r>
                      <a:r>
                        <a:rPr lang="en-US" altLang="ko-KR" dirty="0" smtClean="0"/>
                        <a:t>. / </a:t>
                      </a:r>
                      <a:r>
                        <a:rPr lang="ko-KR" altLang="en-US" dirty="0" smtClean="0"/>
                        <a:t>실험실과 현장 환경 모두에서 유용하다</a:t>
                      </a:r>
                      <a:r>
                        <a:rPr lang="en-US" altLang="ko-KR" dirty="0" smtClean="0"/>
                        <a:t>. </a:t>
                      </a:r>
                    </a:p>
                    <a:p>
                      <a:r>
                        <a:rPr lang="ko-KR" altLang="en-US" dirty="0" smtClean="0"/>
                        <a:t>강도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빈도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시간에 대한 지표를 제공한다</a:t>
                      </a:r>
                      <a:r>
                        <a:rPr lang="en-US" altLang="ko-KR" dirty="0" smtClean="0"/>
                        <a:t>. / </a:t>
                      </a:r>
                      <a:r>
                        <a:rPr lang="ko-KR" altLang="en-US" dirty="0" smtClean="0"/>
                        <a:t>자료 수집과 분석이 쉽다</a:t>
                      </a:r>
                      <a:r>
                        <a:rPr lang="en-US" altLang="ko-KR" dirty="0" smtClean="0"/>
                        <a:t>. </a:t>
                      </a:r>
                    </a:p>
                    <a:p>
                      <a:r>
                        <a:rPr lang="ko-KR" altLang="en-US" dirty="0" smtClean="0"/>
                        <a:t>장기간의 기록이 가능하다</a:t>
                      </a:r>
                      <a:r>
                        <a:rPr lang="en-US" altLang="ko-KR" dirty="0" smtClean="0"/>
                        <a:t>. / </a:t>
                      </a:r>
                      <a:r>
                        <a:rPr lang="ko-KR" altLang="en-US" dirty="0" err="1" smtClean="0"/>
                        <a:t>비침습성</a:t>
                      </a:r>
                      <a:r>
                        <a:rPr lang="ko-KR" altLang="en-US" dirty="0" smtClean="0"/>
                        <a:t> 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비용이 비싸서 다수의 참가자를 측정 할 수 없다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r>
                        <a:rPr lang="ko-KR" altLang="en-US" dirty="0" smtClean="0"/>
                        <a:t>큰 범위의 활동은 부정확하게 측정 될 수 있다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r>
                        <a:rPr lang="ko-KR" altLang="en-US" dirty="0" smtClean="0"/>
                        <a:t>참가자가 관찰되지 않는 동안에 전자 부품의 부착 여부를 보장할 수 없다</a:t>
                      </a:r>
                      <a:r>
                        <a:rPr lang="en-US" altLang="ko-KR" dirty="0" smtClean="0"/>
                        <a:t>. 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err="1" smtClean="0"/>
              <a:t>심박률</a:t>
            </a:r>
            <a:r>
              <a:rPr lang="ko-KR" altLang="en-US" dirty="0" smtClean="0"/>
              <a:t> 모니터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실험 </a:t>
            </a:r>
            <a:r>
              <a:rPr lang="ko-KR" altLang="en-US" dirty="0"/>
              <a:t>참가자에게 </a:t>
            </a:r>
            <a:r>
              <a:rPr lang="en-US" altLang="ko-KR" dirty="0"/>
              <a:t>ECG </a:t>
            </a:r>
            <a:r>
              <a:rPr lang="ko-KR" altLang="en-US" dirty="0"/>
              <a:t>전달 장치를 가슴에 부착하고 발생된 신호를 </a:t>
            </a:r>
            <a:r>
              <a:rPr lang="ko-KR" altLang="en-US" dirty="0" err="1"/>
              <a:t>심박률</a:t>
            </a:r>
            <a:r>
              <a:rPr lang="ko-KR" altLang="en-US" dirty="0"/>
              <a:t> 모니터가 감지하는 방법이다</a:t>
            </a:r>
            <a:r>
              <a:rPr lang="en-US" altLang="ko-KR" dirty="0"/>
              <a:t>. </a:t>
            </a:r>
            <a:r>
              <a:rPr lang="ko-KR" altLang="en-US" dirty="0"/>
              <a:t>이는 신체활동의 강도</a:t>
            </a:r>
            <a:r>
              <a:rPr lang="en-US" altLang="ko-KR" dirty="0"/>
              <a:t>, </a:t>
            </a:r>
            <a:r>
              <a:rPr lang="ko-KR" altLang="en-US" dirty="0"/>
              <a:t>빈도</a:t>
            </a:r>
            <a:r>
              <a:rPr lang="en-US" altLang="ko-KR" dirty="0"/>
              <a:t>, </a:t>
            </a:r>
            <a:r>
              <a:rPr lang="ko-KR" altLang="en-US" dirty="0"/>
              <a:t>시간을 특정한 간격으로 자료를 기록하고 이 자료를 컴퓨터로 전송해 처리하고 분석하는 방법이다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pPr>
              <a:buNone/>
            </a:pP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11560" y="3429000"/>
          <a:ext cx="7992888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6444"/>
                <a:gridCol w="3996444"/>
              </a:tblGrid>
              <a:tr h="3368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단점</a:t>
                      </a:r>
                      <a:endParaRPr lang="ko-KR" altLang="en-US" dirty="0"/>
                    </a:p>
                  </a:txBody>
                  <a:tcPr/>
                </a:tc>
              </a:tr>
              <a:tr h="261042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생리적인 </a:t>
                      </a:r>
                      <a:r>
                        <a:rPr lang="ko-KR" altLang="en-US" dirty="0" err="1" smtClean="0"/>
                        <a:t>모수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/ </a:t>
                      </a:r>
                      <a:r>
                        <a:rPr lang="ko-KR" altLang="en-US" dirty="0" smtClean="0"/>
                        <a:t>에너지 소비와의 연광성이 좋다 </a:t>
                      </a:r>
                    </a:p>
                    <a:p>
                      <a:r>
                        <a:rPr lang="ko-KR" altLang="en-US" dirty="0" smtClean="0"/>
                        <a:t>실험실과 현장 환경 모두에서 타당하다 </a:t>
                      </a:r>
                      <a:r>
                        <a:rPr lang="en-US" altLang="ko-KR" dirty="0" smtClean="0"/>
                        <a:t>/ </a:t>
                      </a:r>
                      <a:r>
                        <a:rPr lang="ko-KR" altLang="en-US" dirty="0" smtClean="0"/>
                        <a:t>제한된 기록 기간으로 참가자 부담이 적다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r>
                        <a:rPr lang="ko-KR" altLang="en-US" dirty="0" smtClean="0"/>
                        <a:t>강도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빈도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시간을 잘 </a:t>
                      </a:r>
                      <a:r>
                        <a:rPr lang="ko-KR" altLang="en-US" dirty="0" err="1" smtClean="0"/>
                        <a:t>타나낸다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/ </a:t>
                      </a:r>
                      <a:r>
                        <a:rPr lang="ko-KR" altLang="en-US" dirty="0" smtClean="0"/>
                        <a:t>자료 수집과 분석이 쉽고 빠르다</a:t>
                      </a:r>
                    </a:p>
                    <a:p>
                      <a:r>
                        <a:rPr lang="ko-KR" altLang="en-US" dirty="0" smtClean="0"/>
                        <a:t>참가자들에게 교육적인 정보를 제공할 잠재성이 있다</a:t>
                      </a:r>
                      <a:r>
                        <a:rPr lang="en-US" altLang="ko-KR" dirty="0" smtClean="0"/>
                        <a:t>. 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단점 </a:t>
                      </a:r>
                      <a:r>
                        <a:rPr lang="en-US" altLang="ko-KR" dirty="0" smtClean="0"/>
                        <a:t>: </a:t>
                      </a:r>
                      <a:r>
                        <a:rPr lang="ko-KR" altLang="en-US" dirty="0" smtClean="0"/>
                        <a:t>비용 때문에 다수의 참가자를 평가하기 어렵다</a:t>
                      </a:r>
                    </a:p>
                    <a:p>
                      <a:r>
                        <a:rPr lang="ko-KR" altLang="en-US" dirty="0" smtClean="0"/>
                        <a:t>기록시간이 길어질 경우 참가자의 불편이 따른다</a:t>
                      </a:r>
                    </a:p>
                    <a:p>
                      <a:r>
                        <a:rPr lang="ko-KR" altLang="en-US" dirty="0" err="1" smtClean="0"/>
                        <a:t>유산소</a:t>
                      </a:r>
                      <a:r>
                        <a:rPr lang="ko-KR" altLang="en-US" dirty="0" smtClean="0"/>
                        <a:t> 활동에만 유용하다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err="1" smtClean="0"/>
              <a:t>만보계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만보계를</a:t>
            </a:r>
            <a:r>
              <a:rPr lang="ko-KR" altLang="en-US" dirty="0" smtClean="0"/>
              <a:t> </a:t>
            </a:r>
            <a:r>
              <a:rPr lang="ko-KR" altLang="en-US" dirty="0"/>
              <a:t>이용하는 방법으로 손목</a:t>
            </a:r>
            <a:r>
              <a:rPr lang="en-US" altLang="ko-KR" dirty="0"/>
              <a:t>, </a:t>
            </a:r>
            <a:r>
              <a:rPr lang="ko-KR" altLang="en-US" dirty="0"/>
              <a:t>발목</a:t>
            </a:r>
            <a:r>
              <a:rPr lang="en-US" altLang="ko-KR" dirty="0"/>
              <a:t>, </a:t>
            </a:r>
            <a:r>
              <a:rPr lang="ko-KR" altLang="en-US" dirty="0" err="1"/>
              <a:t>신발등에</a:t>
            </a:r>
            <a:r>
              <a:rPr lang="ko-KR" altLang="en-US" dirty="0"/>
              <a:t> 부착하여 보행스텝을 기록하고 이를 평가하는 방법이다</a:t>
            </a:r>
            <a:r>
              <a:rPr lang="en-US" altLang="ko-KR" dirty="0"/>
              <a:t>. </a:t>
            </a:r>
            <a:r>
              <a:rPr lang="ko-KR" altLang="en-US" dirty="0"/>
              <a:t>수집된 자료를 이용하여 걷기와 관련된 에너지 소비를 측정할 수도 </a:t>
            </a:r>
            <a:r>
              <a:rPr lang="ko-KR" altLang="en-US" dirty="0" smtClean="0"/>
              <a:t>있다</a:t>
            </a:r>
            <a:endParaRPr lang="en-US" altLang="ko-KR" dirty="0" smtClean="0"/>
          </a:p>
          <a:p>
            <a:endParaRPr lang="ko-KR" altLang="en-US" dirty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3568" y="3284984"/>
          <a:ext cx="7992888" cy="238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6444"/>
                <a:gridCol w="399644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단점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비용이 저렴하고 비침습적이다</a:t>
                      </a:r>
                      <a:r>
                        <a:rPr lang="en-US" altLang="ko-KR" dirty="0" smtClean="0"/>
                        <a:t>. / </a:t>
                      </a:r>
                      <a:r>
                        <a:rPr lang="ko-KR" altLang="en-US" dirty="0" smtClean="0"/>
                        <a:t>다양한 환경에서 사용 가능하다</a:t>
                      </a:r>
                    </a:p>
                    <a:p>
                      <a:r>
                        <a:rPr lang="ko-KR" altLang="en-US" dirty="0" smtClean="0"/>
                        <a:t>큰 집단에 실행하기 쉽다</a:t>
                      </a:r>
                      <a:r>
                        <a:rPr lang="en-US" altLang="ko-KR" dirty="0" smtClean="0"/>
                        <a:t>. / </a:t>
                      </a:r>
                      <a:r>
                        <a:rPr lang="ko-KR" altLang="en-US" dirty="0" smtClean="0"/>
                        <a:t>행동변화를 촉진할 잠재성이 있다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흔한 활동 행동의 객관적인 측정법이다</a:t>
                      </a:r>
                      <a:r>
                        <a:rPr lang="en-US" altLang="ko-KR" dirty="0" smtClean="0"/>
                        <a:t>. 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조깅이나 달리기를 측정평가 할 때 정확도가 상실된다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r>
                        <a:rPr lang="ko-KR" altLang="en-US" dirty="0" smtClean="0"/>
                        <a:t>참가자들이 </a:t>
                      </a:r>
                      <a:r>
                        <a:rPr lang="ko-KR" altLang="en-US" dirty="0" err="1" smtClean="0"/>
                        <a:t>만보계를</a:t>
                      </a:r>
                      <a:r>
                        <a:rPr lang="ko-KR" altLang="en-US" dirty="0" smtClean="0"/>
                        <a:t> 만질 가능성이 있다</a:t>
                      </a:r>
                    </a:p>
                    <a:p>
                      <a:r>
                        <a:rPr lang="ko-KR" altLang="en-US" dirty="0" smtClean="0"/>
                        <a:t>걷기만 측정평가하기 위해 특별히 설계된 것이다</a:t>
                      </a:r>
                      <a:r>
                        <a:rPr lang="en-US" altLang="ko-KR" dirty="0" smtClean="0"/>
                        <a:t>. 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직접 관찰법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자유로운 </a:t>
            </a:r>
            <a:r>
              <a:rPr lang="ko-KR" altLang="en-US" dirty="0"/>
              <a:t>생활의 신체 활동을 직접적으로 관찰하여 매우 구체적이고 체계적으로 정량화 하고 분석할 수 있는 특정한 범주로 분류하는 것이다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67544" y="3068960"/>
          <a:ext cx="8208912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단점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우수한 양적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질적 정보를 제공함 </a:t>
                      </a:r>
                    </a:p>
                    <a:p>
                      <a:r>
                        <a:rPr lang="ko-KR" altLang="en-US" dirty="0" smtClean="0"/>
                        <a:t>자료 수집과 분석하는 소프트웨어 프로그램이 개발 되어 있다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r>
                        <a:rPr lang="ko-KR" altLang="en-US" dirty="0" smtClean="0"/>
                        <a:t>신체활동 행동의 특별한 표적화가 가능하다</a:t>
                      </a:r>
                      <a:r>
                        <a:rPr lang="en-US" altLang="ko-KR" dirty="0" smtClean="0"/>
                        <a:t>. 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자료 수집에 힘과 시간이 많이 든다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r>
                        <a:rPr lang="ko-KR" altLang="en-US" dirty="0" smtClean="0"/>
                        <a:t>관찰자의 관찰에 대한 시선을 느껴 신체활동의 패턴이 인위적일 수 있다</a:t>
                      </a:r>
                      <a:r>
                        <a:rPr lang="en-US" altLang="ko-KR" dirty="0" smtClean="0"/>
                        <a:t>. </a:t>
                      </a:r>
                    </a:p>
                    <a:p>
                      <a:r>
                        <a:rPr lang="ko-KR" altLang="en-US" dirty="0" smtClean="0"/>
                        <a:t>신뢰성을 위해 관찰 전에 관찰자의 훈련과 훈련에 대한 평가가 필요하다 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6. </a:t>
            </a:r>
            <a:r>
              <a:rPr lang="ko-KR" altLang="en-US" dirty="0" smtClean="0"/>
              <a:t>간접열량 측정법과 </a:t>
            </a:r>
            <a:r>
              <a:rPr lang="ko-KR" altLang="en-US" dirty="0" err="1" smtClean="0"/>
              <a:t>이중표지물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간접열량 </a:t>
            </a:r>
            <a:r>
              <a:rPr lang="ko-KR" altLang="en-US" dirty="0"/>
              <a:t>측정법은 기계를 이용하여 산소의 소비와 이산화탄소의 생성을 측정하고 호흡 가스 분석을 사용하여 에너지 소비를 측정 평가하는 방식이다</a:t>
            </a:r>
            <a:r>
              <a:rPr lang="en-US" altLang="ko-KR" dirty="0"/>
              <a:t>. </a:t>
            </a:r>
            <a:r>
              <a:rPr lang="ko-KR" altLang="en-US" dirty="0" err="1"/>
              <a:t>이중표지물은</a:t>
            </a:r>
            <a:r>
              <a:rPr lang="ko-KR" altLang="en-US" dirty="0"/>
              <a:t> </a:t>
            </a:r>
            <a:r>
              <a:rPr lang="en-US" altLang="ko-KR" dirty="0"/>
              <a:t>DLW</a:t>
            </a:r>
            <a:r>
              <a:rPr lang="ko-KR" altLang="en-US" dirty="0"/>
              <a:t>를 구성하는 </a:t>
            </a:r>
            <a:r>
              <a:rPr lang="en-US" altLang="ko-KR" dirty="0"/>
              <a:t>2</a:t>
            </a:r>
            <a:r>
              <a:rPr lang="ko-KR" altLang="en-US" dirty="0"/>
              <a:t>개의 안정된 동위원소인 중수소와 산소의 표준화된 양을 마시게 한 다음 정상적인 생활로 돌라가게 하고</a:t>
            </a:r>
            <a:r>
              <a:rPr lang="en-US" altLang="ko-KR" dirty="0"/>
              <a:t>, </a:t>
            </a:r>
            <a:r>
              <a:rPr lang="ko-KR" altLang="en-US" dirty="0"/>
              <a:t>대신 측정기간의 처음과 마지막에 각각 소변 샘플만을 채취하여 측정하고 평가하는 방식이다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3568" y="4725144"/>
          <a:ext cx="7992888" cy="155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6444"/>
                <a:gridCol w="399644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장점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단점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에너지 소비를 정확히 측정할 수 있다 </a:t>
                      </a:r>
                      <a:r>
                        <a:rPr lang="en-US" altLang="ko-KR" dirty="0" smtClean="0"/>
                        <a:t>/ </a:t>
                      </a:r>
                      <a:r>
                        <a:rPr lang="ko-KR" altLang="en-US" dirty="0" smtClean="0"/>
                        <a:t>측정의 정도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비용 부담이 크다 </a:t>
                      </a:r>
                      <a:r>
                        <a:rPr lang="en-US" altLang="ko-KR" dirty="0" smtClean="0"/>
                        <a:t>/ </a:t>
                      </a:r>
                      <a:r>
                        <a:rPr lang="ko-KR" altLang="en-US" dirty="0" smtClean="0"/>
                        <a:t>침습적이다</a:t>
                      </a:r>
                      <a:r>
                        <a:rPr lang="en-US" altLang="ko-KR" dirty="0" smtClean="0"/>
                        <a:t>. </a:t>
                      </a:r>
                    </a:p>
                    <a:p>
                      <a:r>
                        <a:rPr lang="ko-KR" altLang="en-US" dirty="0" smtClean="0"/>
                        <a:t>신체활동 패턴을 측정 평가하는 것과 관련된 어려움이 따른다</a:t>
                      </a:r>
                      <a:r>
                        <a:rPr lang="en-US" altLang="ko-KR" dirty="0" smtClean="0"/>
                        <a:t>.</a:t>
                      </a: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신체활동 결과 측정법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다양한 </a:t>
            </a:r>
            <a:r>
              <a:rPr lang="ko-KR" altLang="en-US" dirty="0"/>
              <a:t>기법들은 여러 가지 원리를 기초로 자료를 제공하지만 이 자료는 직접적으로 비교가 불가능한 </a:t>
            </a:r>
            <a:r>
              <a:rPr lang="ko-KR" altLang="en-US" dirty="0" err="1"/>
              <a:t>원자료이다</a:t>
            </a:r>
            <a:r>
              <a:rPr lang="en-US" altLang="ko-KR" dirty="0"/>
              <a:t>. </a:t>
            </a:r>
            <a:r>
              <a:rPr lang="ko-KR" altLang="en-US" dirty="0"/>
              <a:t>이 원자료의 예를 들면 </a:t>
            </a:r>
            <a:r>
              <a:rPr lang="ko-KR" altLang="en-US" dirty="0" err="1"/>
              <a:t>만보계는</a:t>
            </a:r>
            <a:r>
              <a:rPr lang="ko-KR" altLang="en-US" dirty="0"/>
              <a:t> 스텝의 수를</a:t>
            </a:r>
            <a:r>
              <a:rPr lang="en-US" altLang="ko-KR" dirty="0"/>
              <a:t>, </a:t>
            </a:r>
            <a:r>
              <a:rPr lang="ko-KR" altLang="en-US" dirty="0" err="1"/>
              <a:t>심박률</a:t>
            </a:r>
            <a:r>
              <a:rPr lang="ko-KR" altLang="en-US" dirty="0"/>
              <a:t> 측정법은 심장박동 수가 있다</a:t>
            </a:r>
            <a:r>
              <a:rPr lang="en-US" altLang="ko-KR" dirty="0"/>
              <a:t>. </a:t>
            </a:r>
            <a:r>
              <a:rPr lang="ko-KR" altLang="en-US" dirty="0"/>
              <a:t>이처럼 원자료를 서로 다른 결과 측정법으로 전환하는 것이 신체활동 자료 처리의 중요한 부분이라고 할 수 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5000" dirty="0" smtClean="0"/>
              <a:t>      </a:t>
            </a:r>
            <a:endParaRPr lang="en-US" altLang="ko-KR" sz="5000" dirty="0" smtClean="0"/>
          </a:p>
          <a:p>
            <a:pPr>
              <a:buNone/>
            </a:pPr>
            <a:endParaRPr lang="en-US" altLang="ko-KR" sz="5000" dirty="0" smtClean="0"/>
          </a:p>
          <a:p>
            <a:pPr>
              <a:buNone/>
            </a:pPr>
            <a:r>
              <a:rPr lang="en-US" altLang="ko-KR" sz="5000" dirty="0" smtClean="0"/>
              <a:t>       </a:t>
            </a:r>
            <a:r>
              <a:rPr lang="ko-KR" altLang="en-US" sz="5000" dirty="0" smtClean="0"/>
              <a:t>신체활동 연구 개론</a:t>
            </a:r>
            <a:endParaRPr lang="ko-KR" alt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신체활동 결과 측정법 산출하기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ko-KR" altLang="en-US" dirty="0"/>
          </a:p>
          <a:p>
            <a:r>
              <a:rPr lang="ko-KR" altLang="en-US" dirty="0"/>
              <a:t>이상적으로 </a:t>
            </a:r>
            <a:r>
              <a:rPr lang="ko-KR" altLang="en-US" dirty="0" err="1"/>
              <a:t>조사자들은</a:t>
            </a:r>
            <a:r>
              <a:rPr lang="ko-KR" altLang="en-US" dirty="0"/>
              <a:t> 신체활동의 유형</a:t>
            </a:r>
            <a:r>
              <a:rPr lang="en-US" altLang="ko-KR" dirty="0"/>
              <a:t>, </a:t>
            </a:r>
            <a:r>
              <a:rPr lang="ko-KR" altLang="en-US" dirty="0"/>
              <a:t>신체활동의 양이라는 이 두 가지를 알고 싶어 한다</a:t>
            </a:r>
            <a:r>
              <a:rPr lang="en-US" altLang="ko-KR" dirty="0"/>
              <a:t>. </a:t>
            </a:r>
            <a:r>
              <a:rPr lang="ko-KR" altLang="en-US" dirty="0"/>
              <a:t>알고 싶어 하는 것을 정하고 그에 맞는 측정법을 </a:t>
            </a:r>
            <a:r>
              <a:rPr lang="ko-KR" altLang="en-US" dirty="0" err="1"/>
              <a:t>정해야한다</a:t>
            </a:r>
            <a:r>
              <a:rPr lang="en-US" altLang="ko-KR" dirty="0"/>
              <a:t>. </a:t>
            </a:r>
            <a:r>
              <a:rPr lang="ko-KR" altLang="en-US" dirty="0"/>
              <a:t>신체활동의 유형을 알려고 한다면 일반적으로 자기 보고법과 직접관찰법을 이용한다</a:t>
            </a:r>
            <a:r>
              <a:rPr lang="en-US" altLang="ko-KR" dirty="0"/>
              <a:t>. </a:t>
            </a:r>
            <a:r>
              <a:rPr lang="ko-KR" altLang="en-US" dirty="0"/>
              <a:t>신체활동의 양을 알려고 한다면 전자 모니터 장치를 사용한다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신체활동 강도의 측정평가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신체활동 </a:t>
            </a:r>
            <a:r>
              <a:rPr lang="ko-KR" altLang="en-US" dirty="0"/>
              <a:t>연구에서는 신체활동의 강도를 정량화 하는 것이 특히 중요한 목표이다</a:t>
            </a:r>
            <a:r>
              <a:rPr lang="en-US" altLang="ko-KR" dirty="0"/>
              <a:t>. </a:t>
            </a:r>
            <a:r>
              <a:rPr lang="ko-KR" altLang="en-US" dirty="0"/>
              <a:t>이때 서로 다른 강도 범위를 지정하는데 사용되는 기준은 각 측정평가 기법마다 다르다</a:t>
            </a:r>
            <a:r>
              <a:rPr lang="en-US" altLang="ko-KR" dirty="0"/>
              <a:t>. </a:t>
            </a:r>
            <a:r>
              <a:rPr lang="ko-KR" altLang="en-US" dirty="0"/>
              <a:t>예를 들어 </a:t>
            </a:r>
            <a:r>
              <a:rPr lang="ko-KR" altLang="en-US" dirty="0" err="1"/>
              <a:t>심박률</a:t>
            </a:r>
            <a:r>
              <a:rPr lang="ko-KR" altLang="en-US" dirty="0"/>
              <a:t> 모니터는 서로 다른 </a:t>
            </a:r>
            <a:r>
              <a:rPr lang="ko-KR" altLang="en-US" dirty="0" err="1"/>
              <a:t>심박률</a:t>
            </a:r>
            <a:r>
              <a:rPr lang="ko-KR" altLang="en-US" dirty="0"/>
              <a:t> 범위에서 시간의 양에 관해 상세한 정보를 제공한다</a:t>
            </a:r>
            <a:r>
              <a:rPr lang="en-US" altLang="ko-KR" dirty="0"/>
              <a:t>. </a:t>
            </a:r>
            <a:r>
              <a:rPr lang="ko-KR" altLang="en-US" dirty="0"/>
              <a:t>하지만 가속도계를 이용한 활동 모니터기법 경우에는 각 장치가 서로 다른 하드웨어를 사용하여 강도 등급이 잘 확립되어있지 않다</a:t>
            </a:r>
            <a:r>
              <a:rPr lang="en-US" altLang="ko-KR" dirty="0"/>
              <a:t>. </a:t>
            </a:r>
            <a:r>
              <a:rPr lang="ko-KR" altLang="en-US" dirty="0"/>
              <a:t>이렇게 측정된 활동의 강도는 활동의 특징을 보다 상세하게 </a:t>
            </a:r>
            <a:r>
              <a:rPr lang="ko-KR" altLang="en-US" dirty="0" err="1"/>
              <a:t>알바고기</a:t>
            </a:r>
            <a:r>
              <a:rPr lang="ko-KR" altLang="en-US" dirty="0"/>
              <a:t> 위해 빈도와 시간과 함께 사용되는 경우가 많다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신체활동의 에너지 소비 측정평가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복합 </a:t>
            </a:r>
            <a:r>
              <a:rPr lang="ko-KR" altLang="en-US" dirty="0"/>
              <a:t>측정법을 이용하여 에너지 소비도 측정 평가 할 수 있다</a:t>
            </a:r>
            <a:r>
              <a:rPr lang="en-US" altLang="ko-KR" dirty="0"/>
              <a:t>. </a:t>
            </a:r>
            <a:r>
              <a:rPr lang="ko-KR" altLang="en-US" dirty="0"/>
              <a:t>이 에너지 소비는 대부분의 기법을 이용하여 측정할 수 있지만</a:t>
            </a:r>
            <a:r>
              <a:rPr lang="en-US" altLang="ko-KR" dirty="0"/>
              <a:t>, </a:t>
            </a:r>
            <a:r>
              <a:rPr lang="ko-KR" altLang="en-US" dirty="0"/>
              <a:t>측정에 이용되는 접근법은 기법마다 다르다</a:t>
            </a:r>
            <a:r>
              <a:rPr lang="en-US" altLang="ko-KR" dirty="0"/>
              <a:t>. </a:t>
            </a:r>
            <a:r>
              <a:rPr lang="ko-KR" altLang="en-US" dirty="0"/>
              <a:t>예를 들어 </a:t>
            </a:r>
            <a:r>
              <a:rPr lang="ko-KR" altLang="en-US" dirty="0" err="1"/>
              <a:t>이중표지물과</a:t>
            </a:r>
            <a:r>
              <a:rPr lang="ko-KR" altLang="en-US" dirty="0"/>
              <a:t> 간정 열량 측정법은 직접적으로 생리적인 과정에 기초하기 때문에 에너지 소비를 가장 정확하게 측정해 준다</a:t>
            </a:r>
            <a:r>
              <a:rPr lang="en-US" altLang="ko-KR" dirty="0"/>
              <a:t>. </a:t>
            </a:r>
            <a:r>
              <a:rPr lang="ko-KR" altLang="en-US" dirty="0"/>
              <a:t>다중회귀 기법을 이용해 개발된 </a:t>
            </a:r>
            <a:r>
              <a:rPr lang="ko-KR" altLang="en-US" dirty="0" err="1"/>
              <a:t>보정방적식을</a:t>
            </a:r>
            <a:r>
              <a:rPr lang="ko-KR" altLang="en-US" dirty="0"/>
              <a:t> 사용하여 측정된 서로 다른 </a:t>
            </a:r>
            <a:r>
              <a:rPr lang="ko-KR" altLang="en-US" dirty="0" err="1"/>
              <a:t>심박률</a:t>
            </a:r>
            <a:r>
              <a:rPr lang="ko-KR" altLang="en-US" dirty="0"/>
              <a:t> 수치와 에너지 소비를 측정할 수 있다</a:t>
            </a:r>
            <a:r>
              <a:rPr lang="en-US" altLang="ko-KR" dirty="0"/>
              <a:t>. </a:t>
            </a:r>
            <a:r>
              <a:rPr lang="ko-KR" altLang="en-US" dirty="0"/>
              <a:t>이 에너지 소비를 계산하는 것은 인구 집단의 운동량을 표준화하는 방법이 되지만 계산에 상당한 측정오차가 생길 수 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신체활동의 결과 측정법 비교하기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신체활동 </a:t>
            </a:r>
            <a:r>
              <a:rPr lang="ko-KR" altLang="en-US" dirty="0"/>
              <a:t>측정평가 연구에서 주된 어려움이 참된 절대적 평가 기준이 없다는 것이다</a:t>
            </a:r>
            <a:r>
              <a:rPr lang="en-US" altLang="ko-KR" dirty="0"/>
              <a:t>. </a:t>
            </a:r>
            <a:r>
              <a:rPr lang="ko-KR" altLang="en-US" dirty="0"/>
              <a:t>때문에 측정법을 비교하여 어떤 기법이 가장 정확하게 측정 평가 하였는지 알기 어렵다</a:t>
            </a:r>
            <a:r>
              <a:rPr lang="en-US" altLang="ko-KR" dirty="0"/>
              <a:t>. </a:t>
            </a:r>
            <a:r>
              <a:rPr lang="ko-KR" altLang="en-US" dirty="0"/>
              <a:t>이유로는 신체활동을 측정 평가할 때 각 기법이 서로 다른 측정법을 활동하고 또한 기법들 간의 </a:t>
            </a:r>
            <a:r>
              <a:rPr lang="ko-KR" altLang="en-US" dirty="0" err="1"/>
              <a:t>일치도가</a:t>
            </a:r>
            <a:r>
              <a:rPr lang="ko-KR" altLang="en-US" dirty="0"/>
              <a:t> 항상 높지 않기 때문이다</a:t>
            </a:r>
            <a:r>
              <a:rPr lang="en-US" altLang="ko-KR" dirty="0"/>
              <a:t>. </a:t>
            </a:r>
            <a:r>
              <a:rPr lang="ko-KR" altLang="en-US" dirty="0"/>
              <a:t>이런 어려움이 있지만 신체 활동 측정평가에 관한 연구에서 방법론적인 접근법으로 동일한 활동 패턴을 평가할 때 기법들 간의 동시 </a:t>
            </a:r>
            <a:r>
              <a:rPr lang="ko-KR" altLang="en-US" dirty="0" err="1"/>
              <a:t>타당도를</a:t>
            </a:r>
            <a:r>
              <a:rPr lang="ko-KR" altLang="en-US" dirty="0"/>
              <a:t> 비교하는 방법이 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5. </a:t>
            </a:r>
            <a:r>
              <a:rPr lang="ko-KR" altLang="en-US" dirty="0" smtClean="0"/>
              <a:t>신체활동 측정평가의 오차의 근원 이해하기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키나 </a:t>
            </a:r>
            <a:r>
              <a:rPr lang="ko-KR" altLang="en-US" dirty="0"/>
              <a:t>체중과 같이 측정되는 안정적 건강 지표와 달리 신체활동은 행동이다</a:t>
            </a:r>
            <a:r>
              <a:rPr lang="en-US" altLang="ko-KR" dirty="0"/>
              <a:t>. </a:t>
            </a:r>
            <a:r>
              <a:rPr lang="ko-KR" altLang="en-US" dirty="0"/>
              <a:t>행동은 자연스럽게 매일 변하기 때문에 오차가 생기게 되고 정확하게 측정하기가 어렵다</a:t>
            </a:r>
            <a:r>
              <a:rPr lang="en-US" altLang="ko-KR" dirty="0"/>
              <a:t>. </a:t>
            </a:r>
            <a:r>
              <a:rPr lang="ko-KR" altLang="en-US" dirty="0"/>
              <a:t>이 오차를 줄이기 위해서 역학자들과 생물통계학자들은 측정 가능한 정량의 참값과</a:t>
            </a:r>
            <a:r>
              <a:rPr lang="en-US" altLang="ko-KR" dirty="0"/>
              <a:t>, </a:t>
            </a:r>
            <a:r>
              <a:rPr lang="ko-KR" altLang="en-US" dirty="0"/>
              <a:t>연구 환경에서 흔히 사용되는 측정평가 방법으로 얻은 값 간의 단순화 된 관계를 특징짓는 측정 오차 모형을 개발했다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500" dirty="0" smtClean="0"/>
              <a:t>신체활동 역학이란</a:t>
            </a:r>
            <a:r>
              <a:rPr lang="en-US" altLang="ko-KR" sz="3500" dirty="0" smtClean="0"/>
              <a:t>??</a:t>
            </a:r>
            <a:endParaRPr lang="ko-KR" altLang="en-US" sz="35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u="sng" dirty="0" smtClean="0">
                <a:solidFill>
                  <a:srgbClr val="FFFF00"/>
                </a:solidFill>
              </a:rPr>
              <a:t>골격근에 의해 수행되는 육체적인 운동으로 에너지의 소비를 초래하는 것으로 정의</a:t>
            </a:r>
            <a:r>
              <a:rPr lang="en-US" altLang="ko-KR" u="sng" dirty="0" smtClean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ko-KR" altLang="en-US" sz="2200" dirty="0" smtClean="0"/>
              <a:t>→ 이는 모든 형태의 움직임을 신체활동의 범위 내에 폭넓게 수용하며 이러한 움직임들을 전반적인 에너지 소비에 기여하는 요소로 간주한다</a:t>
            </a:r>
            <a:r>
              <a:rPr lang="en-US" altLang="ko-KR" sz="2200" dirty="0" smtClean="0"/>
              <a:t>.</a:t>
            </a:r>
          </a:p>
          <a:p>
            <a:pPr>
              <a:buNone/>
            </a:pPr>
            <a:r>
              <a:rPr lang="en-US" altLang="ko-KR" sz="2500" dirty="0" smtClean="0"/>
              <a:t>[</a:t>
            </a:r>
            <a:r>
              <a:rPr lang="ko-KR" altLang="en-US" sz="2500" dirty="0" smtClean="0"/>
              <a:t>유사 용어</a:t>
            </a:r>
            <a:r>
              <a:rPr lang="en-US" altLang="ko-KR" sz="2500" dirty="0" smtClean="0"/>
              <a:t>]</a:t>
            </a:r>
            <a:endParaRPr lang="en-US" altLang="ko-KR" sz="2500" dirty="0"/>
          </a:p>
          <a:p>
            <a:pPr>
              <a:buNone/>
            </a:pPr>
            <a:r>
              <a:rPr lang="en-US" altLang="ko-KR" sz="2500" dirty="0" smtClean="0">
                <a:solidFill>
                  <a:srgbClr val="0070C0"/>
                </a:solidFill>
              </a:rPr>
              <a:t>*</a:t>
            </a:r>
            <a:r>
              <a:rPr lang="ko-KR" altLang="en-US" sz="2500" dirty="0" smtClean="0">
                <a:solidFill>
                  <a:srgbClr val="0070C0"/>
                </a:solidFill>
              </a:rPr>
              <a:t>운동 </a:t>
            </a:r>
            <a:r>
              <a:rPr lang="en-US" altLang="ko-KR" sz="2500" dirty="0" smtClean="0">
                <a:solidFill>
                  <a:srgbClr val="0070C0"/>
                </a:solidFill>
              </a:rPr>
              <a:t>– </a:t>
            </a:r>
            <a:r>
              <a:rPr lang="ko-KR" altLang="en-US" sz="2500" dirty="0" smtClean="0">
                <a:solidFill>
                  <a:srgbClr val="0070C0"/>
                </a:solidFill>
              </a:rPr>
              <a:t>계획적</a:t>
            </a:r>
            <a:r>
              <a:rPr lang="en-US" altLang="ko-KR" sz="2500" dirty="0" smtClean="0">
                <a:solidFill>
                  <a:srgbClr val="0070C0"/>
                </a:solidFill>
              </a:rPr>
              <a:t>, </a:t>
            </a:r>
            <a:r>
              <a:rPr lang="ko-KR" altLang="en-US" sz="2500" dirty="0" smtClean="0">
                <a:solidFill>
                  <a:srgbClr val="0070C0"/>
                </a:solidFill>
              </a:rPr>
              <a:t>조직적</a:t>
            </a:r>
            <a:r>
              <a:rPr lang="en-US" altLang="ko-KR" sz="2500" dirty="0" smtClean="0">
                <a:solidFill>
                  <a:srgbClr val="0070C0"/>
                </a:solidFill>
              </a:rPr>
              <a:t>, </a:t>
            </a:r>
            <a:r>
              <a:rPr lang="ko-KR" altLang="en-US" sz="2500" dirty="0" smtClean="0">
                <a:solidFill>
                  <a:srgbClr val="0070C0"/>
                </a:solidFill>
              </a:rPr>
              <a:t>반복적 체력 개선시켜주거나 지            </a:t>
            </a:r>
            <a:r>
              <a:rPr lang="ko-KR" altLang="en-US" sz="2500" dirty="0" err="1" smtClean="0">
                <a:solidFill>
                  <a:srgbClr val="0070C0"/>
                </a:solidFill>
              </a:rPr>
              <a:t>속시켜</a:t>
            </a:r>
            <a:r>
              <a:rPr lang="ko-KR" altLang="en-US" sz="2500" dirty="0" smtClean="0">
                <a:solidFill>
                  <a:srgbClr val="0070C0"/>
                </a:solidFill>
              </a:rPr>
              <a:t> 주는 신체활동</a:t>
            </a:r>
            <a:endParaRPr lang="en-US" altLang="ko-KR" sz="2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ko-KR" sz="2500" dirty="0" smtClean="0">
                <a:solidFill>
                  <a:srgbClr val="0070C0"/>
                </a:solidFill>
              </a:rPr>
              <a:t>*</a:t>
            </a:r>
            <a:r>
              <a:rPr lang="ko-KR" altLang="en-US" sz="2500" dirty="0" smtClean="0">
                <a:solidFill>
                  <a:srgbClr val="0070C0"/>
                </a:solidFill>
              </a:rPr>
              <a:t>체력 </a:t>
            </a:r>
            <a:r>
              <a:rPr lang="en-US" altLang="ko-KR" sz="2500" dirty="0" smtClean="0">
                <a:solidFill>
                  <a:srgbClr val="0070C0"/>
                </a:solidFill>
              </a:rPr>
              <a:t>– </a:t>
            </a:r>
            <a:r>
              <a:rPr lang="ko-KR" altLang="en-US" sz="2500" dirty="0" smtClean="0">
                <a:solidFill>
                  <a:srgbClr val="0070C0"/>
                </a:solidFill>
              </a:rPr>
              <a:t>신체활동을 수행하는 능력과 관련된 일련의 결   과나 특질</a:t>
            </a:r>
            <a:endParaRPr lang="en-US" altLang="ko-KR" sz="25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altLang="ko-KR" sz="2500" dirty="0" smtClean="0"/>
              <a:t>※ ‘</a:t>
            </a:r>
            <a:r>
              <a:rPr lang="ko-KR" altLang="en-US" sz="2500" dirty="0" smtClean="0"/>
              <a:t>신체활동</a:t>
            </a:r>
            <a:r>
              <a:rPr lang="en-US" altLang="ko-KR" sz="2500" dirty="0" smtClean="0"/>
              <a:t>’ </a:t>
            </a:r>
            <a:r>
              <a:rPr lang="ko-KR" altLang="en-US" sz="2500" dirty="0" smtClean="0"/>
              <a:t>이 보다 포괄적 의미</a:t>
            </a:r>
            <a:r>
              <a:rPr lang="en-US" altLang="ko-KR" sz="2500" dirty="0" smtClean="0"/>
              <a:t>.</a:t>
            </a:r>
            <a:endParaRPr lang="ko-KR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sz="3500" dirty="0" smtClean="0"/>
              <a:t>신체활동 수준의 지표</a:t>
            </a:r>
            <a:endParaRPr lang="ko-KR" altLang="en-US" sz="35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sz="3000" dirty="0" smtClean="0"/>
              <a:t>신체활동은 형태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강도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빈도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시간 등으로 구분</a:t>
            </a:r>
            <a:r>
              <a:rPr lang="en-US" altLang="ko-KR" sz="3000" dirty="0" smtClean="0"/>
              <a:t>. </a:t>
            </a:r>
            <a:r>
              <a:rPr lang="ko-KR" altLang="en-US" sz="3000" dirty="0" smtClean="0"/>
              <a:t>또한 직업적</a:t>
            </a:r>
            <a:r>
              <a:rPr lang="en-US" altLang="ko-KR" sz="3000" dirty="0" smtClean="0"/>
              <a:t>/</a:t>
            </a:r>
            <a:r>
              <a:rPr lang="ko-KR" altLang="en-US" sz="3000" dirty="0" smtClean="0"/>
              <a:t>여가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지속적</a:t>
            </a:r>
            <a:r>
              <a:rPr lang="en-US" altLang="ko-KR" sz="3000" dirty="0" smtClean="0"/>
              <a:t>/</a:t>
            </a:r>
            <a:r>
              <a:rPr lang="ko-KR" altLang="en-US" sz="3000" dirty="0" smtClean="0"/>
              <a:t>간헐적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체중 부하의 여부 등에 따라 다른 분류법으로 나눌 수 있음</a:t>
            </a:r>
            <a:r>
              <a:rPr lang="en-US" altLang="ko-KR" sz="3000" dirty="0" smtClean="0"/>
              <a:t>.</a:t>
            </a: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ko-KR" altLang="en-US" sz="2800" dirty="0" smtClean="0"/>
              <a:t>◈ 대사 당 량</a:t>
            </a:r>
            <a:r>
              <a:rPr lang="en-US" altLang="ko-KR" sz="2800" dirty="0" smtClean="0"/>
              <a:t>(METS – metabolic equivalents)</a:t>
            </a:r>
          </a:p>
          <a:p>
            <a:pPr>
              <a:buNone/>
            </a:pPr>
            <a:r>
              <a:rPr lang="en-US" altLang="ko-KR" sz="2800" dirty="0" smtClean="0"/>
              <a:t>1METS : </a:t>
            </a:r>
            <a:r>
              <a:rPr lang="ko-KR" altLang="en-US" sz="2800" dirty="0" smtClean="0"/>
              <a:t>안정 시 에너지 소비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산소 소비</a:t>
            </a:r>
            <a:r>
              <a:rPr lang="en-US" altLang="ko-KR" sz="2800" dirty="0" smtClean="0"/>
              <a:t>) 3.5ml/kg/min</a:t>
            </a:r>
          </a:p>
          <a:p>
            <a:pPr>
              <a:buNone/>
            </a:pPr>
            <a:endParaRPr lang="en-US" altLang="ko-KR" sz="2800" dirty="0" smtClean="0"/>
          </a:p>
          <a:p>
            <a:pPr>
              <a:buNone/>
            </a:pPr>
            <a:r>
              <a:rPr lang="en-US" altLang="ko-KR" sz="2800" dirty="0" smtClean="0"/>
              <a:t>But! </a:t>
            </a:r>
            <a:r>
              <a:rPr lang="ko-KR" altLang="en-US" sz="2800" dirty="0" smtClean="0"/>
              <a:t>신체가 신체활동에 적응하는 능력 고려</a:t>
            </a:r>
            <a:r>
              <a:rPr lang="en-US" altLang="ko-KR" sz="2800" dirty="0" smtClean="0"/>
              <a:t>X</a:t>
            </a:r>
          </a:p>
          <a:p>
            <a:pPr>
              <a:buNone/>
            </a:pPr>
            <a:r>
              <a:rPr lang="ko-KR" altLang="en-US" sz="2800" dirty="0" smtClean="0"/>
              <a:t>표준화에 한계</a:t>
            </a:r>
            <a:r>
              <a:rPr lang="en-US" altLang="ko-KR" sz="2800" dirty="0" smtClean="0"/>
              <a:t>… </a:t>
            </a:r>
            <a:r>
              <a:rPr lang="ko-KR" altLang="en-US" sz="2800" dirty="0" smtClean="0"/>
              <a:t>연령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훈련 정도 등에 따라 다르다</a:t>
            </a:r>
            <a:r>
              <a:rPr lang="en-US" altLang="ko-KR" sz="2800" dirty="0" smtClean="0"/>
              <a:t>…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sz="3600" dirty="0" smtClean="0"/>
              <a:t>   </a:t>
            </a:r>
            <a:r>
              <a:rPr lang="en-US" altLang="ko-KR" sz="3600" b="1" i="1" dirty="0" smtClean="0"/>
              <a:t>VO</a:t>
            </a:r>
            <a:r>
              <a:rPr lang="ko-KR" altLang="en-US" sz="3600" b="1" i="1" dirty="0" smtClean="0"/>
              <a:t>₂</a:t>
            </a:r>
            <a:r>
              <a:rPr lang="en-US" altLang="ko-KR" sz="3600" b="1" i="1" dirty="0" smtClean="0"/>
              <a:t>max(</a:t>
            </a:r>
            <a:r>
              <a:rPr lang="ko-KR" altLang="en-US" sz="3600" b="1" i="1" dirty="0" smtClean="0"/>
              <a:t>최대산소섭취량</a:t>
            </a:r>
            <a:r>
              <a:rPr lang="en-US" altLang="ko-KR" sz="3600" b="1" i="1" dirty="0" smtClean="0"/>
              <a:t>)</a:t>
            </a:r>
            <a:r>
              <a:rPr lang="ko-KR" altLang="en-US" sz="3600" dirty="0" smtClean="0"/>
              <a:t>이용하여 </a:t>
            </a:r>
            <a:endParaRPr lang="en-US" altLang="ko-KR" sz="3600" dirty="0" smtClean="0"/>
          </a:p>
          <a:p>
            <a:pPr>
              <a:buNone/>
            </a:pPr>
            <a:endParaRPr lang="en-US" altLang="ko-KR" sz="3600" dirty="0" smtClean="0"/>
          </a:p>
          <a:p>
            <a:pPr>
              <a:buNone/>
            </a:pPr>
            <a:r>
              <a:rPr lang="en-US" altLang="ko-KR" sz="3600" dirty="0"/>
              <a:t> </a:t>
            </a:r>
            <a:r>
              <a:rPr lang="en-US" altLang="ko-KR" sz="3600" dirty="0" smtClean="0"/>
              <a:t> </a:t>
            </a:r>
            <a:r>
              <a:rPr lang="ko-KR" altLang="en-US" dirty="0" smtClean="0"/>
              <a:t>상대적으로 측정</a:t>
            </a:r>
            <a:r>
              <a:rPr lang="en-US" altLang="ko-KR" dirty="0" smtClean="0"/>
              <a:t>…</a:t>
            </a:r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sz="3000" dirty="0" smtClean="0"/>
              <a:t>개념 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인간이 해수면 수준에서 운동 수행 시 섭취할 수 있는 산소량 당위 시간당 최대치</a:t>
            </a:r>
            <a:endParaRPr lang="en-US" altLang="ko-KR" sz="3000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endParaRPr lang="ko-KR" alt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ME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59"/>
            <a:ext cx="9144000" cy="3921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o-KR" altLang="en-US" sz="3600" dirty="0" smtClean="0"/>
              <a:t>  신체활동 역학 분야에서 기본적인 측정평가의 과제는 </a:t>
            </a:r>
            <a:r>
              <a:rPr lang="ko-KR" altLang="en-US" sz="3600" b="1" u="sng" dirty="0" smtClean="0"/>
              <a:t>타당하고 신뢰할 만한 신체활동 측정법이 필요</a:t>
            </a:r>
            <a:r>
              <a:rPr lang="ko-KR" altLang="en-US" sz="3600" dirty="0" smtClean="0"/>
              <a:t>하다는 점이다</a:t>
            </a:r>
            <a:r>
              <a:rPr lang="en-US" altLang="ko-KR" sz="3600" dirty="0" smtClean="0"/>
              <a:t>.!! </a:t>
            </a:r>
          </a:p>
          <a:p>
            <a:pPr>
              <a:buNone/>
            </a:pPr>
            <a:endParaRPr lang="en-US" altLang="ko-KR" sz="3600" dirty="0"/>
          </a:p>
          <a:p>
            <a:pPr>
              <a:buNone/>
            </a:pPr>
            <a:endParaRPr lang="ko-KR" altLang="en-US" sz="36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신체활동 역학에 관한 연구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467544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오른쪽 화살표 4"/>
          <p:cNvSpPr/>
          <p:nvPr/>
        </p:nvSpPr>
        <p:spPr>
          <a:xfrm rot="16200000">
            <a:off x="7308304" y="2708920"/>
            <a:ext cx="792088" cy="36004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위쪽/아래쪽 화살표 6"/>
          <p:cNvSpPr/>
          <p:nvPr/>
        </p:nvSpPr>
        <p:spPr>
          <a:xfrm>
            <a:off x="7524328" y="4293096"/>
            <a:ext cx="360040" cy="864096"/>
          </a:xfrm>
          <a:prstGeom prst="upDownArrow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274</TotalTime>
  <Words>1819</Words>
  <Application>Microsoft Office PowerPoint</Application>
  <PresentationFormat>화면 슬라이드 쇼(4:3)</PresentationFormat>
  <Paragraphs>183</Paragraphs>
  <Slides>34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원본</vt:lpstr>
      <vt:lpstr>신체활동 측정평가의  개론과 개요</vt:lpstr>
      <vt:lpstr>목차</vt:lpstr>
      <vt:lpstr>슬라이드 3</vt:lpstr>
      <vt:lpstr>신체활동 역학이란??</vt:lpstr>
      <vt:lpstr> 신체활동 수준의 지표</vt:lpstr>
      <vt:lpstr>So…</vt:lpstr>
      <vt:lpstr>슬라이드 7</vt:lpstr>
      <vt:lpstr>슬라이드 8</vt:lpstr>
      <vt:lpstr>신체활동 역학에 관한 연구</vt:lpstr>
      <vt:lpstr>건강상의 결과에 관한 연구</vt:lpstr>
      <vt:lpstr>이들 기관의 지침 해석 시 중요한 특징~~</vt:lpstr>
      <vt:lpstr>건강상의 결과 연구의 문제 및 우선과제</vt:lpstr>
      <vt:lpstr>감시 연구</vt:lpstr>
      <vt:lpstr>슬라이드 14</vt:lpstr>
      <vt:lpstr>감시 연구의 측정법 문제 및 우선과제</vt:lpstr>
      <vt:lpstr>신체활동의 상관인자/결정인자</vt:lpstr>
      <vt:lpstr>상관인자/결정인자 연구에서 측정법 문제 및 우선 과제</vt:lpstr>
      <vt:lpstr>신체활동 개입 연구</vt:lpstr>
      <vt:lpstr>개입 연구를 위한 측정법 문제 및 우선 과제들</vt:lpstr>
      <vt:lpstr>신체활동에 관한 기계적 또는 기초적인 연구</vt:lpstr>
      <vt:lpstr>신체활동 측정평가 방법과 연구의 난제 </vt:lpstr>
      <vt:lpstr>신체활동 측정평가 기법의 비교 </vt:lpstr>
      <vt:lpstr>1. 자기 보고법 </vt:lpstr>
      <vt:lpstr>2. 활동 모니터</vt:lpstr>
      <vt:lpstr>3. 심박률 모니터</vt:lpstr>
      <vt:lpstr>4. 만보계</vt:lpstr>
      <vt:lpstr>5. 직접 관찰법</vt:lpstr>
      <vt:lpstr>6. 간접열량 측정법과 이중표지물</vt:lpstr>
      <vt:lpstr>신체활동 결과 측정법 </vt:lpstr>
      <vt:lpstr>1. 신체활동 결과 측정법 산출하기</vt:lpstr>
      <vt:lpstr>2. 신체활동 강도의 측정평가</vt:lpstr>
      <vt:lpstr>3. 신체활동의 에너지 소비 측정평가</vt:lpstr>
      <vt:lpstr>4. 신체활동의 결과 측정법 비교하기</vt:lpstr>
      <vt:lpstr>5. 신체활동 측정평가의 오차의 근원 이해하기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신체활동 측정평가의  개론과 개요</dc:title>
  <dc:creator>최치현</dc:creator>
  <cp:lastModifiedBy>Your User Name</cp:lastModifiedBy>
  <cp:revision>7</cp:revision>
  <dcterms:created xsi:type="dcterms:W3CDTF">2012-06-03T07:26:15Z</dcterms:created>
  <dcterms:modified xsi:type="dcterms:W3CDTF">2012-08-08T09:12:28Z</dcterms:modified>
</cp:coreProperties>
</file>