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797675" cy="9926638"/>
  <p:embeddedFontLst>
    <p:embeddedFont>
      <p:font typeface="맑은 고딕" panose="020B0503020000020004" pitchFamily="50" charset="-127"/>
      <p:regular r:id="rId10"/>
      <p:bold r:id="rId11"/>
    </p:embeddedFont>
    <p:embeddedFont>
      <p:font typeface="HY강M" panose="02030600000101010101" pitchFamily="18" charset="-127"/>
      <p:regular r:id="rId12"/>
    </p:embeddedFont>
    <p:embeddedFont>
      <p:font typeface="HY울릉도B" panose="02030600000101010101" pitchFamily="18" charset="-127"/>
      <p:regular r:id="rId13"/>
    </p:embeddedFont>
    <p:embeddedFont>
      <p:font typeface="HY헤드라인M" panose="02030600000101010101" pitchFamily="18" charset="-127"/>
      <p:regular r:id="rId14"/>
    </p:embeddedFont>
    <p:embeddedFont>
      <p:font typeface="Arial Unicode MS" panose="020B0604020202020204" pitchFamily="50" charset="-127"/>
      <p:regular r:id="rId15"/>
    </p:embeddedFont>
    <p:embeddedFont>
      <p:font typeface="HY울릉도M" panose="02030600000101010101" pitchFamily="18" charset="-127"/>
      <p:regular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4C4DA-13A5-4A69-BC98-E8D49EC8AC15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1A42-64C4-47B9-AFFF-ED98D0E074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5975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7ADC-FB70-4C4D-B95A-56A869AF2516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17053-9513-4698-B4A6-08C4F7A5CD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2116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36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71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602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88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49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4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1F15-91DC-48AC-9BE2-8B88470B17E1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75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E18-619E-4B82-9F1C-CA419A455138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25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3DA2-4C9B-4438-987A-78E8D020E6EE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8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D201-7014-4902-962E-12CBF4992570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41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E65-8632-4BAA-9228-BB8D36A1EF18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7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D818-EA19-41E0-9384-90ADE1F1B965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74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FF449-E6FC-495A-BFB4-E682FFA13A7E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87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1767-DCDF-43D2-BCEF-C545B97B9868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4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9F2A-10AE-40E8-9325-C1A2236E8CD7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12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42D5-3CC1-4771-B196-7008F5807586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33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7EDC-C293-44FC-988B-0DFFEF55240B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05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F92B-57D7-4444-BAF4-F53E3A7F66BC}" type="datetime1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C4761-F3DB-4CAC-A936-96A0E865F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355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.daegu.ac.k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44268" y="227900"/>
            <a:ext cx="7882642" cy="2101878"/>
            <a:chOff x="0" y="169842"/>
            <a:chExt cx="7625064" cy="2101878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grpSpPr>
        <p:sp>
          <p:nvSpPr>
            <p:cNvPr id="5" name="직사각형 4"/>
            <p:cNvSpPr/>
            <p:nvPr/>
          </p:nvSpPr>
          <p:spPr>
            <a:xfrm>
              <a:off x="107671" y="1038006"/>
              <a:ext cx="7517393" cy="1233714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7000">
                  <a:schemeClr val="accent1">
                    <a:lumMod val="20000"/>
                    <a:lumOff val="80000"/>
                  </a:schemeClr>
                </a:gs>
                <a:gs pos="71000">
                  <a:schemeClr val="accent1">
                    <a:lumMod val="30000"/>
                    <a:lumOff val="70000"/>
                    <a:alpha val="82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(2</a:t>
              </a:r>
              <a:r>
                <a:rPr lang="ko-KR" alt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</a:t>
              </a:r>
              <a:r>
                <a:rPr lang="en-US" altLang="ko-KR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lang="ko-KR" alt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온라인 수업 기간</a:t>
              </a:r>
              <a:r>
                <a:rPr lang="en-US" altLang="ko-KR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) </a:t>
              </a:r>
            </a:p>
            <a:p>
              <a:pPr algn="ctr"/>
              <a:r>
                <a:rPr lang="ko-KR" altLang="en-US" sz="33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자료 대출</a:t>
              </a:r>
              <a:r>
                <a:rPr lang="en-US" altLang="ko-KR" sz="33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lang="ko-KR" altLang="en-US" sz="33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반납 </a:t>
              </a:r>
              <a:r>
                <a:rPr lang="ko-KR" altLang="en-US" sz="33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 안내</a:t>
              </a:r>
              <a:endParaRPr lang="ko-KR" altLang="en-US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9842"/>
              <a:ext cx="4052077" cy="1042416"/>
            </a:xfrm>
            <a:prstGeom prst="rect">
              <a:avLst/>
            </a:prstGeom>
            <a:grpFill/>
          </p:spPr>
        </p:pic>
      </p:grpSp>
      <p:sp>
        <p:nvSpPr>
          <p:cNvPr id="7" name="내용 개체 틀 2"/>
          <p:cNvSpPr txBox="1">
            <a:spLocks/>
          </p:cNvSpPr>
          <p:nvPr/>
        </p:nvSpPr>
        <p:spPr>
          <a:xfrm>
            <a:off x="755576" y="2564904"/>
            <a:ext cx="7771334" cy="3689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900" dirty="0" smtClean="0">
              <a:latin typeface="HY울릉도M" panose="02030600000101010101" pitchFamily="18" charset="-127"/>
              <a:ea typeface="HY울릉도M" panose="02030600000101010101" pitchFamily="18" charset="-127"/>
              <a:cs typeface="Arial Unicode MS" panose="020B0604020202020204" pitchFamily="50" charset="-127"/>
            </a:endParaRPr>
          </a:p>
          <a:p>
            <a:pPr marL="342900" indent="-342900" algn="l">
              <a:lnSpc>
                <a:spcPct val="150000"/>
              </a:lnSpc>
              <a:buClr>
                <a:srgbClr val="002060"/>
              </a:buClr>
              <a:buSzPct val="110000"/>
              <a:buBlip>
                <a:blip r:embed="rId4"/>
              </a:buBlip>
            </a:pP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이용 대상</a:t>
            </a:r>
            <a:r>
              <a:rPr lang="en-US" altLang="ko-KR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재학생 및 교직원</a:t>
            </a:r>
            <a:endParaRPr lang="en-US" altLang="ko-KR" sz="1700" dirty="0" smtClean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Clr>
                <a:srgbClr val="002060"/>
              </a:buClr>
              <a:buSzPct val="110000"/>
              <a:buBlip>
                <a:blip r:embed="rId4"/>
              </a:buBlip>
            </a:pP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이용 기간</a:t>
            </a:r>
            <a:r>
              <a:rPr lang="en-US" altLang="ko-KR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2020.3.16.(</a:t>
            </a: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월</a:t>
            </a:r>
            <a:r>
              <a:rPr lang="en-US" altLang="ko-KR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~ 3.27.(</a:t>
            </a: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금</a:t>
            </a:r>
            <a:r>
              <a:rPr lang="en-US" altLang="ko-KR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 (2</a:t>
            </a: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주</a:t>
            </a:r>
            <a:r>
              <a:rPr lang="en-US" altLang="ko-KR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endParaRPr lang="en-US" altLang="ko-KR" sz="1700" u="sng" dirty="0" smtClean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Clr>
                <a:srgbClr val="002060"/>
              </a:buClr>
              <a:buSzPct val="110000"/>
              <a:buBlip>
                <a:blip r:embed="rId4"/>
              </a:buBlip>
            </a:pPr>
            <a:r>
              <a:rPr lang="ko-KR" altLang="en-US" sz="1700" dirty="0" err="1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이용자별</a:t>
            </a: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대출 권 수 및 기간</a:t>
            </a:r>
            <a:endParaRPr lang="en-US" altLang="ko-KR" sz="1700" dirty="0" smtClean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Clr>
                <a:srgbClr val="002060"/>
              </a:buClr>
              <a:buSzPct val="110000"/>
              <a:buBlip>
                <a:blip r:embed="rId4"/>
              </a:buBlip>
            </a:pPr>
            <a:endParaRPr lang="en-US" altLang="ko-KR" sz="1700" dirty="0" smtClean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Clr>
                <a:srgbClr val="002060"/>
              </a:buClr>
              <a:buSzPct val="110000"/>
              <a:buBlip>
                <a:blip r:embed="rId4"/>
              </a:buBlip>
            </a:pPr>
            <a:endParaRPr lang="en-US" altLang="ko-KR" sz="1700" dirty="0" smtClean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l">
              <a:lnSpc>
                <a:spcPct val="150000"/>
              </a:lnSpc>
              <a:buClr>
                <a:srgbClr val="002060"/>
              </a:buClr>
              <a:buSzPct val="110000"/>
            </a:pPr>
            <a:endParaRPr lang="en-US" altLang="ko-KR" sz="1700" dirty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l">
              <a:lnSpc>
                <a:spcPct val="150000"/>
              </a:lnSpc>
              <a:buClr>
                <a:srgbClr val="002060"/>
              </a:buClr>
              <a:buSzPct val="110000"/>
            </a:pPr>
            <a:endParaRPr lang="en-US" altLang="ko-KR" sz="1700" dirty="0" smtClean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 algn="l">
              <a:lnSpc>
                <a:spcPct val="150000"/>
              </a:lnSpc>
              <a:buClr>
                <a:srgbClr val="002060"/>
              </a:buClr>
              <a:buSzPct val="110000"/>
              <a:buBlip>
                <a:blip r:embed="rId4"/>
              </a:buBlip>
            </a:pP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문의</a:t>
            </a:r>
            <a:r>
              <a:rPr lang="en-US" altLang="ko-KR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대출실</a:t>
            </a:r>
            <a:r>
              <a:rPr lang="en-US" altLang="ko-KR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☎</a:t>
            </a:r>
            <a:r>
              <a:rPr lang="ko-KR" altLang="en-US" sz="1700" dirty="0" smtClean="0"/>
              <a:t> </a:t>
            </a:r>
            <a:r>
              <a:rPr lang="en-US" altLang="ko-KR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850-5472~4), </a:t>
            </a:r>
            <a:r>
              <a:rPr lang="ko-KR" altLang="en-US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대구분관</a:t>
            </a:r>
            <a:r>
              <a:rPr lang="en-US" altLang="ko-KR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1700" dirty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☎ </a:t>
            </a:r>
            <a:r>
              <a:rPr lang="en-US" altLang="ko-KR" sz="1700" dirty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650-8032~3</a:t>
            </a:r>
            <a:r>
              <a:rPr lang="en-US" altLang="ko-KR" sz="1700" dirty="0" smtClean="0">
                <a:solidFill>
                  <a:schemeClr val="tx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endParaRPr lang="en-US" altLang="ko-KR" sz="1700" dirty="0" smtClean="0">
              <a:solidFill>
                <a:schemeClr val="tx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algn="l"/>
            <a:endParaRPr lang="en-US" altLang="ko-KR" sz="1800" u="sng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endParaRPr lang="ko-KR" altLang="en-US"/>
          </a:p>
        </p:txBody>
      </p:sp>
      <p:pic>
        <p:nvPicPr>
          <p:cNvPr id="12" name="Picture 2" descr="C:\Users\user\Desktop\현\대구대 마스코트, 로고\로고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34" y="6381328"/>
            <a:ext cx="23422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89142"/>
              </p:ext>
            </p:extLst>
          </p:nvPr>
        </p:nvGraphicFramePr>
        <p:xfrm>
          <a:off x="1259632" y="4005064"/>
          <a:ext cx="4464496" cy="158417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384989"/>
                <a:gridCol w="847259"/>
                <a:gridCol w="892899"/>
                <a:gridCol w="1339349"/>
              </a:tblGrid>
              <a:tr h="2606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구분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대출 권 수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대출기간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비고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06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학부생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10</a:t>
                      </a:r>
                      <a:r>
                        <a:rPr lang="ko-KR" altLang="en-US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권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14</a:t>
                      </a: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일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1</a:t>
                      </a: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회 연장가능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06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대학원생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15</a:t>
                      </a:r>
                      <a:r>
                        <a:rPr lang="ko-KR" altLang="en-US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권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30</a:t>
                      </a: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일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06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교원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50</a:t>
                      </a:r>
                      <a:r>
                        <a:rPr lang="ko-KR" altLang="en-US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권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180</a:t>
                      </a: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일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06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직원</a:t>
                      </a:r>
                      <a:endParaRPr lang="ko-KR" altLang="en-US" sz="1000" kern="0" spc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25</a:t>
                      </a:r>
                      <a:r>
                        <a:rPr lang="ko-KR" altLang="en-US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권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60</a:t>
                      </a: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일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077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강사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25</a:t>
                      </a:r>
                      <a:r>
                        <a:rPr lang="ko-KR" altLang="en-US" sz="1100" kern="0" spc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권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60</a:t>
                      </a:r>
                      <a:r>
                        <a:rPr lang="ko-KR" altLang="en-US" sz="1100" kern="0" spc="0" dirty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effectLst/>
                          <a:latin typeface="HY강M" panose="02030600000101010101" pitchFamily="18" charset="-127"/>
                          <a:ea typeface="HY강M" panose="02030600000101010101" pitchFamily="18" charset="-127"/>
                        </a:rPr>
                        <a:t>일</a:t>
                      </a:r>
                      <a:endParaRPr lang="ko-KR" altLang="en-US" sz="1000" kern="0" spc="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HY강M" panose="02030600000101010101" pitchFamily="18" charset="-127"/>
                        <a:ea typeface="HY강M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096" y="2214970"/>
            <a:ext cx="324036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altLang="ko-KR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창파도서관 홈페이지</a:t>
            </a:r>
            <a:r>
              <a:rPr lang="en-US" altLang="ko-KR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en-US" altLang="ko-KR" dirty="0" smtClean="0">
                <a:latin typeface="HY울릉도M" panose="02030600000101010101" pitchFamily="18" charset="-127"/>
                <a:ea typeface="HY울릉도M" panose="02030600000101010101" pitchFamily="18" charset="-127"/>
                <a:hlinkClick r:id="rId3"/>
              </a:rPr>
              <a:t>http://lib.daegu.ac.kr</a:t>
            </a:r>
            <a:r>
              <a:rPr lang="en-US" altLang="ko-KR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소장자료검색 클릭</a:t>
            </a:r>
            <a:endParaRPr lang="en-US" altLang="ko-KR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단행</a:t>
            </a:r>
            <a:r>
              <a:rPr lang="ko-KR" altLang="en-US" dirty="0">
                <a:latin typeface="HY울릉도M" panose="02030600000101010101" pitchFamily="18" charset="-127"/>
                <a:ea typeface="HY울릉도M" panose="02030600000101010101" pitchFamily="18" charset="-127"/>
              </a:rPr>
              <a:t>본</a:t>
            </a:r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클릭</a:t>
            </a:r>
            <a:endParaRPr lang="en-US" altLang="ko-KR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자료 검색</a:t>
            </a:r>
            <a:endParaRPr lang="en-US" altLang="ko-KR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dirty="0" smtClean="0"/>
          </a:p>
        </p:txBody>
      </p:sp>
      <p:pic>
        <p:nvPicPr>
          <p:cNvPr id="6" name="Picture 2" descr="C:\Users\user\Desktop\현\대구대 마스코트, 로고\로고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34" y="6381328"/>
            <a:ext cx="23422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</a:t>
            </a:r>
            <a:endParaRPr lang="ko-KR" altLang="en-US"/>
          </a:p>
        </p:txBody>
      </p:sp>
      <p:sp>
        <p:nvSpPr>
          <p:cNvPr id="16" name="제목 3"/>
          <p:cNvSpPr txBox="1">
            <a:spLocks/>
          </p:cNvSpPr>
          <p:nvPr/>
        </p:nvSpPr>
        <p:spPr>
          <a:xfrm>
            <a:off x="445844" y="476672"/>
            <a:ext cx="8208912" cy="94096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0000">
                <a:schemeClr val="accent1">
                  <a:lumMod val="20000"/>
                  <a:lumOff val="8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ko-KR" altLang="en-US" sz="25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     </a:t>
            </a:r>
            <a:r>
              <a:rPr lang="ko-KR" altLang="en-US" sz="2800" b="1" dirty="0">
                <a:latin typeface="HY울릉도B" panose="02030600000101010101" pitchFamily="18" charset="-127"/>
                <a:ea typeface="HY울릉도B" panose="02030600000101010101" pitchFamily="18" charset="-127"/>
              </a:rPr>
              <a:t>자료 검색 방법</a:t>
            </a:r>
            <a:endParaRPr lang="ko-KR" altLang="en-US" sz="2800" b="1" dirty="0">
              <a:solidFill>
                <a:srgbClr val="500000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9" y="99480"/>
            <a:ext cx="2620433" cy="521208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445844" y="1695581"/>
            <a:ext cx="4414188" cy="4109681"/>
            <a:chOff x="445844" y="1695581"/>
            <a:chExt cx="4414188" cy="4109681"/>
          </a:xfrm>
        </p:grpSpPr>
        <p:pic>
          <p:nvPicPr>
            <p:cNvPr id="1029" name="Picture 5" descr="C:\Users\user\Desktop\1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2965" r="39252" b="48517"/>
            <a:stretch/>
          </p:blipFill>
          <p:spPr bwMode="auto">
            <a:xfrm>
              <a:off x="445844" y="1695581"/>
              <a:ext cx="4414188" cy="4109681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타원 12"/>
            <p:cNvSpPr/>
            <p:nvPr/>
          </p:nvSpPr>
          <p:spPr>
            <a:xfrm>
              <a:off x="732505" y="3678413"/>
              <a:ext cx="455119" cy="3266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451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940966"/>
          </a:xfrm>
          <a:gradFill flip="none" rotWithShape="1">
            <a:gsLst>
              <a:gs pos="0">
                <a:schemeClr val="accent1"/>
              </a:gs>
              <a:gs pos="70000">
                <a:schemeClr val="accent1">
                  <a:lumMod val="20000"/>
                  <a:lumOff val="8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ko-KR" altLang="en-US" sz="2500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     </a:t>
            </a:r>
            <a:r>
              <a:rPr lang="ko-KR" alt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홈페이지 로그인</a:t>
            </a:r>
            <a:r>
              <a:rPr lang="en-US" altLang="ko-KR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lang="en-US" altLang="ko-K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   </a:t>
            </a:r>
            <a:r>
              <a:rPr lang="en-US" altLang="ko-K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lang="ko-KR" altLang="en-US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게시판    </a:t>
            </a:r>
            <a:r>
              <a:rPr lang="en-US" altLang="ko-K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lang="ko-KR" altLang="en-US" sz="2800" b="1" dirty="0" smtClean="0">
                <a:solidFill>
                  <a:srgbClr val="500000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대출신청</a:t>
            </a:r>
            <a:endParaRPr lang="ko-KR" altLang="en-US" sz="2800" b="1" dirty="0">
              <a:solidFill>
                <a:srgbClr val="500000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67544" y="1628799"/>
            <a:ext cx="8208912" cy="4551763"/>
            <a:chOff x="467544" y="1628799"/>
            <a:chExt cx="8208912" cy="4551763"/>
          </a:xfrm>
        </p:grpSpPr>
        <p:pic>
          <p:nvPicPr>
            <p:cNvPr id="1029" name="Picture 5" descr="C:\Users\user\Desktop\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7" t="2742" r="15203" b="2648"/>
            <a:stretch/>
          </p:blipFill>
          <p:spPr bwMode="auto">
            <a:xfrm>
              <a:off x="467544" y="1628799"/>
              <a:ext cx="8208912" cy="4551763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6012160" y="4387458"/>
              <a:ext cx="648072" cy="2844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오른쪽 화살표 10"/>
          <p:cNvSpPr/>
          <p:nvPr/>
        </p:nvSpPr>
        <p:spPr>
          <a:xfrm>
            <a:off x="3509132" y="745462"/>
            <a:ext cx="504056" cy="43204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5195646" y="745462"/>
            <a:ext cx="504056" cy="43204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C:\Users\user\Desktop\현\대구대 마스코트, 로고\로고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34" y="6381328"/>
            <a:ext cx="23422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9" y="99480"/>
            <a:ext cx="2620433" cy="521208"/>
          </a:xfrm>
          <a:prstGeom prst="rect">
            <a:avLst/>
          </a:prstGeom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3</a:t>
            </a: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012160" y="2348880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5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78805" y="476672"/>
            <a:ext cx="8207995" cy="940966"/>
          </a:xfrm>
          <a:gradFill flip="none" rotWithShape="1">
            <a:gsLst>
              <a:gs pos="7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10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ko-KR" altLang="en-US" sz="2800" b="1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대출신청       쓰기</a:t>
            </a:r>
            <a:endParaRPr lang="ko-KR" altLang="en-US" sz="2800" b="1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pic>
        <p:nvPicPr>
          <p:cNvPr id="11" name="Picture 2" descr="C:\Users\user\Desktop\현\대구대 마스코트, 로고\로고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34" y="6381328"/>
            <a:ext cx="23422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오른쪽 화살표 11"/>
          <p:cNvSpPr/>
          <p:nvPr/>
        </p:nvSpPr>
        <p:spPr>
          <a:xfrm>
            <a:off x="4666892" y="739138"/>
            <a:ext cx="504056" cy="432048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9" y="99480"/>
            <a:ext cx="2620433" cy="521208"/>
          </a:xfrm>
          <a:prstGeom prst="rect">
            <a:avLst/>
          </a:prstGeom>
        </p:spPr>
      </p:pic>
      <p:sp>
        <p:nvSpPr>
          <p:cNvPr id="15" name="바닥글 개체 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4</a:t>
            </a:r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02048" y="1700808"/>
            <a:ext cx="8174408" cy="4375373"/>
            <a:chOff x="502048" y="1700808"/>
            <a:chExt cx="8174408" cy="4375373"/>
          </a:xfrm>
        </p:grpSpPr>
        <p:grpSp>
          <p:nvGrpSpPr>
            <p:cNvPr id="8" name="그룹 7"/>
            <p:cNvGrpSpPr/>
            <p:nvPr/>
          </p:nvGrpSpPr>
          <p:grpSpPr>
            <a:xfrm>
              <a:off x="502048" y="1700808"/>
              <a:ext cx="8174408" cy="4375373"/>
              <a:chOff x="467544" y="1700808"/>
              <a:chExt cx="7805188" cy="4375373"/>
            </a:xfrm>
          </p:grpSpPr>
          <p:grpSp>
            <p:nvGrpSpPr>
              <p:cNvPr id="2" name="그룹 1"/>
              <p:cNvGrpSpPr/>
              <p:nvPr/>
            </p:nvGrpSpPr>
            <p:grpSpPr>
              <a:xfrm>
                <a:off x="467544" y="1700808"/>
                <a:ext cx="7805188" cy="4375373"/>
                <a:chOff x="611560" y="1700808"/>
                <a:chExt cx="7599788" cy="4375373"/>
              </a:xfrm>
            </p:grpSpPr>
            <p:pic>
              <p:nvPicPr>
                <p:cNvPr id="1026" name="Picture 2" descr="C:\Users\user\Desktop\2.jp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18"/>
                <a:stretch/>
              </p:blipFill>
              <p:spPr bwMode="auto">
                <a:xfrm>
                  <a:off x="611560" y="1700808"/>
                  <a:ext cx="7599788" cy="2736304"/>
                </a:xfrm>
                <a:prstGeom prst="rect">
                  <a:avLst/>
                </a:prstGeom>
                <a:noFill/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7" name="Picture 3" descr="C:\Users\user\Desktop\sdsadsd.jp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18"/>
                <a:stretch/>
              </p:blipFill>
              <p:spPr bwMode="auto">
                <a:xfrm>
                  <a:off x="611560" y="4437112"/>
                  <a:ext cx="7599788" cy="1639069"/>
                </a:xfrm>
                <a:prstGeom prst="rect">
                  <a:avLst/>
                </a:prstGeom>
                <a:noFill/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" name="타원 5"/>
              <p:cNvSpPr/>
              <p:nvPr/>
            </p:nvSpPr>
            <p:spPr>
              <a:xfrm>
                <a:off x="4589252" y="5335712"/>
                <a:ext cx="720080" cy="42342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6648434" y="1988840"/>
              <a:ext cx="37183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75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3812" cy="940966"/>
          </a:xfr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100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ko-KR" altLang="en-US" sz="2800" b="1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쓰기       </a:t>
            </a:r>
            <a:r>
              <a:rPr lang="ko-KR" altLang="en-US" sz="2800" b="1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저장</a:t>
            </a:r>
            <a:endParaRPr lang="ko-KR" altLang="en-US" sz="2800" b="1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82826" y="2406345"/>
            <a:ext cx="213174" cy="8655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 descr="C:\Users\user\Desktop\현\대구대 마스코트, 로고\로고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34" y="6381328"/>
            <a:ext cx="23422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8" y="99480"/>
            <a:ext cx="2620433" cy="521208"/>
          </a:xfrm>
          <a:prstGeom prst="rect">
            <a:avLst/>
          </a:prstGeom>
        </p:spPr>
      </p:pic>
      <p:sp>
        <p:nvSpPr>
          <p:cNvPr id="14" name="오른쪽 화살표 13"/>
          <p:cNvSpPr/>
          <p:nvPr/>
        </p:nvSpPr>
        <p:spPr>
          <a:xfrm>
            <a:off x="4290646" y="748514"/>
            <a:ext cx="504056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62" name="그룹 2061"/>
          <p:cNvGrpSpPr/>
          <p:nvPr/>
        </p:nvGrpSpPr>
        <p:grpSpPr>
          <a:xfrm>
            <a:off x="4871327" y="1622120"/>
            <a:ext cx="3876013" cy="4540740"/>
            <a:chOff x="4871327" y="1622120"/>
            <a:chExt cx="3888433" cy="4540740"/>
          </a:xfrm>
        </p:grpSpPr>
        <p:grpSp>
          <p:nvGrpSpPr>
            <p:cNvPr id="2059" name="그룹 2058"/>
            <p:cNvGrpSpPr/>
            <p:nvPr/>
          </p:nvGrpSpPr>
          <p:grpSpPr>
            <a:xfrm>
              <a:off x="4871327" y="1622120"/>
              <a:ext cx="3888433" cy="4540740"/>
              <a:chOff x="4932039" y="1633753"/>
              <a:chExt cx="3888433" cy="4540740"/>
            </a:xfrm>
          </p:grpSpPr>
          <p:pic>
            <p:nvPicPr>
              <p:cNvPr id="17" name="Picture 2" descr="C:\Users\user\Desktop\8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174"/>
              <a:stretch/>
            </p:blipFill>
            <p:spPr bwMode="auto">
              <a:xfrm>
                <a:off x="4932039" y="1633753"/>
                <a:ext cx="3888433" cy="4540740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타원 23"/>
              <p:cNvSpPr/>
              <p:nvPr/>
            </p:nvSpPr>
            <p:spPr>
              <a:xfrm>
                <a:off x="8360595" y="5865004"/>
                <a:ext cx="387869" cy="207362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051" name="직선 연결선 2050"/>
              <p:cNvCxnSpPr/>
              <p:nvPr/>
            </p:nvCxnSpPr>
            <p:spPr>
              <a:xfrm>
                <a:off x="5076056" y="3429000"/>
                <a:ext cx="28803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4" name="타원 2053"/>
              <p:cNvSpPr/>
              <p:nvPr/>
            </p:nvSpPr>
            <p:spPr>
              <a:xfrm>
                <a:off x="5364088" y="5865004"/>
                <a:ext cx="527228" cy="189482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6104270" y="5855282"/>
                <a:ext cx="973142" cy="216024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5891316" y="3212976"/>
                <a:ext cx="1633012" cy="195094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7568507" y="3212976"/>
                <a:ext cx="387869" cy="195094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6" name="직선 연결선 25"/>
            <p:cNvCxnSpPr/>
            <p:nvPr/>
          </p:nvCxnSpPr>
          <p:spPr>
            <a:xfrm>
              <a:off x="5064258" y="6079090"/>
              <a:ext cx="3623494" cy="61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6" name="타원 2055"/>
            <p:cNvSpPr/>
            <p:nvPr/>
          </p:nvSpPr>
          <p:spPr>
            <a:xfrm>
              <a:off x="5282500" y="5731635"/>
              <a:ext cx="163171" cy="17294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>
                  <a:solidFill>
                    <a:schemeClr val="tx1"/>
                  </a:solidFill>
                </a:rPr>
                <a:t>1</a:t>
              </a:r>
              <a:endParaRPr lang="en-US" altLang="ko-KR" sz="13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5749017" y="3082871"/>
              <a:ext cx="163171" cy="17294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타원 52"/>
            <p:cNvSpPr/>
            <p:nvPr/>
          </p:nvSpPr>
          <p:spPr>
            <a:xfrm>
              <a:off x="7429676" y="3082871"/>
              <a:ext cx="163171" cy="17294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타원 53"/>
            <p:cNvSpPr/>
            <p:nvPr/>
          </p:nvSpPr>
          <p:spPr>
            <a:xfrm>
              <a:off x="5984216" y="5731635"/>
              <a:ext cx="163171" cy="17294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dirty="0">
                  <a:solidFill>
                    <a:schemeClr val="tx1"/>
                  </a:solidFill>
                </a:rPr>
                <a:t>4</a:t>
              </a:r>
              <a:endParaRPr lang="en-US" altLang="ko-KR" sz="13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070" name="바닥글 개체 틀 20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5</a:t>
            </a:r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329859" y="1622120"/>
            <a:ext cx="4351650" cy="4540740"/>
            <a:chOff x="329859" y="1622120"/>
            <a:chExt cx="4351650" cy="4540740"/>
          </a:xfrm>
        </p:grpSpPr>
        <p:grpSp>
          <p:nvGrpSpPr>
            <p:cNvPr id="9" name="그룹 8"/>
            <p:cNvGrpSpPr/>
            <p:nvPr/>
          </p:nvGrpSpPr>
          <p:grpSpPr>
            <a:xfrm>
              <a:off x="329859" y="1622120"/>
              <a:ext cx="4351650" cy="4540740"/>
              <a:chOff x="321233" y="1593437"/>
              <a:chExt cx="4351650" cy="4540740"/>
            </a:xfrm>
          </p:grpSpPr>
          <p:pic>
            <p:nvPicPr>
              <p:cNvPr id="1026" name="Picture 2" descr="C:\Users\user\Desktop\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233" y="1593437"/>
                <a:ext cx="4351650" cy="4540740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타원 58"/>
              <p:cNvSpPr/>
              <p:nvPr/>
            </p:nvSpPr>
            <p:spPr>
              <a:xfrm>
                <a:off x="767276" y="3937625"/>
                <a:ext cx="163171" cy="1729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1637077" y="3937625"/>
                <a:ext cx="163171" cy="1729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dirty="0">
                    <a:solidFill>
                      <a:schemeClr val="tx1"/>
                    </a:solidFill>
                  </a:rPr>
                  <a:t>2</a:t>
                </a:r>
                <a:endParaRPr lang="en-US" altLang="ko-KR" sz="13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타원 60"/>
              <p:cNvSpPr/>
              <p:nvPr/>
            </p:nvSpPr>
            <p:spPr>
              <a:xfrm>
                <a:off x="2284960" y="3937622"/>
                <a:ext cx="163171" cy="1729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dirty="0" smtClean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2" name="타원 61"/>
              <p:cNvSpPr/>
              <p:nvPr/>
            </p:nvSpPr>
            <p:spPr>
              <a:xfrm>
                <a:off x="2931051" y="3937623"/>
                <a:ext cx="163171" cy="1729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300" dirty="0">
                    <a:solidFill>
                      <a:schemeClr val="tx1"/>
                    </a:solidFill>
                  </a:rPr>
                  <a:t>4</a:t>
                </a:r>
                <a:endParaRPr lang="en-US" altLang="ko-KR" sz="13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66" name="TextBox 2065"/>
              <p:cNvSpPr txBox="1"/>
              <p:nvPr/>
            </p:nvSpPr>
            <p:spPr>
              <a:xfrm>
                <a:off x="554563" y="4024097"/>
                <a:ext cx="356309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1.</a:t>
                </a:r>
                <a:r>
                  <a:rPr lang="ko-KR" altLang="en-US" sz="1200" b="1" dirty="0" smtClean="0"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  등록번호      서명  </a:t>
                </a:r>
                <a:r>
                  <a:rPr lang="ko-KR" altLang="en-US" sz="1200" b="1" dirty="0" smtClean="0"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     </a:t>
                </a:r>
                <a:r>
                  <a:rPr lang="ko-KR" altLang="en-US" sz="1200" b="1" dirty="0" smtClean="0"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저자      </a:t>
                </a:r>
                <a:r>
                  <a:rPr lang="ko-KR" altLang="en-US" sz="1200" b="1" dirty="0" smtClean="0"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 청구기호</a:t>
                </a:r>
                <a:endParaRPr lang="ko-KR" altLang="en-US" sz="1200" b="1" dirty="0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2071" name="TextBox 2070"/>
              <p:cNvSpPr txBox="1"/>
              <p:nvPr/>
            </p:nvSpPr>
            <p:spPr>
              <a:xfrm>
                <a:off x="507969" y="4394319"/>
                <a:ext cx="355398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※</a:t>
                </a:r>
                <a:r>
                  <a:rPr lang="ko-KR" altLang="en-US" sz="1200" dirty="0"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 </a:t>
                </a:r>
                <a:r>
                  <a:rPr lang="ko-KR" altLang="en-US" sz="1200" dirty="0" smtClean="0"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도서상태</a:t>
                </a:r>
                <a:r>
                  <a:rPr lang="en-US" altLang="ko-KR" sz="1200" dirty="0" smtClean="0"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: </a:t>
                </a:r>
                <a:r>
                  <a:rPr lang="ko-KR" altLang="en-US" sz="1200" dirty="0" smtClean="0">
                    <a:latin typeface="HY울릉도M" panose="02030600000101010101" pitchFamily="18" charset="-127"/>
                    <a:ea typeface="HY울릉도M" panose="02030600000101010101" pitchFamily="18" charset="-127"/>
                  </a:rPr>
                  <a:t>대출가능 도서만 신청 가능합니다</a:t>
                </a:r>
                <a:r>
                  <a:rPr lang="en-US" altLang="ko-KR" sz="1300" dirty="0" smtClean="0"/>
                  <a:t>.</a:t>
                </a:r>
                <a:endParaRPr lang="ko-KR" altLang="en-US" sz="1300" dirty="0"/>
              </a:p>
            </p:txBody>
          </p:sp>
          <p:sp>
            <p:nvSpPr>
              <p:cNvPr id="4" name="직사각형 3"/>
              <p:cNvSpPr/>
              <p:nvPr/>
            </p:nvSpPr>
            <p:spPr>
              <a:xfrm>
                <a:off x="840235" y="1798889"/>
                <a:ext cx="247139" cy="806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타원 9"/>
            <p:cNvSpPr/>
            <p:nvPr/>
          </p:nvSpPr>
          <p:spPr>
            <a:xfrm>
              <a:off x="2448131" y="5774765"/>
              <a:ext cx="482920" cy="3535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7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63197" y="2132856"/>
            <a:ext cx="8208912" cy="302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Clr>
                <a:srgbClr val="002060"/>
              </a:buClr>
              <a:buSzPct val="110000"/>
              <a:buNone/>
            </a:pPr>
            <a:endParaRPr lang="en-US" altLang="ko-KR" sz="300" dirty="0" smtClean="0">
              <a:latin typeface="HY울릉도M" panose="02030600000101010101" pitchFamily="18" charset="-127"/>
              <a:ea typeface="HY울릉도M" panose="02030600000101010101" pitchFamily="18" charset="-127"/>
              <a:cs typeface="Arial Unicode MS" panose="020B0604020202020204" pitchFamily="50" charset="-127"/>
            </a:endParaRPr>
          </a:p>
          <a:p>
            <a:pPr marL="457200" lvl="1" indent="0">
              <a:lnSpc>
                <a:spcPct val="150000"/>
              </a:lnSpc>
              <a:buClr>
                <a:srgbClr val="002060"/>
              </a:buClr>
              <a:buSzPct val="110000"/>
              <a:buNone/>
            </a:pPr>
            <a:endParaRPr lang="en-US" altLang="ko-KR" sz="300" dirty="0" smtClean="0">
              <a:latin typeface="HY울릉도M" panose="02030600000101010101" pitchFamily="18" charset="-127"/>
              <a:ea typeface="HY울릉도M" panose="02030600000101010101" pitchFamily="18" charset="-127"/>
              <a:cs typeface="Arial Unicode MS" panose="020B0604020202020204" pitchFamily="50" charset="-127"/>
            </a:endParaRPr>
          </a:p>
          <a:p>
            <a:pPr marL="457200" lvl="1" indent="0">
              <a:lnSpc>
                <a:spcPct val="150000"/>
              </a:lnSpc>
              <a:buClr>
                <a:srgbClr val="002060"/>
              </a:buClr>
              <a:buSzPct val="110000"/>
              <a:buNone/>
            </a:pPr>
            <a:endParaRPr lang="en-US" altLang="ko-KR" sz="300" dirty="0">
              <a:latin typeface="HY울릉도M" panose="02030600000101010101" pitchFamily="18" charset="-127"/>
              <a:ea typeface="HY울릉도M" panose="02030600000101010101" pitchFamily="18" charset="-127"/>
              <a:cs typeface="Arial Unicode MS" panose="020B0604020202020204" pitchFamily="50" charset="-127"/>
            </a:endParaRPr>
          </a:p>
          <a:p>
            <a:pPr marL="457200" lvl="1" indent="0">
              <a:lnSpc>
                <a:spcPct val="150000"/>
              </a:lnSpc>
              <a:buClr>
                <a:srgbClr val="002060"/>
              </a:buClr>
              <a:buSzPct val="110000"/>
              <a:buNone/>
            </a:pPr>
            <a:endParaRPr lang="en-US" altLang="ko-KR" sz="300" dirty="0" smtClean="0">
              <a:latin typeface="HY울릉도M" panose="02030600000101010101" pitchFamily="18" charset="-127"/>
              <a:ea typeface="HY울릉도M" panose="02030600000101010101" pitchFamily="18" charset="-127"/>
              <a:cs typeface="Arial Unicode MS" panose="020B0604020202020204" pitchFamily="50" charset="-127"/>
            </a:endParaRPr>
          </a:p>
          <a:p>
            <a:pPr marL="342900" lvl="1" indent="-342900">
              <a:lnSpc>
                <a:spcPct val="200000"/>
              </a:lnSpc>
              <a:buClr>
                <a:srgbClr val="002060"/>
              </a:buClr>
              <a:buSzPct val="110000"/>
              <a:buBlip>
                <a:blip r:embed="rId3"/>
              </a:buBlip>
            </a:pPr>
            <a:r>
              <a:rPr lang="ko-KR" altLang="en-US" sz="1500" b="1" dirty="0" smtClean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수령 방법</a:t>
            </a:r>
            <a:r>
              <a:rPr lang="en-US" altLang="ko-KR" sz="1500" b="1" dirty="0" smtClean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:</a:t>
            </a:r>
            <a:r>
              <a:rPr lang="en-US" altLang="ko-KR" sz="1500" dirty="0" smtClean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 </a:t>
            </a:r>
            <a:r>
              <a:rPr lang="ko-KR" altLang="en-US" sz="1500" b="1" dirty="0">
                <a:solidFill>
                  <a:schemeClr val="accent5">
                    <a:lumMod val="50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신청 후 다음날 </a:t>
            </a:r>
            <a:r>
              <a:rPr lang="ko-KR" altLang="en-US" sz="1500" dirty="0" smtClean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창파도서관 </a:t>
            </a:r>
            <a:r>
              <a:rPr lang="en-US" altLang="ko-KR" sz="1500" dirty="0" smtClean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1</a:t>
            </a:r>
            <a:r>
              <a:rPr lang="ko-KR" altLang="en-US" sz="1500" dirty="0" smtClean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층 </a:t>
            </a:r>
            <a:r>
              <a:rPr lang="ko-KR" altLang="en-US" sz="1500" dirty="0" err="1" smtClean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대출대</a:t>
            </a:r>
            <a:r>
              <a:rPr lang="en-US" altLang="ko-KR" sz="1500" dirty="0" smtClean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/ </a:t>
            </a:r>
            <a:r>
              <a:rPr lang="ko-KR" altLang="en-US" sz="1400" dirty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대구분관 자료실 </a:t>
            </a:r>
            <a:r>
              <a:rPr lang="en-US" altLang="ko-KR" sz="1400" b="1" dirty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(</a:t>
            </a:r>
            <a:r>
              <a:rPr lang="ko-KR" altLang="en-US" sz="1400" b="1" dirty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신분증 지참</a:t>
            </a:r>
            <a:r>
              <a:rPr lang="en-US" altLang="ko-KR" sz="1400" b="1" dirty="0">
                <a:latin typeface="HY울릉도M" panose="02030600000101010101" pitchFamily="18" charset="-127"/>
                <a:ea typeface="HY울릉도M" panose="02030600000101010101" pitchFamily="18" charset="-127"/>
                <a:cs typeface="Arial Unicode MS" panose="020B0604020202020204" pitchFamily="50" charset="-127"/>
              </a:rPr>
              <a:t>) </a:t>
            </a:r>
            <a:endParaRPr lang="en-US" altLang="ko-KR" sz="1400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200000"/>
              </a:lnSpc>
              <a:buClr>
                <a:srgbClr val="002060"/>
              </a:buClr>
              <a:buSzPct val="110000"/>
              <a:buBlip>
                <a:blip r:embed="rId3"/>
              </a:buBlip>
            </a:pPr>
            <a:r>
              <a:rPr lang="ko-KR" altLang="en-US" sz="15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반납 </a:t>
            </a:r>
            <a:r>
              <a:rPr lang="ko-KR" altLang="en-US" sz="15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방법</a:t>
            </a:r>
            <a:r>
              <a:rPr lang="en-US" altLang="ko-KR" sz="15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500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무인반납함</a:t>
            </a:r>
            <a:r>
              <a:rPr lang="ko-KR" altLang="en-US" sz="15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또는 택배반납 가능</a:t>
            </a:r>
            <a:endParaRPr lang="en-US" altLang="ko-KR" sz="15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marL="685800" lvl="1">
              <a:lnSpc>
                <a:spcPct val="200000"/>
              </a:lnSpc>
              <a:buClr>
                <a:srgbClr val="002060"/>
              </a:buClr>
              <a:buSzPct val="110000"/>
              <a:buBlip>
                <a:blip r:embed="rId4"/>
              </a:buBlip>
            </a:pPr>
            <a:r>
              <a:rPr lang="ko-KR" altLang="en-US" sz="1500" b="1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무인반납함</a:t>
            </a:r>
            <a:r>
              <a:rPr lang="ko-KR" altLang="en-US" sz="15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 장소</a:t>
            </a:r>
            <a:r>
              <a:rPr lang="en-US" altLang="ko-KR" sz="15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5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창파도서관 입구</a:t>
            </a:r>
            <a:r>
              <a:rPr lang="en-US" altLang="ko-KR" sz="15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/ </a:t>
            </a:r>
            <a:r>
              <a:rPr lang="ko-KR" altLang="en-US" sz="15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자유열람관 입구</a:t>
            </a:r>
            <a:r>
              <a:rPr lang="en-US" altLang="ko-KR" sz="15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/ </a:t>
            </a:r>
            <a:r>
              <a:rPr lang="ko-KR" altLang="en-US" sz="15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대구분관 입구</a:t>
            </a:r>
            <a:endParaRPr lang="en-US" altLang="ko-KR" sz="15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200000"/>
              </a:lnSpc>
              <a:buClr>
                <a:srgbClr val="002060"/>
              </a:buClr>
              <a:buSzPct val="110000"/>
              <a:buBlip>
                <a:blip r:embed="rId3"/>
              </a:buBlip>
            </a:pPr>
            <a:r>
              <a:rPr lang="ko-KR" altLang="en-US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반납예정일 연기</a:t>
            </a:r>
            <a:r>
              <a:rPr lang="en-US" altLang="ko-KR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: 3.16.(</a:t>
            </a:r>
            <a:r>
              <a:rPr lang="ko-KR" altLang="en-US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월</a:t>
            </a:r>
            <a:r>
              <a:rPr lang="en-US" altLang="ko-KR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) ~ 3.27.(</a:t>
            </a:r>
            <a:r>
              <a:rPr lang="ko-KR" altLang="en-US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금</a:t>
            </a:r>
            <a:r>
              <a:rPr lang="en-US" altLang="ko-KR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)          </a:t>
            </a:r>
            <a:r>
              <a:rPr lang="en-US" altLang="ko-KR" sz="1600" b="1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3.30.(</a:t>
            </a:r>
            <a:r>
              <a:rPr lang="ko-KR" altLang="en-US" sz="1600" b="1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월</a:t>
            </a:r>
            <a:r>
              <a:rPr lang="en-US" altLang="ko-KR" sz="1600" b="1" dirty="0" smtClean="0">
                <a:solidFill>
                  <a:srgbClr val="C0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 </a:t>
            </a:r>
            <a:r>
              <a:rPr lang="ko-KR" altLang="en-US" sz="1600" b="1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일괄 적용</a:t>
            </a:r>
          </a:p>
          <a:p>
            <a:pPr marL="0" indent="0">
              <a:buNone/>
            </a:pPr>
            <a:endParaRPr lang="en-US" altLang="ko-KR" sz="700" u="sng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pic>
        <p:nvPicPr>
          <p:cNvPr id="6" name="Picture 2" descr="C:\Users\user\Desktop\현\대구대 마스코트, 로고\로고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34" y="6381328"/>
            <a:ext cx="23422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75719" y="476672"/>
            <a:ext cx="8208912" cy="940966"/>
          </a:xfrm>
          <a:gradFill flip="none" rotWithShape="1">
            <a:gsLst>
              <a:gs pos="67000">
                <a:schemeClr val="accent1">
                  <a:lumMod val="20000"/>
                  <a:lumOff val="8000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100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ko-KR" altLang="en-US" sz="2800" b="1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신청자료 수령</a:t>
            </a:r>
            <a:r>
              <a:rPr lang="en-US" altLang="ko-KR" sz="2800" b="1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/ </a:t>
            </a:r>
            <a:r>
              <a:rPr lang="ko-KR" altLang="en-US" sz="2800" b="1" dirty="0" smtClean="0">
                <a:latin typeface="HY울릉도B" panose="02030600000101010101" pitchFamily="18" charset="-127"/>
                <a:ea typeface="HY울릉도B" panose="02030600000101010101" pitchFamily="18" charset="-127"/>
              </a:rPr>
              <a:t>반납 방법 안내</a:t>
            </a:r>
            <a:endParaRPr lang="ko-KR" altLang="en-US" sz="2800" b="1" dirty="0"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9" y="99480"/>
            <a:ext cx="2620433" cy="521208"/>
          </a:xfrm>
          <a:prstGeom prst="rect">
            <a:avLst/>
          </a:prstGeom>
        </p:spPr>
      </p:pic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6</a:t>
            </a:r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4644007" y="4149080"/>
            <a:ext cx="400391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68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200</Words>
  <Application>Microsoft Office PowerPoint</Application>
  <PresentationFormat>화면 슬라이드 쇼(4:3)</PresentationFormat>
  <Paragraphs>68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Arial</vt:lpstr>
      <vt:lpstr>맑은 고딕</vt:lpstr>
      <vt:lpstr>HY강M</vt:lpstr>
      <vt:lpstr>HY울릉도B</vt:lpstr>
      <vt:lpstr>HY헤드라인M</vt:lpstr>
      <vt:lpstr>Arial Unicode MS</vt:lpstr>
      <vt:lpstr>HY울릉도M</vt:lpstr>
      <vt:lpstr>Office 테마</vt:lpstr>
      <vt:lpstr>PowerPoint 프레젠테이션</vt:lpstr>
      <vt:lpstr>PowerPoint 프레젠테이션</vt:lpstr>
      <vt:lpstr>     홈페이지 로그인       게시판       대출신청</vt:lpstr>
      <vt:lpstr>대출신청       쓰기</vt:lpstr>
      <vt:lpstr>쓰기       저장</vt:lpstr>
      <vt:lpstr>신청자료 수령/ 반납 방법 안내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41</cp:revision>
  <cp:lastPrinted>2020-03-10T05:00:49Z</cp:lastPrinted>
  <dcterms:created xsi:type="dcterms:W3CDTF">2020-03-10T01:21:05Z</dcterms:created>
  <dcterms:modified xsi:type="dcterms:W3CDTF">2020-03-12T02:08:20Z</dcterms:modified>
</cp:coreProperties>
</file>