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58" r:id="rId6"/>
    <p:sldId id="267" r:id="rId7"/>
    <p:sldId id="263" r:id="rId8"/>
    <p:sldId id="264" r:id="rId9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8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80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8552-64AD-4B3B-8C07-AAB93611F213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2E9B-105F-4C38-B658-7D8CE1CC99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835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8552-64AD-4B3B-8C07-AAB93611F213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2E9B-105F-4C38-B658-7D8CE1CC99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48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8552-64AD-4B3B-8C07-AAB93611F213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2E9B-105F-4C38-B658-7D8CE1CC99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22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8552-64AD-4B3B-8C07-AAB93611F213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2E9B-105F-4C38-B658-7D8CE1CC99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99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8552-64AD-4B3B-8C07-AAB93611F213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2E9B-105F-4C38-B658-7D8CE1CC99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72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8552-64AD-4B3B-8C07-AAB93611F213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2E9B-105F-4C38-B658-7D8CE1CC99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36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8552-64AD-4B3B-8C07-AAB93611F213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2E9B-105F-4C38-B658-7D8CE1CC99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31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8552-64AD-4B3B-8C07-AAB93611F213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2E9B-105F-4C38-B658-7D8CE1CC99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33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8552-64AD-4B3B-8C07-AAB93611F213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2E9B-105F-4C38-B658-7D8CE1CC99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90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8552-64AD-4B3B-8C07-AAB93611F213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2E9B-105F-4C38-B658-7D8CE1CC99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3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8552-64AD-4B3B-8C07-AAB93611F213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2E9B-105F-4C38-B658-7D8CE1CC99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55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B8552-64AD-4B3B-8C07-AAB93611F213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F2E9B-105F-4C38-B658-7D8CE1CC99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907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7258" y="2220396"/>
            <a:ext cx="4583306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smtClean="0">
                <a:latin typeface="HY동녘M" panose="02030600000101010101" pitchFamily="18" charset="-127"/>
                <a:ea typeface="HY동녘M" panose="02030600000101010101" pitchFamily="18" charset="-127"/>
              </a:rPr>
              <a:t>  </a:t>
            </a:r>
            <a:r>
              <a:rPr lang="ko-KR" altLang="en-US" sz="2800" dirty="0" smtClean="0">
                <a:latin typeface="HY동녘M" panose="02030600000101010101" pitchFamily="18" charset="-127"/>
                <a:ea typeface="HY동녘M" panose="02030600000101010101" pitchFamily="18" charset="-127"/>
              </a:rPr>
              <a:t>사랑 </a:t>
            </a:r>
            <a:r>
              <a:rPr lang="en-US" altLang="ko-KR" sz="2800" dirty="0" smtClean="0">
                <a:latin typeface="HY동녘M" panose="02030600000101010101" pitchFamily="18" charset="-127"/>
                <a:ea typeface="HY동녘M" panose="02030600000101010101" pitchFamily="18" charset="-127"/>
              </a:rPr>
              <a:t>•</a:t>
            </a:r>
            <a:r>
              <a:rPr lang="ko-KR" altLang="en-US" sz="2800" dirty="0" smtClean="0">
                <a:latin typeface="HY동녘M" panose="02030600000101010101" pitchFamily="18" charset="-127"/>
                <a:ea typeface="HY동녘M" panose="02030600000101010101" pitchFamily="18" charset="-127"/>
              </a:rPr>
              <a:t> 빛 </a:t>
            </a:r>
            <a:r>
              <a:rPr lang="en-US" altLang="ko-KR" sz="2800" dirty="0" smtClean="0">
                <a:latin typeface="HY동녘M" panose="02030600000101010101" pitchFamily="18" charset="-127"/>
                <a:ea typeface="HY동녘M" panose="02030600000101010101" pitchFamily="18" charset="-127"/>
              </a:rPr>
              <a:t>•</a:t>
            </a:r>
            <a:r>
              <a:rPr lang="ko-KR" altLang="en-US" sz="2800" dirty="0" smtClean="0">
                <a:latin typeface="HY동녘M" panose="02030600000101010101" pitchFamily="18" charset="-127"/>
                <a:ea typeface="HY동녘M" panose="02030600000101010101" pitchFamily="18" charset="-127"/>
              </a:rPr>
              <a:t> 자유</a:t>
            </a:r>
            <a:endParaRPr lang="en-US" altLang="ko-KR" sz="3600" dirty="0" smtClean="0">
              <a:latin typeface="HY동녘M" panose="02030600000101010101" pitchFamily="18" charset="-127"/>
              <a:ea typeface="HY동녘M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한마음 </a:t>
            </a: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음</a:t>
            </a:r>
            <a:r>
              <a:rPr lang="ko-KR" altLang="en-US" sz="5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악회</a:t>
            </a:r>
            <a:endParaRPr lang="ko-KR" altLang="en-US" sz="5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1398995" y="2060848"/>
            <a:ext cx="710339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398995" y="4365104"/>
            <a:ext cx="710339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36529" y="4941168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 smtClean="0"/>
              <a:t>소개자료</a:t>
            </a:r>
            <a:endParaRPr lang="ko-KR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5611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86" y="284021"/>
            <a:ext cx="2106234" cy="3006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8476" y="1712948"/>
            <a:ext cx="7704856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b="1" dirty="0" err="1" smtClean="0">
                <a:solidFill>
                  <a:srgbClr val="C0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공연명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: 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제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1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회 사랑 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· 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빛 </a:t>
            </a:r>
            <a:r>
              <a:rPr lang="en-US" altLang="ko-KR" b="1" dirty="0">
                <a:latin typeface="나눔명조" panose="02020603020101020101" pitchFamily="18" charset="-127"/>
                <a:ea typeface="나눔명조" panose="02020603020101020101" pitchFamily="18" charset="-127"/>
              </a:rPr>
              <a:t>· 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자유 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‘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한마음 음악회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’</a:t>
            </a:r>
          </a:p>
          <a:p>
            <a:pPr>
              <a:lnSpc>
                <a:spcPct val="200000"/>
              </a:lnSpc>
            </a:pPr>
            <a:r>
              <a:rPr lang="ko-KR" altLang="en-US" b="1" dirty="0" smtClean="0">
                <a:solidFill>
                  <a:srgbClr val="C0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일   시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: 2018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년 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11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월 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21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일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(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수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) 19:30</a:t>
            </a:r>
          </a:p>
          <a:p>
            <a:pPr>
              <a:lnSpc>
                <a:spcPct val="200000"/>
              </a:lnSpc>
            </a:pPr>
            <a:r>
              <a:rPr lang="ko-KR" altLang="en-US" b="1" dirty="0" smtClean="0">
                <a:solidFill>
                  <a:srgbClr val="C0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장   소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: 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아양아트센터 </a:t>
            </a:r>
            <a:r>
              <a:rPr lang="ko-KR" altLang="en-US" b="1" dirty="0" err="1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아양홀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(1200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석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ko-KR" altLang="en-US" b="1" dirty="0" smtClean="0">
                <a:solidFill>
                  <a:srgbClr val="C0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주   최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: 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대구대학교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, 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대구대학교총동창회</a:t>
            </a:r>
            <a:endParaRPr lang="en-US" altLang="ko-KR" b="1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b="1" dirty="0" smtClean="0">
                <a:solidFill>
                  <a:srgbClr val="C0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출연진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: 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바리톤 김동규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, 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소프라노 이윤경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, </a:t>
            </a:r>
            <a:r>
              <a:rPr lang="ko-KR" altLang="en-US" b="1" dirty="0" err="1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뮤발레컴퍼니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            </a:t>
            </a:r>
            <a:r>
              <a:rPr lang="ko-KR" altLang="en-US" b="1" dirty="0" err="1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플루티스트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ko-KR" altLang="en-US" b="1" dirty="0" err="1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서가비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, </a:t>
            </a:r>
            <a:r>
              <a:rPr lang="ko-KR" altLang="en-US" b="1" dirty="0" err="1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페도라</a:t>
            </a:r>
            <a:r>
              <a:rPr lang="ko-KR" altLang="en-US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 솔리스트 앙상블</a:t>
            </a:r>
            <a:r>
              <a:rPr lang="en-US" altLang="ko-KR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, </a:t>
            </a:r>
            <a:r>
              <a:rPr lang="ko-KR" altLang="en-US" b="1" dirty="0" err="1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전효진댄스컴퍼니</a:t>
            </a:r>
            <a:endParaRPr lang="en-US" altLang="ko-KR" b="1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63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86" y="284021"/>
            <a:ext cx="2106234" cy="3006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507" y="980728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A50021"/>
                </a:solidFill>
              </a:rPr>
              <a:t>#1. </a:t>
            </a:r>
            <a:r>
              <a:rPr lang="ko-KR" altLang="en-US" dirty="0" smtClean="0"/>
              <a:t>공연출연진 안내</a:t>
            </a:r>
            <a:endParaRPr lang="ko-KR" altLang="en-US" dirty="0"/>
          </a:p>
        </p:txBody>
      </p:sp>
      <p:pic>
        <p:nvPicPr>
          <p:cNvPr id="1027" name="Picture 3" descr="D:\디엠 아트 컴퍼니\3.공연프로그램\2018년\2018년 11월 행사\2018년 11월 21일(수)(예정) 19시 대구대학교 총동창회 음악회\계획안 사진\DSC_7812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3" y="1700808"/>
            <a:ext cx="3240000" cy="2160000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23" y="4030068"/>
            <a:ext cx="3240000" cy="2160000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8210" y="1700808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뮤</a:t>
            </a:r>
            <a:r>
              <a:rPr lang="ko-KR" altLang="en-US" sz="2000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 발레 컴퍼니</a:t>
            </a:r>
            <a:endParaRPr lang="ko-KR" altLang="en-US" sz="2000" b="1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2920" y="2118455"/>
            <a:ext cx="3728906" cy="10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/>
              <a:t>영남대학교 교수인 우혜영 교수를 중심으로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활동하고 있는 발레단으로 대구를 대표하는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발레단입니다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32920" y="4030068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혼성 중창단</a:t>
            </a:r>
            <a:endParaRPr lang="ko-KR" altLang="en-US" sz="2000" b="1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7630" y="4447715"/>
            <a:ext cx="450155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/>
              <a:t>대구를 대표하는 성악중창단으로서 </a:t>
            </a:r>
            <a:r>
              <a:rPr lang="ko-KR" altLang="en-US" sz="1400" dirty="0" err="1" smtClean="0"/>
              <a:t>클래식뿐만아니라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가요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뉴에이지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대중음악 등 다양한 장르를 소화하여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대중들에게 사랑 받고 있는 중창단입니다</a:t>
            </a:r>
            <a:r>
              <a:rPr lang="en-US" altLang="ko-KR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94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86" y="284021"/>
            <a:ext cx="2106234" cy="300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507" y="980728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#1. </a:t>
            </a:r>
            <a:r>
              <a:rPr lang="ko-KR" altLang="en-US" dirty="0" smtClean="0"/>
              <a:t>공연출연진 안내</a:t>
            </a:r>
            <a:endParaRPr lang="ko-KR" altLang="en-US" dirty="0"/>
          </a:p>
        </p:txBody>
      </p:sp>
      <p:pic>
        <p:nvPicPr>
          <p:cNvPr id="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23" y="1700808"/>
            <a:ext cx="3240000" cy="2160000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24" y="4030068"/>
            <a:ext cx="3240000" cy="2160000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38210" y="1700808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플루티스트</a:t>
            </a:r>
            <a:r>
              <a:rPr lang="ko-KR" altLang="en-US" sz="2000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ko-KR" altLang="en-US" sz="2000" b="1" dirty="0" err="1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서가비</a:t>
            </a:r>
            <a:endParaRPr lang="ko-KR" altLang="en-US" sz="2000" b="1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2920" y="2118455"/>
            <a:ext cx="4204997" cy="10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/>
              <a:t>공연마다 관객과 함께 호흡하고 즐길 수 있는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플루트 연주를 선보이고 있으며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다양한 장르를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크로스오버하며 연주하는 </a:t>
            </a:r>
            <a:r>
              <a:rPr lang="ko-KR" altLang="en-US" sz="1400" dirty="0" err="1" smtClean="0"/>
              <a:t>개성있는</a:t>
            </a:r>
            <a:r>
              <a:rPr lang="ko-KR" altLang="en-US" sz="1400" dirty="0" smtClean="0"/>
              <a:t> 플루트 연주자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32920" y="4030068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소프라노 이윤경</a:t>
            </a:r>
            <a:endParaRPr lang="ko-KR" altLang="en-US" sz="2000" b="1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7630" y="4447715"/>
            <a:ext cx="49712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/>
              <a:t>대구출신 성악가인 이윤경은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세계적인 지휘자 정명훈에게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발탁되어 도쿄에서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err="1" smtClean="0"/>
              <a:t>베르디</a:t>
            </a:r>
            <a:r>
              <a:rPr lang="ko-KR" altLang="en-US" sz="1400" dirty="0" smtClean="0"/>
              <a:t> 오페라 </a:t>
            </a:r>
            <a:r>
              <a:rPr lang="en-US" altLang="ko-KR" sz="1400" dirty="0" smtClean="0"/>
              <a:t>‘</a:t>
            </a:r>
            <a:r>
              <a:rPr lang="ko-KR" altLang="en-US" sz="1400" dirty="0" err="1" smtClean="0"/>
              <a:t>리골레토</a:t>
            </a:r>
            <a:r>
              <a:rPr lang="en-US" altLang="ko-KR" sz="1400" dirty="0" smtClean="0"/>
              <a:t>’</a:t>
            </a:r>
            <a:r>
              <a:rPr lang="ko-KR" altLang="en-US" sz="1400" dirty="0" smtClean="0"/>
              <a:t>의 </a:t>
            </a:r>
            <a:r>
              <a:rPr lang="ko-KR" altLang="en-US" sz="1400" dirty="0" err="1" smtClean="0"/>
              <a:t>질다역으로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호평을받았다</a:t>
            </a:r>
            <a:r>
              <a:rPr lang="en-US" altLang="ko-KR" sz="14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 </a:t>
            </a:r>
            <a:r>
              <a:rPr lang="ko-KR" altLang="en-US" sz="1400" dirty="0" smtClean="0"/>
              <a:t>많은 오페라에서 </a:t>
            </a:r>
            <a:r>
              <a:rPr lang="ko-KR" altLang="en-US" sz="1400" dirty="0" err="1" smtClean="0"/>
              <a:t>활약중이며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대구가 낳은 대표 성악가이다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16014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24" y="4030068"/>
            <a:ext cx="3240000" cy="2160000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86" y="284021"/>
            <a:ext cx="2106234" cy="300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507" y="980728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#1. </a:t>
            </a:r>
            <a:r>
              <a:rPr lang="ko-KR" altLang="en-US" dirty="0" smtClean="0"/>
              <a:t>공연출연진 안내</a:t>
            </a:r>
            <a:endParaRPr lang="ko-KR" altLang="en-US" dirty="0"/>
          </a:p>
        </p:txBody>
      </p:sp>
      <p:pic>
        <p:nvPicPr>
          <p:cNvPr id="17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24" y="1707821"/>
            <a:ext cx="3240000" cy="2145974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138210" y="1700808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전효진댄스컴퍼니</a:t>
            </a:r>
            <a:endParaRPr lang="ko-KR" altLang="en-US" sz="2000" b="1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2920" y="2118455"/>
            <a:ext cx="46522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/>
              <a:t>화려한 </a:t>
            </a:r>
            <a:r>
              <a:rPr lang="ko-KR" altLang="en-US" sz="1400" dirty="0" err="1" smtClean="0"/>
              <a:t>퍼포먼스를</a:t>
            </a:r>
            <a:r>
              <a:rPr lang="ko-KR" altLang="en-US" sz="1400" dirty="0" smtClean="0"/>
              <a:t> 펼치는 </a:t>
            </a:r>
            <a:r>
              <a:rPr lang="ko-KR" altLang="en-US" sz="1400" dirty="0" err="1" smtClean="0"/>
              <a:t>전효진댄스컴퍼니는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무용의 대중화를 위해 관객에게 다양한 장르의 무용을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선보이고 있으며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탭댄스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현대무용 등 많은 레퍼토리로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관객에게 다가가고 있는 무용단</a:t>
            </a:r>
            <a:endParaRPr lang="ko-KR" alt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232920" y="403006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바리톤 김동규</a:t>
            </a:r>
            <a:endParaRPr lang="ko-KR" altLang="en-US" sz="2000" b="1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7630" y="4447715"/>
            <a:ext cx="491673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/>
              <a:t>‘10</a:t>
            </a:r>
            <a:r>
              <a:rPr lang="ko-KR" altLang="en-US" sz="1400" dirty="0" smtClean="0"/>
              <a:t>월의 어느 멋진 날</a:t>
            </a:r>
            <a:r>
              <a:rPr lang="en-US" altLang="ko-KR" sz="1400" dirty="0" smtClean="0"/>
              <a:t>’</a:t>
            </a:r>
            <a:r>
              <a:rPr lang="ko-KR" altLang="en-US" sz="1400" dirty="0" smtClean="0"/>
              <a:t>로 더욱 잘 알려진 바리톤 김동규는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err="1" smtClean="0"/>
              <a:t>베르디국제성악콩쿠르에서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등으로 입상하였으며</a:t>
            </a:r>
            <a:r>
              <a:rPr lang="en-US" altLang="ko-KR" sz="14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해외에서도 인정 받는 우리나라를 대표하는 성악가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16014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86" y="284021"/>
            <a:ext cx="2106234" cy="300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507" y="980728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#2. </a:t>
            </a:r>
            <a:r>
              <a:rPr lang="ko-KR" altLang="en-US" dirty="0" smtClean="0"/>
              <a:t>공연프로그램</a:t>
            </a:r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756763"/>
              </p:ext>
            </p:extLst>
          </p:nvPr>
        </p:nvGraphicFramePr>
        <p:xfrm>
          <a:off x="920553" y="1494309"/>
          <a:ext cx="8064895" cy="5447508"/>
        </p:xfrm>
        <a:graphic>
          <a:graphicData uri="http://schemas.openxmlformats.org/drawingml/2006/table">
            <a:tbl>
              <a:tblPr/>
              <a:tblGrid>
                <a:gridCol w="852387"/>
                <a:gridCol w="1180229"/>
                <a:gridCol w="3999664"/>
                <a:gridCol w="590114"/>
                <a:gridCol w="1442501"/>
              </a:tblGrid>
              <a:tr h="176623"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FFFFFF"/>
                          </a:solidFill>
                          <a:effectLst/>
                          <a:ea typeface="맑은 고딕"/>
                        </a:rPr>
                        <a:t>구분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FFFFFF"/>
                          </a:solidFill>
                          <a:effectLst/>
                          <a:ea typeface="맑은 고딕"/>
                        </a:rPr>
                        <a:t>장르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FFFFFF"/>
                          </a:solidFill>
                          <a:effectLst/>
                          <a:ea typeface="맑은 고딕"/>
                        </a:rPr>
                        <a:t>프로그램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-220" dirty="0">
                          <a:solidFill>
                            <a:srgbClr val="FFFFFF"/>
                          </a:solidFill>
                          <a:effectLst/>
                          <a:ea typeface="맑은 고딕"/>
                        </a:rPr>
                        <a:t>시간</a:t>
                      </a:r>
                      <a:r>
                        <a:rPr lang="en-US" altLang="ko-KR" sz="800" b="1" kern="0" spc="-220" dirty="0">
                          <a:solidFill>
                            <a:srgbClr val="FFFFFF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800" b="1" kern="0" spc="-220" dirty="0">
                          <a:solidFill>
                            <a:srgbClr val="FFFFFF"/>
                          </a:solidFill>
                          <a:effectLst/>
                          <a:ea typeface="맑은 고딕"/>
                        </a:rPr>
                        <a:t>분</a:t>
                      </a:r>
                      <a:r>
                        <a:rPr lang="en-US" altLang="ko-KR" sz="800" b="1" kern="0" spc="-220" dirty="0">
                          <a:solidFill>
                            <a:srgbClr val="FFFFFF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rgbClr val="FFFFFF"/>
                          </a:solidFill>
                          <a:effectLst/>
                          <a:ea typeface="맑은 고딕"/>
                        </a:rPr>
                        <a:t>비고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76623"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무용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탭 댄스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Thunder Strom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</a:t>
                      </a:r>
                      <a:endParaRPr 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23"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i="1" kern="0" spc="0" dirty="0">
                          <a:solidFill>
                            <a:srgbClr val="999999"/>
                          </a:solidFill>
                          <a:effectLst/>
                          <a:ea typeface="맑은 고딕"/>
                        </a:rPr>
                        <a:t>사회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i="1" kern="0" spc="0" dirty="0">
                          <a:solidFill>
                            <a:srgbClr val="999999"/>
                          </a:solidFill>
                          <a:effectLst/>
                          <a:ea typeface="맑은 고딕"/>
                        </a:rPr>
                        <a:t>공연 안내 및 소개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i="1" kern="0" spc="0">
                          <a:solidFill>
                            <a:srgbClr val="999999"/>
                          </a:solidFill>
                          <a:effectLst/>
                          <a:latin typeface="맑은 고딕"/>
                        </a:rPr>
                        <a:t>1</a:t>
                      </a:r>
                      <a:endParaRPr 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23">
                <a:tc rowSpan="2"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성악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여성중창</a:t>
                      </a:r>
                      <a:endParaRPr lang="ko-KR" altLang="en-US" sz="75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50" b="1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I Could have danced </a:t>
                      </a:r>
                      <a:r>
                        <a:rPr lang="en-US" altLang="ko-KR" sz="750" b="1" kern="0" spc="0" dirty="0" err="1" smtClean="0">
                          <a:solidFill>
                            <a:srgbClr val="000000"/>
                          </a:solidFill>
                          <a:effectLst/>
                        </a:rPr>
                        <a:t>allnight</a:t>
                      </a:r>
                      <a:endParaRPr lang="ko-KR" altLang="en-US" sz="75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남성중창</a:t>
                      </a:r>
                      <a:endParaRPr lang="ko-KR" altLang="en-US" sz="75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향수</a:t>
                      </a:r>
                      <a:endParaRPr lang="ko-KR" altLang="en-US" sz="75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6623"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i="1" kern="0" spc="0" dirty="0">
                          <a:solidFill>
                            <a:srgbClr val="999999"/>
                          </a:solidFill>
                          <a:effectLst/>
                          <a:ea typeface="맑은 고딕"/>
                        </a:rPr>
                        <a:t>사회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i="1" kern="0" spc="0" dirty="0">
                          <a:solidFill>
                            <a:srgbClr val="999999"/>
                          </a:solidFill>
                          <a:effectLst/>
                          <a:ea typeface="맑은 고딕"/>
                        </a:rPr>
                        <a:t>공연 소개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i="1" kern="0" spc="0" dirty="0">
                          <a:solidFill>
                            <a:srgbClr val="999999"/>
                          </a:solidFill>
                          <a:effectLst/>
                          <a:latin typeface="맑은 고딕"/>
                        </a:rPr>
                        <a:t>1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23">
                <a:tc rowSpan="2"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기악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플루트 솔로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차르다시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endParaRPr 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Can’t take my eyes off of you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6623"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i="1" kern="0" spc="0">
                          <a:solidFill>
                            <a:srgbClr val="999999"/>
                          </a:solidFill>
                          <a:effectLst/>
                          <a:ea typeface="맑은 고딕"/>
                        </a:rPr>
                        <a:t>사회</a:t>
                      </a: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i="1" kern="0" spc="0" dirty="0">
                          <a:solidFill>
                            <a:srgbClr val="999999"/>
                          </a:solidFill>
                          <a:effectLst/>
                          <a:ea typeface="맑은 고딕"/>
                        </a:rPr>
                        <a:t>공연 소개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i="1" kern="0" spc="0">
                          <a:solidFill>
                            <a:srgbClr val="999999"/>
                          </a:solidFill>
                          <a:effectLst/>
                          <a:latin typeface="맑은 고딕"/>
                        </a:rPr>
                        <a:t>1</a:t>
                      </a:r>
                      <a:endParaRPr 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23">
                <a:tc rowSpan="2"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성악</a:t>
                      </a: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소프라노 솔로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Je </a:t>
                      </a:r>
                      <a:r>
                        <a:rPr lang="en-US" sz="75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veux</a:t>
                      </a:r>
                      <a:r>
                        <a:rPr 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vivre </a:t>
                      </a:r>
                      <a:r>
                        <a:rPr lang="ko-KR" altLang="en-US" sz="75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오페라 </a:t>
                      </a:r>
                      <a:r>
                        <a:rPr lang="ko-KR" alt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‘</a:t>
                      </a:r>
                      <a:r>
                        <a:rPr lang="ko-KR" altLang="en-US" sz="750" b="1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로미오와</a:t>
                      </a:r>
                      <a:r>
                        <a:rPr lang="ko-KR" altLang="en-US" sz="75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</a:t>
                      </a:r>
                      <a:r>
                        <a:rPr lang="ko-KR" altLang="en-US" sz="750" b="1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줄리엣</a:t>
                      </a:r>
                      <a:r>
                        <a:rPr lang="ko-KR" alt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’ </a:t>
                      </a:r>
                      <a:r>
                        <a:rPr lang="ko-KR" altLang="en-US" sz="75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中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endParaRPr 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You raise me up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6623"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i="1" kern="0" spc="0">
                          <a:solidFill>
                            <a:srgbClr val="999999"/>
                          </a:solidFill>
                          <a:effectLst/>
                          <a:ea typeface="맑은 고딕"/>
                        </a:rPr>
                        <a:t>사회</a:t>
                      </a: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i="1" kern="0" spc="0" dirty="0">
                          <a:solidFill>
                            <a:srgbClr val="999999"/>
                          </a:solidFill>
                          <a:effectLst/>
                          <a:ea typeface="맑은 고딕"/>
                        </a:rPr>
                        <a:t>공연 소개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i="1" kern="0" spc="0" dirty="0">
                          <a:solidFill>
                            <a:srgbClr val="999999"/>
                          </a:solidFill>
                          <a:effectLst/>
                          <a:latin typeface="맑은 고딕"/>
                        </a:rPr>
                        <a:t>1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23">
                <a:tc rowSpan="2"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성악</a:t>
                      </a: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바리톤 솔로</a:t>
                      </a: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My way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투우사의 노래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6623"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i="1" kern="0" spc="0">
                          <a:solidFill>
                            <a:srgbClr val="999999"/>
                          </a:solidFill>
                          <a:effectLst/>
                          <a:ea typeface="맑은 고딕"/>
                        </a:rPr>
                        <a:t>사회</a:t>
                      </a: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i="1" kern="0" spc="0" dirty="0">
                          <a:solidFill>
                            <a:srgbClr val="999999"/>
                          </a:solidFill>
                          <a:effectLst/>
                          <a:ea typeface="맑은 고딕"/>
                        </a:rPr>
                        <a:t>공연 소개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i="1" kern="0" spc="0" dirty="0">
                          <a:solidFill>
                            <a:srgbClr val="999999"/>
                          </a:solidFill>
                          <a:effectLst/>
                          <a:latin typeface="맑은 고딕"/>
                        </a:rPr>
                        <a:t>1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23"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무용</a:t>
                      </a: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발레</a:t>
                      </a: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꽃의 왈츠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23"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i="1" kern="0" spc="0">
                          <a:solidFill>
                            <a:srgbClr val="999999"/>
                          </a:solidFill>
                          <a:effectLst/>
                          <a:ea typeface="맑은 고딕"/>
                        </a:rPr>
                        <a:t>사회</a:t>
                      </a: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i="1" kern="0" spc="0" dirty="0">
                          <a:solidFill>
                            <a:srgbClr val="999999"/>
                          </a:solidFill>
                          <a:effectLst/>
                          <a:ea typeface="맑은 고딕"/>
                        </a:rPr>
                        <a:t>공연 소개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i="1" kern="0" spc="0" dirty="0">
                          <a:solidFill>
                            <a:srgbClr val="999999"/>
                          </a:solidFill>
                          <a:effectLst/>
                          <a:latin typeface="맑은 고딕"/>
                        </a:rPr>
                        <a:t>1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23">
                <a:tc rowSpan="2"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성악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혼성 듀엣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Lippen</a:t>
                      </a:r>
                      <a:r>
                        <a:rPr 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en-US" sz="75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Schweigen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앵콜</a:t>
                      </a:r>
                      <a:r>
                        <a:rPr lang="en-US" altLang="ko-KR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10</a:t>
                      </a:r>
                      <a:r>
                        <a:rPr lang="ko-KR" altLang="en-US" sz="75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월의 어느 멋진 </a:t>
                      </a:r>
                      <a:r>
                        <a:rPr lang="ko-KR" altLang="en-US" sz="750" b="1" kern="0" spc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날에</a:t>
                      </a:r>
                      <a:r>
                        <a:rPr lang="en-US" altLang="ko-KR" sz="750" b="1" kern="0" spc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,</a:t>
                      </a:r>
                      <a:r>
                        <a:rPr lang="ko-KR" altLang="en-US" sz="750" b="1" kern="0" spc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</a:t>
                      </a:r>
                      <a:r>
                        <a:rPr lang="en-US" altLang="ko-KR" sz="750" b="1" kern="0" spc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Time to say</a:t>
                      </a:r>
                      <a:r>
                        <a:rPr lang="en-US" altLang="ko-KR" sz="750" b="1" kern="0" spc="0" baseline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 goodbye </a:t>
                      </a:r>
                      <a:r>
                        <a:rPr lang="ko-KR" altLang="en-US" sz="750" b="1" kern="0" spc="0" baseline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中 선택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6623">
                <a:tc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i="1" kern="0" spc="0">
                          <a:solidFill>
                            <a:srgbClr val="999999"/>
                          </a:solidFill>
                          <a:effectLst/>
                          <a:ea typeface="맑은 고딕"/>
                        </a:rPr>
                        <a:t>사회</a:t>
                      </a: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i="1" kern="0" spc="0">
                          <a:solidFill>
                            <a:srgbClr val="999999"/>
                          </a:solidFill>
                          <a:effectLst/>
                          <a:ea typeface="맑은 고딕"/>
                        </a:rPr>
                        <a:t>공연 소개</a:t>
                      </a: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i="1" kern="0" spc="0" dirty="0">
                          <a:solidFill>
                            <a:srgbClr val="999999"/>
                          </a:solidFill>
                          <a:effectLst/>
                          <a:latin typeface="맑은 고딕"/>
                        </a:rPr>
                        <a:t>1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23">
                <a:tc rowSpan="3">
                  <a:txBody>
                    <a:bodyPr/>
                    <a:lstStyle/>
                    <a:p>
                      <a:pPr marL="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성악</a:t>
                      </a:r>
                      <a:endParaRPr lang="ko-KR" altLang="en-US" sz="7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 dirty="0" smtClean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혼성중창단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50" b="1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The Phantom of the Opera</a:t>
                      </a:r>
                      <a:endParaRPr lang="ko-KR" altLang="en-US" sz="75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오 </a:t>
                      </a:r>
                      <a:r>
                        <a:rPr lang="ko-KR" altLang="en-US" sz="750" b="1" kern="0" spc="0" dirty="0" err="1" smtClean="0">
                          <a:solidFill>
                            <a:srgbClr val="000000"/>
                          </a:solidFill>
                          <a:effectLst/>
                        </a:rPr>
                        <a:t>해피데이</a:t>
                      </a:r>
                      <a:endParaRPr lang="ko-KR" altLang="en-US" sz="75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66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50" b="1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750" b="1" kern="0" spc="0" dirty="0" err="1" smtClean="0">
                          <a:solidFill>
                            <a:srgbClr val="000000"/>
                          </a:solidFill>
                          <a:effectLst/>
                        </a:rPr>
                        <a:t>앵콜</a:t>
                      </a:r>
                      <a:r>
                        <a:rPr lang="en-US" altLang="ko-KR" sz="750" b="1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) </a:t>
                      </a:r>
                      <a:r>
                        <a:rPr lang="ko-KR" altLang="en-US" sz="750" b="1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우정의 노래</a:t>
                      </a:r>
                      <a:endParaRPr lang="ko-KR" altLang="en-US" sz="75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6623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5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합계</a:t>
                      </a: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74</a:t>
                      </a:r>
                      <a:endParaRPr 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379" marR="37379" marT="10334" marB="10334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3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86" y="3429000"/>
            <a:ext cx="4680000" cy="2880000"/>
          </a:xfrm>
          <a:prstGeom prst="rect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86" y="284021"/>
            <a:ext cx="2106234" cy="300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507" y="980728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#3. </a:t>
            </a:r>
            <a:r>
              <a:rPr lang="ko-KR" altLang="en-US" dirty="0" smtClean="0"/>
              <a:t>무대 시스템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조명</a:t>
            </a:r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1" y="2088100"/>
            <a:ext cx="5145592" cy="3425365"/>
          </a:xfrm>
          <a:prstGeom prst="rect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6" name="직사각형 5"/>
          <p:cNvSpPr/>
          <p:nvPr/>
        </p:nvSpPr>
        <p:spPr>
          <a:xfrm>
            <a:off x="6398403" y="2113111"/>
            <a:ext cx="2677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▶ </a:t>
            </a:r>
            <a:r>
              <a:rPr lang="en-US" altLang="ko-KR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 PAR</a:t>
            </a:r>
            <a:r>
              <a:rPr lang="ko-KR" altLang="en-US" sz="1400" dirty="0" err="1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라이트</a:t>
            </a:r>
            <a:r>
              <a:rPr lang="en-US" altLang="ko-KR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, LED</a:t>
            </a:r>
            <a:r>
              <a:rPr lang="ko-KR" altLang="en-US" sz="1400" dirty="0" err="1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무빙</a:t>
            </a:r>
            <a:r>
              <a:rPr lang="ko-KR" altLang="en-US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 </a:t>
            </a:r>
            <a:r>
              <a:rPr lang="ko-KR" altLang="en-US" sz="1400" dirty="0" err="1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라이트</a:t>
            </a:r>
            <a:endParaRPr lang="ko-KR" altLang="en-US" sz="1400" dirty="0">
              <a:latin typeface="a아시아고딕B" panose="02020600000000000000" pitchFamily="18" charset="-127"/>
              <a:ea typeface="a아시아고딕B" panose="0202060000000000000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98403" y="2492896"/>
            <a:ext cx="27070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▶ </a:t>
            </a:r>
            <a:r>
              <a:rPr lang="en-US" altLang="ko-KR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 </a:t>
            </a:r>
            <a:r>
              <a:rPr lang="en-US" altLang="ko-KR" sz="1400" dirty="0" err="1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Sharpy</a:t>
            </a:r>
            <a:r>
              <a:rPr lang="en-US" altLang="ko-KR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 </a:t>
            </a:r>
            <a:r>
              <a:rPr lang="ko-KR" altLang="en-US" sz="1400" dirty="0" err="1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무빙</a:t>
            </a:r>
            <a:r>
              <a:rPr lang="en-US" altLang="ko-KR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, Follow Spot</a:t>
            </a:r>
            <a:endParaRPr lang="ko-KR" altLang="en-US" sz="1400" dirty="0">
              <a:latin typeface="a아시아고딕B" panose="02020600000000000000" pitchFamily="18" charset="-127"/>
              <a:ea typeface="a아시아고딕B" panose="0202060000000000000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393160" y="2861901"/>
            <a:ext cx="2146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▶ </a:t>
            </a:r>
            <a:r>
              <a:rPr lang="en-US" altLang="ko-KR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 </a:t>
            </a:r>
            <a:r>
              <a:rPr lang="ko-KR" altLang="en-US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효과용 조명 및 </a:t>
            </a:r>
            <a:r>
              <a:rPr lang="en-US" altLang="ko-KR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Smog</a:t>
            </a:r>
            <a:endParaRPr lang="ko-KR" altLang="en-US" sz="1400" dirty="0">
              <a:latin typeface="a아시아고딕B" panose="02020600000000000000" pitchFamily="18" charset="-127"/>
              <a:ea typeface="a아시아고딕B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69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86" y="284021"/>
            <a:ext cx="2106234" cy="300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507" y="980728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#4. </a:t>
            </a:r>
            <a:r>
              <a:rPr lang="ko-KR" altLang="en-US" dirty="0" smtClean="0"/>
              <a:t>공연</a:t>
            </a:r>
            <a:r>
              <a:rPr lang="ko-KR" altLang="en-US" dirty="0"/>
              <a:t>장</a:t>
            </a:r>
            <a:endParaRPr lang="en-US" altLang="ko-KR" dirty="0" smtClean="0"/>
          </a:p>
        </p:txBody>
      </p:sp>
      <p:pic>
        <p:nvPicPr>
          <p:cNvPr id="10" name="그림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48" y="3140968"/>
            <a:ext cx="4320000" cy="2880000"/>
          </a:xfrm>
          <a:prstGeom prst="rect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2" name="그림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8" y="1772816"/>
            <a:ext cx="4320000" cy="2880000"/>
          </a:xfrm>
          <a:prstGeom prst="rect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12" name="직사각형 11"/>
          <p:cNvSpPr/>
          <p:nvPr/>
        </p:nvSpPr>
        <p:spPr>
          <a:xfrm>
            <a:off x="5457056" y="1737946"/>
            <a:ext cx="2404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▶ </a:t>
            </a:r>
            <a:r>
              <a:rPr lang="en-US" altLang="ko-KR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 </a:t>
            </a:r>
            <a:r>
              <a:rPr lang="ko-KR" altLang="en-US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동구 아양아트센터 </a:t>
            </a:r>
            <a:r>
              <a:rPr lang="ko-KR" altLang="en-US" sz="1400" dirty="0" err="1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아양홀</a:t>
            </a:r>
            <a:endParaRPr lang="ko-KR" altLang="en-US" sz="1400" dirty="0">
              <a:latin typeface="a아시아고딕B" panose="02020600000000000000" pitchFamily="18" charset="-127"/>
              <a:ea typeface="a아시아고딕B" panose="02020600000000000000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457056" y="2105548"/>
            <a:ext cx="3310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▶ </a:t>
            </a:r>
            <a:r>
              <a:rPr lang="en-US" altLang="ko-KR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 1</a:t>
            </a:r>
            <a:r>
              <a:rPr lang="ko-KR" altLang="en-US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층 </a:t>
            </a:r>
            <a:r>
              <a:rPr lang="en-US" altLang="ko-KR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658</a:t>
            </a:r>
            <a:r>
              <a:rPr lang="ko-KR" altLang="en-US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석 </a:t>
            </a:r>
            <a:r>
              <a:rPr lang="en-US" altLang="ko-KR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/ 2</a:t>
            </a:r>
            <a:r>
              <a:rPr lang="ko-KR" altLang="en-US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층 </a:t>
            </a:r>
            <a:r>
              <a:rPr lang="en-US" altLang="ko-KR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442</a:t>
            </a:r>
            <a:r>
              <a:rPr lang="ko-KR" altLang="en-US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석 </a:t>
            </a:r>
            <a:r>
              <a:rPr lang="en-US" altLang="ko-KR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/ </a:t>
            </a:r>
            <a:r>
              <a:rPr lang="ko-KR" altLang="en-US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총 </a:t>
            </a:r>
            <a:r>
              <a:rPr lang="en-US" altLang="ko-KR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1100</a:t>
            </a:r>
            <a:r>
              <a:rPr lang="ko-KR" altLang="en-US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석</a:t>
            </a:r>
            <a:endParaRPr lang="ko-KR" altLang="en-US" sz="1400" dirty="0">
              <a:latin typeface="a아시아고딕B" panose="02020600000000000000" pitchFamily="18" charset="-127"/>
              <a:ea typeface="a아시아고딕B" panose="02020600000000000000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457056" y="2473151"/>
            <a:ext cx="24192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▶ </a:t>
            </a:r>
            <a:r>
              <a:rPr lang="en-US" altLang="ko-KR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 </a:t>
            </a:r>
            <a:r>
              <a:rPr lang="ko-KR" altLang="en-US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대구시 동구 </a:t>
            </a:r>
            <a:r>
              <a:rPr lang="ko-KR" altLang="en-US" sz="1400" dirty="0" err="1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효동로</a:t>
            </a:r>
            <a:r>
              <a:rPr lang="en-US" altLang="ko-KR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2</a:t>
            </a:r>
            <a:r>
              <a:rPr lang="ko-KR" altLang="en-US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길 </a:t>
            </a:r>
            <a:r>
              <a:rPr lang="en-US" altLang="ko-KR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5727" y="4802667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무대</a:t>
            </a:r>
            <a:endParaRPr lang="ko-KR" altLang="en-US" sz="1400" dirty="0">
              <a:latin typeface="a아시아고딕B" panose="02020600000000000000" pitchFamily="18" charset="-127"/>
              <a:ea typeface="a아시아고딕B" panose="0202060000000000000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6682" y="6165304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a아시아고딕B" panose="02020600000000000000" pitchFamily="18" charset="-127"/>
                <a:ea typeface="a아시아고딕B" panose="02020600000000000000" pitchFamily="18" charset="-127"/>
              </a:rPr>
              <a:t>객석</a:t>
            </a:r>
            <a:endParaRPr lang="ko-KR" altLang="en-US" sz="1400" dirty="0">
              <a:latin typeface="a아시아고딕B" panose="02020600000000000000" pitchFamily="18" charset="-127"/>
              <a:ea typeface="a아시아고딕B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88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421</Words>
  <Application>Microsoft Office PowerPoint</Application>
  <PresentationFormat>A4 용지(210x297mm)</PresentationFormat>
  <Paragraphs>124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MYCOM</dc:creator>
  <cp:lastModifiedBy>USER</cp:lastModifiedBy>
  <cp:revision>57</cp:revision>
  <cp:lastPrinted>2018-09-03T10:40:39Z</cp:lastPrinted>
  <dcterms:created xsi:type="dcterms:W3CDTF">2018-08-29T06:58:38Z</dcterms:created>
  <dcterms:modified xsi:type="dcterms:W3CDTF">2018-10-17T06:51:11Z</dcterms:modified>
</cp:coreProperties>
</file>