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8" r:id="rId5"/>
    <p:sldId id="269" r:id="rId6"/>
    <p:sldId id="262" r:id="rId7"/>
    <p:sldId id="270" r:id="rId8"/>
    <p:sldId id="276" r:id="rId9"/>
    <p:sldId id="264" r:id="rId10"/>
    <p:sldId id="266" r:id="rId11"/>
    <p:sldId id="272" r:id="rId12"/>
    <p:sldId id="275" r:id="rId13"/>
    <p:sldId id="273" r:id="rId14"/>
    <p:sldId id="274" r:id="rId15"/>
    <p:sldId id="277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2412"/>
    <a:srgbClr val="7CCC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2" autoAdjust="0"/>
  </p:normalViewPr>
  <p:slideViewPr>
    <p:cSldViewPr>
      <p:cViewPr>
        <p:scale>
          <a:sx n="113" d="100"/>
          <a:sy n="113" d="100"/>
        </p:scale>
        <p:origin x="204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3CB-23F1-4C21-AFD2-A21F5C7F2F75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37DD-6831-43D1-93D1-D5FC397DF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3CB-23F1-4C21-AFD2-A21F5C7F2F75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37DD-6831-43D1-93D1-D5FC397DF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3CB-23F1-4C21-AFD2-A21F5C7F2F75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37DD-6831-43D1-93D1-D5FC397DF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3CB-23F1-4C21-AFD2-A21F5C7F2F75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37DD-6831-43D1-93D1-D5FC397DF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3CB-23F1-4C21-AFD2-A21F5C7F2F75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37DD-6831-43D1-93D1-D5FC397DF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3CB-23F1-4C21-AFD2-A21F5C7F2F75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37DD-6831-43D1-93D1-D5FC397DF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3CB-23F1-4C21-AFD2-A21F5C7F2F75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37DD-6831-43D1-93D1-D5FC397DF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3CB-23F1-4C21-AFD2-A21F5C7F2F75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37DD-6831-43D1-93D1-D5FC397DF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3CB-23F1-4C21-AFD2-A21F5C7F2F75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37DD-6831-43D1-93D1-D5FC397DF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3CB-23F1-4C21-AFD2-A21F5C7F2F75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37DD-6831-43D1-93D1-D5FC397DF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3CB-23F1-4C21-AFD2-A21F5C7F2F75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37DD-6831-43D1-93D1-D5FC397DF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23CB-23F1-4C21-AFD2-A21F5C7F2F75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837DD-6831-43D1-93D1-D5FC397DF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fCY7VvQ_I5I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egUiaRKdCho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ILNe4TQMmOs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olPNyieaiU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o.wikipedia.org/w/index.php?title=%EC%82%AC%EB%9D%BC%EC%98%88%EB%B3%B4_%EB%B0%98%EC%84%B8%EB%A5%B4%EB%B9%84%EC%95%84_%ED%8F%AD%EB%8F%99&amp;action=edit&amp;redlink=1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23528" y="692696"/>
            <a:ext cx="8424936" cy="1307344"/>
          </a:xfrm>
          <a:prstGeom prst="rect">
            <a:avLst/>
          </a:prstGeom>
          <a:solidFill>
            <a:srgbClr val="35241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4000" dirty="0">
                <a:solidFill>
                  <a:prstClr val="white"/>
                </a:solidFill>
                <a:latin typeface="훈검정고무신R"/>
                <a:ea typeface="1훈점보맘보 B"/>
              </a:rPr>
              <a:t>제국주의 일본의 성립과 대륙침략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7717039" y="4787302"/>
            <a:ext cx="1284043" cy="400110"/>
            <a:chOff x="6228481" y="2673182"/>
            <a:chExt cx="1284043" cy="400110"/>
          </a:xfrm>
        </p:grpSpPr>
        <p:sp>
          <p:nvSpPr>
            <p:cNvPr id="14" name="직사각형 13"/>
            <p:cNvSpPr/>
            <p:nvPr/>
          </p:nvSpPr>
          <p:spPr>
            <a:xfrm>
              <a:off x="6246799" y="2699083"/>
              <a:ext cx="368713" cy="357190"/>
            </a:xfrm>
            <a:prstGeom prst="rect">
              <a:avLst/>
            </a:prstGeom>
            <a:solidFill>
              <a:srgbClr val="35241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훈검정고무신R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6675427" y="2699083"/>
              <a:ext cx="368713" cy="357190"/>
            </a:xfrm>
            <a:prstGeom prst="rect">
              <a:avLst/>
            </a:prstGeom>
            <a:solidFill>
              <a:srgbClr val="35241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훈검정고무신R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7104055" y="2699083"/>
              <a:ext cx="368713" cy="357190"/>
            </a:xfrm>
            <a:prstGeom prst="rect">
              <a:avLst/>
            </a:prstGeom>
            <a:solidFill>
              <a:srgbClr val="35241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훈검정고무신R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8481" y="2673182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훈검정고무신R"/>
                </a:rPr>
                <a:t>손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45096" y="2673182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훈검정고무신R"/>
                </a:rPr>
                <a:t>형</a:t>
              </a:r>
              <a:endPara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83896" y="2673182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훈검정고무신R"/>
                </a:rPr>
                <a:t>준</a:t>
              </a:r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7727176" y="4351622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8155804" y="4351622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8584432" y="4351622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08858" y="432572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김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훈검정고무신R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25473" y="432572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희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훈검정고무신R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64273" y="432572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우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7735357" y="5255101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8163985" y="5255101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8592613" y="5255101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17039" y="522920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임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33654" y="522920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나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훈검정고무신R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72454" y="522920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애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7736372" y="5665000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8165000" y="5665000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8593628" y="5665000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26436" y="5640923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김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ㄷ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훈검정고무신R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34669" y="5639099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다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훈검정고무신R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73469" y="5639099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혜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7741662" y="6119197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8170290" y="6119197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8598918" y="6119197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58965" y="609329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박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175580" y="609329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은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훈검정고무신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90772" y="609329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연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6353267" y="4351622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6781895" y="4351622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7210523" y="4351622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34949" y="432572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정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훈검정고무신R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51564" y="432572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학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훈검정고무신R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90364" y="432572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과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6360973" y="5250660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훈검정고무신R"/>
              </a:rPr>
              <a:t>본</a:t>
            </a:r>
            <a:endParaRPr lang="ko-KR" altLang="en-US" b="1" dirty="0">
              <a:latin typeface="훈검정고무신R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6789601" y="5250660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훈검정고무신R"/>
              </a:rPr>
              <a:t>학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7218229" y="5250660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훈검정고무신R"/>
              </a:rPr>
              <a:t>과</a:t>
            </a:r>
            <a:endParaRPr lang="ko-KR" altLang="en-US" b="1" dirty="0">
              <a:latin typeface="훈검정고무신R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6343468" y="4809917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6772096" y="4809917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7200724" y="4809917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훈검정고무신R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25150" y="478401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문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훈검정고무신R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41765" y="478401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학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훈검정고무신R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80565" y="478401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훈검정고무신R"/>
              </a:rPr>
              <a:t>과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훈검정고무신R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6380366" y="5682019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훈검정고무신R"/>
              </a:rPr>
              <a:t>교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6808994" y="5682019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훈검정고무신R"/>
              </a:rPr>
              <a:t>육</a:t>
            </a:r>
          </a:p>
        </p:txBody>
      </p:sp>
      <p:sp>
        <p:nvSpPr>
          <p:cNvPr id="70" name="직사각형 69"/>
          <p:cNvSpPr/>
          <p:nvPr/>
        </p:nvSpPr>
        <p:spPr>
          <a:xfrm>
            <a:off x="7237622" y="5682019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훈검정고무신R"/>
              </a:rPr>
              <a:t>과</a:t>
            </a:r>
          </a:p>
        </p:txBody>
      </p:sp>
      <p:sp>
        <p:nvSpPr>
          <p:cNvPr id="77" name="직사각형 76"/>
          <p:cNvSpPr/>
          <p:nvPr/>
        </p:nvSpPr>
        <p:spPr>
          <a:xfrm>
            <a:off x="6388208" y="6114756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훈검정고무신R"/>
              </a:rPr>
              <a:t>본</a:t>
            </a:r>
          </a:p>
        </p:txBody>
      </p:sp>
      <p:sp>
        <p:nvSpPr>
          <p:cNvPr id="78" name="직사각형 77"/>
          <p:cNvSpPr/>
          <p:nvPr/>
        </p:nvSpPr>
        <p:spPr>
          <a:xfrm>
            <a:off x="6816836" y="6114756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훈검정고무신R"/>
              </a:rPr>
              <a:t>학</a:t>
            </a:r>
          </a:p>
        </p:txBody>
      </p:sp>
      <p:sp>
        <p:nvSpPr>
          <p:cNvPr id="79" name="직사각형 78"/>
          <p:cNvSpPr/>
          <p:nvPr/>
        </p:nvSpPr>
        <p:spPr>
          <a:xfrm>
            <a:off x="7245464" y="6114756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훈검정고무신R"/>
              </a:rPr>
              <a:t>과</a:t>
            </a:r>
          </a:p>
        </p:txBody>
      </p:sp>
      <p:sp>
        <p:nvSpPr>
          <p:cNvPr id="80" name="직사각형 79"/>
          <p:cNvSpPr/>
          <p:nvPr/>
        </p:nvSpPr>
        <p:spPr>
          <a:xfrm>
            <a:off x="5871092" y="5250660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훈검정고무신R"/>
              </a:rPr>
              <a:t>일</a:t>
            </a:r>
            <a:endParaRPr lang="ko-KR" altLang="en-US" b="1" dirty="0">
              <a:latin typeface="훈검정고무신R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5875000" y="4351622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latin typeface="훈검정고무신R"/>
              </a:rPr>
              <a:t>행</a:t>
            </a:r>
            <a:endParaRPr lang="ko-KR" altLang="en-US" sz="2000" b="1" dirty="0">
              <a:latin typeface="훈검정고무신R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5861304" y="4784016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훈검정고무신R"/>
              </a:rPr>
              <a:t>영</a:t>
            </a:r>
            <a:endParaRPr lang="ko-KR" altLang="en-US" b="1" dirty="0">
              <a:latin typeface="훈검정고무신R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5892393" y="6126023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훈검정고무신R"/>
              </a:rPr>
              <a:t>일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5875000" y="5682019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훈검정고무신R"/>
              </a:rPr>
              <a:t>사</a:t>
            </a:r>
          </a:p>
        </p:txBody>
      </p:sp>
      <p:sp>
        <p:nvSpPr>
          <p:cNvPr id="83" name="직사각형 82"/>
          <p:cNvSpPr/>
          <p:nvPr/>
        </p:nvSpPr>
        <p:spPr>
          <a:xfrm>
            <a:off x="5364088" y="4781361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훈검정고무신R"/>
              </a:rPr>
              <a:t>어</a:t>
            </a:r>
          </a:p>
        </p:txBody>
      </p:sp>
      <p:sp>
        <p:nvSpPr>
          <p:cNvPr id="86" name="직사각형 85"/>
          <p:cNvSpPr/>
          <p:nvPr/>
        </p:nvSpPr>
        <p:spPr>
          <a:xfrm>
            <a:off x="4860032" y="4778161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훈검정고무신R"/>
              </a:rPr>
              <a:t>영</a:t>
            </a:r>
            <a:endParaRPr lang="ko-KR" altLang="en-US" b="1" dirty="0">
              <a:latin typeface="훈검정고무신R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5364088" y="5682019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훈검정고무신R"/>
              </a:rPr>
              <a:t>역</a:t>
            </a:r>
            <a:endParaRPr lang="ko-KR" altLang="en-US" b="1" dirty="0">
              <a:latin typeface="훈검정고무신R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5364087" y="5234612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훈검정고무신R"/>
              </a:rPr>
              <a:t>어</a:t>
            </a:r>
          </a:p>
        </p:txBody>
      </p:sp>
      <p:sp>
        <p:nvSpPr>
          <p:cNvPr id="89" name="직사각형 88"/>
          <p:cNvSpPr/>
          <p:nvPr/>
        </p:nvSpPr>
        <p:spPr>
          <a:xfrm>
            <a:off x="4857255" y="5256072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훈검정고무신R"/>
              </a:rPr>
              <a:t>본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5383795" y="6119197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훈검정고무신R"/>
              </a:rPr>
              <a:t>어</a:t>
            </a:r>
          </a:p>
        </p:txBody>
      </p:sp>
      <p:sp>
        <p:nvSpPr>
          <p:cNvPr id="91" name="직사각형 90"/>
          <p:cNvSpPr/>
          <p:nvPr/>
        </p:nvSpPr>
        <p:spPr>
          <a:xfrm>
            <a:off x="4351639" y="5256072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훈검정고무신R"/>
              </a:rPr>
              <a:t>일</a:t>
            </a:r>
            <a:endParaRPr lang="ko-KR" altLang="en-US" b="1" dirty="0">
              <a:latin typeface="훈검정고무신R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4870999" y="6125755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훈검정고무신R"/>
              </a:rPr>
              <a:t>본</a:t>
            </a:r>
          </a:p>
        </p:txBody>
      </p:sp>
      <p:sp>
        <p:nvSpPr>
          <p:cNvPr id="93" name="직사각형 92"/>
          <p:cNvSpPr/>
          <p:nvPr/>
        </p:nvSpPr>
        <p:spPr>
          <a:xfrm>
            <a:off x="4351638" y="6120168"/>
            <a:ext cx="368713" cy="357190"/>
          </a:xfrm>
          <a:prstGeom prst="rect">
            <a:avLst/>
          </a:prstGeom>
          <a:solidFill>
            <a:srgbClr val="3524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훈검정고무신R"/>
              </a:rPr>
              <a:t>일</a:t>
            </a:r>
            <a:endParaRPr lang="ko-KR" altLang="en-US" b="1" dirty="0">
              <a:latin typeface="훈검정고무신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5536" y="332656"/>
            <a:ext cx="368713" cy="35719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23528" y="1268760"/>
            <a:ext cx="8501122" cy="521497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5∙15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사건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4" y="33265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5∙15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사건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/2∙26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사건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326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</a:rPr>
              <a:t>7.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그림 8" descr="May_15_Incid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111368" cy="2808312"/>
          </a:xfrm>
          <a:prstGeom prst="rect">
            <a:avLst/>
          </a:prstGeom>
        </p:spPr>
      </p:pic>
      <p:sp>
        <p:nvSpPr>
          <p:cNvPr id="11" name="설명선 3(테두리 및 강조선) 10"/>
          <p:cNvSpPr/>
          <p:nvPr/>
        </p:nvSpPr>
        <p:spPr>
          <a:xfrm>
            <a:off x="1403648" y="4365104"/>
            <a:ext cx="1800200" cy="72008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35971"/>
              <a:gd name="adj8" fmla="val -2988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403648" y="436510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오사카 </a:t>
            </a:r>
            <a:r>
              <a:rPr lang="ko-KR" altLang="en-US" sz="1400" b="1" dirty="0" err="1" smtClean="0"/>
              <a:t>마이니치</a:t>
            </a:r>
            <a:r>
              <a:rPr lang="ko-KR" altLang="en-US" sz="1400" b="1" dirty="0" smtClean="0"/>
              <a:t> 신문에 실린 </a:t>
            </a:r>
            <a:r>
              <a:rPr lang="ko-KR" altLang="en-US" sz="1400" b="1" dirty="0" err="1" smtClean="0"/>
              <a:t>이누카이</a:t>
            </a:r>
            <a:r>
              <a:rPr lang="ko-KR" altLang="en-US" sz="1400" b="1" dirty="0" smtClean="0"/>
              <a:t> 총리 암살 사건 기사</a:t>
            </a:r>
            <a:endParaRPr lang="ko-KR" altLang="en-US" sz="1400" b="1" dirty="0"/>
          </a:p>
        </p:txBody>
      </p:sp>
      <p:pic>
        <p:nvPicPr>
          <p:cNvPr id="13" name="그림 12" descr="300px-Troops_occupying_Nagata-ch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509120"/>
            <a:ext cx="3810000" cy="1993900"/>
          </a:xfrm>
          <a:prstGeom prst="rect">
            <a:avLst/>
          </a:prstGeom>
        </p:spPr>
      </p:pic>
      <p:sp>
        <p:nvSpPr>
          <p:cNvPr id="14" name="설명선 2(테두리 및 강조선) 13"/>
          <p:cNvSpPr/>
          <p:nvPr/>
        </p:nvSpPr>
        <p:spPr>
          <a:xfrm>
            <a:off x="6516216" y="3573016"/>
            <a:ext cx="1728192" cy="57606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2891"/>
              <a:gd name="adj6" fmla="val -448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516216" y="35730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나가다 정 일대를 점령한 장교들</a:t>
            </a:r>
            <a:endParaRPr lang="ko-KR" altLang="en-US" sz="1400" b="1" dirty="0"/>
          </a:p>
        </p:txBody>
      </p:sp>
      <p:sp>
        <p:nvSpPr>
          <p:cNvPr id="16" name="위쪽 화살표 15"/>
          <p:cNvSpPr/>
          <p:nvPr/>
        </p:nvSpPr>
        <p:spPr>
          <a:xfrm>
            <a:off x="7020272" y="2852936"/>
            <a:ext cx="576064" cy="648072"/>
          </a:xfrm>
          <a:prstGeom prst="upArrow">
            <a:avLst>
              <a:gd name="adj1" fmla="val 50000"/>
              <a:gd name="adj2" fmla="val 5261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444208" y="242088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/>
              <a:t>2∙26 </a:t>
            </a:r>
            <a:r>
              <a:rPr lang="ko-KR" altLang="en-US" sz="2000" b="1" dirty="0" smtClean="0"/>
              <a:t>사건</a:t>
            </a:r>
            <a:endParaRPr lang="ko-KR" altLang="en-US" sz="2000" b="1" dirty="0"/>
          </a:p>
        </p:txBody>
      </p:sp>
      <p:sp>
        <p:nvSpPr>
          <p:cNvPr id="19" name="아래쪽 화살표 18"/>
          <p:cNvSpPr/>
          <p:nvPr/>
        </p:nvSpPr>
        <p:spPr>
          <a:xfrm>
            <a:off x="2051720" y="5157192"/>
            <a:ext cx="504056" cy="50405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619672" y="573325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/>
              <a:t>5∙15 </a:t>
            </a:r>
            <a:r>
              <a:rPr lang="ko-KR" altLang="en-US" sz="2000" b="1" dirty="0" smtClean="0"/>
              <a:t>사건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5536" y="332656"/>
            <a:ext cx="368713" cy="36004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27584" y="33265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중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일 전쟁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5" y="332656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</a:rPr>
              <a:t>8.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3528" y="1268760"/>
            <a:ext cx="8501122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http://www.youtube.com/watch?v=fCY7VvQ_I5I#t=3583</a:t>
            </a:r>
            <a:endParaRPr lang="ko-KR" altLang="en-US" dirty="0"/>
          </a:p>
        </p:txBody>
      </p:sp>
      <p:pic>
        <p:nvPicPr>
          <p:cNvPr id="8" name="그림 7" descr="Japanese_Occupation_-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268760"/>
            <a:ext cx="2952327" cy="2261076"/>
          </a:xfrm>
          <a:prstGeom prst="rect">
            <a:avLst/>
          </a:prstGeom>
        </p:spPr>
      </p:pic>
      <p:pic>
        <p:nvPicPr>
          <p:cNvPr id="9" name="그림 8" descr="Nanking_bodies_1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268760"/>
            <a:ext cx="3913053" cy="2734246"/>
          </a:xfrm>
          <a:prstGeom prst="rect">
            <a:avLst/>
          </a:prstGeom>
        </p:spPr>
      </p:pic>
      <p:pic>
        <p:nvPicPr>
          <p:cNvPr id="10" name="그림 9" descr="Iwane_Matsui_rides_into_Nanj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33056"/>
            <a:ext cx="3528392" cy="252028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580112" y="4077072"/>
            <a:ext cx="3203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hlinkClick r:id="rId5"/>
              </a:rPr>
              <a:t>http://www.youtube.com/watch?v=fCY7VvQ_I5I#t=3583</a:t>
            </a:r>
            <a:endParaRPr lang="ko-KR" altLang="en-US" sz="1200" dirty="0"/>
          </a:p>
        </p:txBody>
      </p:sp>
      <p:sp>
        <p:nvSpPr>
          <p:cNvPr id="12" name="사각형 설명선 11"/>
          <p:cNvSpPr/>
          <p:nvPr/>
        </p:nvSpPr>
        <p:spPr>
          <a:xfrm>
            <a:off x="5220072" y="4797152"/>
            <a:ext cx="2448272" cy="1008112"/>
          </a:xfrm>
          <a:prstGeom prst="wedgeRectCallout">
            <a:avLst>
              <a:gd name="adj1" fmla="val -58723"/>
              <a:gd name="adj2" fmla="val -1144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220072" y="486916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중일 전쟁 당시 </a:t>
            </a:r>
            <a:r>
              <a:rPr lang="ko-KR" altLang="en-US" sz="1400" b="1" dirty="0" err="1" smtClean="0"/>
              <a:t>난징에</a:t>
            </a:r>
            <a:r>
              <a:rPr lang="ko-KR" altLang="en-US" sz="1400" b="1" dirty="0" smtClean="0"/>
              <a:t> 입성하는 일본군과 </a:t>
            </a:r>
            <a:r>
              <a:rPr lang="ko-KR" altLang="en-US" sz="1400" b="1" dirty="0" err="1" smtClean="0"/>
              <a:t>양쯔강</a:t>
            </a:r>
            <a:r>
              <a:rPr lang="ko-KR" altLang="en-US" sz="1400" b="1" dirty="0" smtClean="0"/>
              <a:t> 외곽에서 이루어진 </a:t>
            </a:r>
            <a:r>
              <a:rPr lang="ko-KR" altLang="en-US" sz="1400" b="1" dirty="0" err="1" smtClean="0"/>
              <a:t>난징</a:t>
            </a:r>
            <a:r>
              <a:rPr lang="ko-KR" altLang="en-US" sz="1400" b="1" dirty="0" smtClean="0"/>
              <a:t> 대학살의 흔적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03218" y="357166"/>
            <a:ext cx="2584606" cy="40011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/>
              <a:t>현재 일본의 국제사회분쟁</a:t>
            </a:r>
            <a:r>
              <a:rPr lang="en-US" altLang="ko-KR" sz="1500" b="1" dirty="0" smtClean="0"/>
              <a:t>3</a:t>
            </a:r>
            <a:endParaRPr lang="ko-KR" altLang="en-US" sz="1500" b="1" dirty="0"/>
          </a:p>
        </p:txBody>
      </p:sp>
      <p:sp>
        <p:nvSpPr>
          <p:cNvPr id="6" name="직사각형 5"/>
          <p:cNvSpPr/>
          <p:nvPr/>
        </p:nvSpPr>
        <p:spPr>
          <a:xfrm>
            <a:off x="323528" y="1268760"/>
            <a:ext cx="8501122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131840" y="35716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센카쿠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 열도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/</a:t>
            </a:r>
            <a:r>
              <a:rPr lang="ko-KR" altLang="en-US" sz="20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댜오위다오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 분쟁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그림 14" descr="GYH2011033000110004400_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268759"/>
            <a:ext cx="3213694" cy="4392489"/>
          </a:xfrm>
          <a:prstGeom prst="rect">
            <a:avLst/>
          </a:prstGeom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701" name="_x123556912" descr="EMB00000d0c1c0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268760"/>
            <a:ext cx="2252663" cy="2255837"/>
          </a:xfrm>
          <a:prstGeom prst="rect">
            <a:avLst/>
          </a:prstGeom>
          <a:noFill/>
        </p:spPr>
      </p:pic>
      <p:pic>
        <p:nvPicPr>
          <p:cNvPr id="18" name="그림 17" descr="GYH2013091000130004400_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861048"/>
            <a:ext cx="2468880" cy="2615184"/>
          </a:xfrm>
          <a:prstGeom prst="rect">
            <a:avLst/>
          </a:prstGeom>
        </p:spPr>
      </p:pic>
      <p:pic>
        <p:nvPicPr>
          <p:cNvPr id="19" name="그림 18" descr="PYH2013091011930007300_P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268760"/>
            <a:ext cx="2952328" cy="2232248"/>
          </a:xfrm>
          <a:prstGeom prst="rect">
            <a:avLst/>
          </a:prstGeom>
        </p:spPr>
      </p:pic>
      <p:sp>
        <p:nvSpPr>
          <p:cNvPr id="20" name="직사각형 19">
            <a:hlinkClick r:id="rId6"/>
          </p:cNvPr>
          <p:cNvSpPr/>
          <p:nvPr/>
        </p:nvSpPr>
        <p:spPr>
          <a:xfrm>
            <a:off x="1259632" y="59492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 smtClean="0">
                <a:hlinkClick r:id="rId6"/>
              </a:rPr>
              <a:t>http://www.youtube.com/watch?v=egUiaRKdCho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403218" y="390768"/>
            <a:ext cx="368713" cy="35719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9.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40466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제 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2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차 세계대전 참전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3528" y="1268760"/>
            <a:ext cx="8501122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1049726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268761"/>
            <a:ext cx="3101444" cy="2016224"/>
          </a:xfrm>
          <a:prstGeom prst="rect">
            <a:avLst/>
          </a:prstGeom>
        </p:spPr>
      </p:pic>
      <p:pic>
        <p:nvPicPr>
          <p:cNvPr id="6" name="그림 5" descr="Kyujo-Yohai_by_Korean_peo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268760"/>
            <a:ext cx="3982988" cy="2751606"/>
          </a:xfrm>
          <a:prstGeom prst="rect">
            <a:avLst/>
          </a:prstGeom>
        </p:spPr>
      </p:pic>
      <p:pic>
        <p:nvPicPr>
          <p:cNvPr id="7" name="그림 6" descr="e0116729_50010697ab0b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27630"/>
            <a:ext cx="3960440" cy="2970330"/>
          </a:xfrm>
          <a:prstGeom prst="rect">
            <a:avLst/>
          </a:prstGeom>
        </p:spPr>
      </p:pic>
      <p:sp>
        <p:nvSpPr>
          <p:cNvPr id="8" name="타원형 설명선 7"/>
          <p:cNvSpPr/>
          <p:nvPr/>
        </p:nvSpPr>
        <p:spPr>
          <a:xfrm>
            <a:off x="4860032" y="4365104"/>
            <a:ext cx="3456384" cy="1440160"/>
          </a:xfrm>
          <a:prstGeom prst="wedgeEllipseCallout">
            <a:avLst>
              <a:gd name="adj1" fmla="val -52922"/>
              <a:gd name="adj2" fmla="val -586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148064" y="4653136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훈검정고무신R"/>
              </a:rPr>
              <a:t>2</a:t>
            </a:r>
            <a:r>
              <a:rPr lang="ko-KR" altLang="en-US" sz="1400" b="1" dirty="0" smtClean="0">
                <a:latin typeface="훈검정고무신R"/>
              </a:rPr>
              <a:t>차 세계대전 참전으로 인해 국가총동원령을 내리면서 조선과 일본이 하나라는 내선 </a:t>
            </a:r>
            <a:r>
              <a:rPr lang="ko-KR" altLang="en-US" sz="1400" b="1" dirty="0" err="1" smtClean="0">
                <a:latin typeface="훈검정고무신R"/>
              </a:rPr>
              <a:t>일체론을</a:t>
            </a:r>
            <a:r>
              <a:rPr lang="ko-KR" altLang="en-US" sz="1400" b="1" dirty="0" smtClean="0">
                <a:latin typeface="훈검정고무신R"/>
              </a:rPr>
              <a:t> 내세워 시행하는 모습들</a:t>
            </a:r>
            <a:endParaRPr lang="ko-KR" altLang="en-US" sz="1400" b="1" dirty="0">
              <a:latin typeface="훈검정고무신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528" y="404664"/>
            <a:ext cx="496374" cy="35719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10.</a:t>
            </a:r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0466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태평양 전쟁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9448" y="1285860"/>
            <a:ext cx="8501122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Ilbonjeguk_png_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2448272" cy="2848284"/>
          </a:xfrm>
          <a:prstGeom prst="rect">
            <a:avLst/>
          </a:prstGeom>
        </p:spPr>
      </p:pic>
      <p:pic>
        <p:nvPicPr>
          <p:cNvPr id="10" name="그림 9" descr="1280px-Atomic_bombing_of_Jap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268760"/>
            <a:ext cx="3901440" cy="2313432"/>
          </a:xfrm>
          <a:prstGeom prst="rect">
            <a:avLst/>
          </a:prstGeom>
        </p:spPr>
      </p:pic>
      <p:pic>
        <p:nvPicPr>
          <p:cNvPr id="11" name="그림 10" descr="Victim_of_Atomic_Bomb_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645024"/>
            <a:ext cx="3760048" cy="2852936"/>
          </a:xfrm>
          <a:prstGeom prst="rect">
            <a:avLst/>
          </a:prstGeom>
        </p:spPr>
      </p:pic>
      <p:pic>
        <p:nvPicPr>
          <p:cNvPr id="12" name="그림 11" descr="1280px-USSArizona_PearlHarb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221088"/>
            <a:ext cx="2952328" cy="191340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67544" y="616530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 smtClean="0">
                <a:hlinkClick r:id="rId6"/>
              </a:rPr>
              <a:t>http://www.youtube.com/watch?v=ILNe4TQMmOs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3218" y="357166"/>
            <a:ext cx="2584606" cy="40011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/>
              <a:t>현재 일본의 국제사회분쟁</a:t>
            </a:r>
            <a:r>
              <a:rPr lang="en-US" altLang="ko-KR" sz="1500" b="1" dirty="0" smtClean="0"/>
              <a:t>4</a:t>
            </a:r>
            <a:endParaRPr lang="ko-KR" altLang="en-US" sz="1500" b="1" dirty="0"/>
          </a:p>
        </p:txBody>
      </p:sp>
      <p:sp>
        <p:nvSpPr>
          <p:cNvPr id="5" name="직사각형 4"/>
          <p:cNvSpPr/>
          <p:nvPr/>
        </p:nvSpPr>
        <p:spPr>
          <a:xfrm>
            <a:off x="329448" y="1285860"/>
            <a:ext cx="8501122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131840" y="35716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독도 분쟁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pic>
        <p:nvPicPr>
          <p:cNvPr id="8" name="그림 7" descr="GYH2010092400050004400_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268759"/>
            <a:ext cx="3888432" cy="4057495"/>
          </a:xfrm>
          <a:prstGeom prst="rect">
            <a:avLst/>
          </a:prstGeom>
        </p:spPr>
      </p:pic>
      <p:pic>
        <p:nvPicPr>
          <p:cNvPr id="9" name="그림 8" descr="200503170025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268760"/>
            <a:ext cx="3296879" cy="2160240"/>
          </a:xfrm>
          <a:prstGeom prst="rect">
            <a:avLst/>
          </a:prstGeom>
        </p:spPr>
      </p:pic>
      <p:pic>
        <p:nvPicPr>
          <p:cNvPr id="10" name="그림 9" descr="58957774.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645024"/>
            <a:ext cx="4042420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786182" y="404664"/>
            <a:ext cx="368713" cy="35719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214810" y="404664"/>
            <a:ext cx="368713" cy="35719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643438" y="404664"/>
            <a:ext cx="368713" cy="35719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072066" y="404664"/>
            <a:ext cx="368713" cy="35719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212959" y="40577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1훈점보맘보 B" pitchFamily="18" charset="-127"/>
                <a:ea typeface="1훈점보맘보 B" pitchFamily="18" charset="-127"/>
              </a:rPr>
              <a:t>목</a:t>
            </a:r>
            <a:endParaRPr lang="ko-KR" altLang="en-US" dirty="0">
              <a:solidFill>
                <a:schemeClr val="bg1"/>
              </a:solidFill>
              <a:latin typeface="1훈점보맘보 B" pitchFamily="18" charset="-127"/>
              <a:ea typeface="1훈점보맘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4961" y="399486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1훈점보맘보 B" pitchFamily="18" charset="-127"/>
                <a:ea typeface="1훈점보맘보 B" pitchFamily="18" charset="-127"/>
              </a:rPr>
              <a:t>차</a:t>
            </a:r>
            <a:endParaRPr lang="ko-KR" altLang="en-US" dirty="0">
              <a:solidFill>
                <a:schemeClr val="bg1"/>
              </a:solidFill>
              <a:latin typeface="1훈점보맘보 B" pitchFamily="18" charset="-127"/>
              <a:ea typeface="1훈점보맘보 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039" y="285293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1894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28384" y="2852936"/>
            <a:ext cx="860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훈검정고무신R"/>
              </a:rPr>
              <a:t>1945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훈검정고무신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7664" y="2852936"/>
            <a:ext cx="791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훈검정고무신R"/>
              </a:rPr>
              <a:t>1910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훈검정고무신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5622" y="2852936"/>
            <a:ext cx="827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훈검정고무신R"/>
              </a:rPr>
              <a:t>1920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훈검정고무신R"/>
            </a:endParaRPr>
          </a:p>
        </p:txBody>
      </p:sp>
      <p:cxnSp>
        <p:nvCxnSpPr>
          <p:cNvPr id="3" name="직선 화살표 연결선 2"/>
          <p:cNvCxnSpPr/>
          <p:nvPr/>
        </p:nvCxnSpPr>
        <p:spPr>
          <a:xfrm flipV="1">
            <a:off x="623083" y="3392996"/>
            <a:ext cx="7920880" cy="36004"/>
          </a:xfrm>
          <a:prstGeom prst="straightConnector1">
            <a:avLst/>
          </a:prstGeom>
          <a:ln w="76200">
            <a:solidFill>
              <a:srgbClr val="3524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4263" y="285293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훈검정고무신R"/>
              </a:rPr>
              <a:t>1930</a:t>
            </a:r>
            <a:endParaRPr lang="ko-KR" altLang="en-US" sz="2000" b="1" dirty="0">
              <a:latin typeface="훈검정고무신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2863969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훈검정고무신R"/>
              </a:rPr>
              <a:t>1940</a:t>
            </a:r>
            <a:endParaRPr lang="ko-KR" altLang="en-US" sz="2000" b="1" dirty="0">
              <a:latin typeface="훈검정고무신R"/>
            </a:endParaRPr>
          </a:p>
        </p:txBody>
      </p:sp>
      <p:sp>
        <p:nvSpPr>
          <p:cNvPr id="24" name="사각형 설명선 23"/>
          <p:cNvSpPr/>
          <p:nvPr/>
        </p:nvSpPr>
        <p:spPr>
          <a:xfrm>
            <a:off x="623083" y="2001251"/>
            <a:ext cx="1368151" cy="885801"/>
          </a:xfrm>
          <a:prstGeom prst="wedgeRectCallout">
            <a:avLst>
              <a:gd name="adj1" fmla="val -11550"/>
              <a:gd name="adj2" fmla="val 9404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훈검정고무신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2384" y="2207693"/>
            <a:ext cx="12953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50" b="1" dirty="0" smtClean="0">
                <a:latin typeface="훈검정고무신R"/>
              </a:rPr>
              <a:t>1.</a:t>
            </a:r>
            <a:r>
              <a:rPr lang="ko-KR" altLang="en-US" sz="1450" b="1" dirty="0" smtClean="0">
                <a:latin typeface="훈검정고무신R"/>
              </a:rPr>
              <a:t>청</a:t>
            </a:r>
            <a:r>
              <a:rPr lang="en-US" altLang="ko-KR" sz="1450" b="1" dirty="0" smtClean="0">
                <a:latin typeface="훈검정고무신R"/>
              </a:rPr>
              <a:t>·</a:t>
            </a:r>
            <a:r>
              <a:rPr lang="ko-KR" altLang="en-US" sz="1450" b="1" dirty="0" smtClean="0">
                <a:latin typeface="훈검정고무신R"/>
              </a:rPr>
              <a:t>일 전쟁</a:t>
            </a:r>
            <a:r>
              <a:rPr lang="en-US" altLang="ko-KR" sz="1450" b="1" dirty="0" smtClean="0">
                <a:latin typeface="훈검정고무신R"/>
              </a:rPr>
              <a:t> </a:t>
            </a:r>
          </a:p>
          <a:p>
            <a:r>
              <a:rPr lang="en-US" altLang="ko-KR" sz="1450" b="1" dirty="0" smtClean="0">
                <a:latin typeface="훈검정고무신R"/>
              </a:rPr>
              <a:t>2.</a:t>
            </a:r>
            <a:r>
              <a:rPr lang="ko-KR" altLang="en-US" sz="1450" b="1" dirty="0" err="1" smtClean="0">
                <a:latin typeface="훈검정고무신R"/>
              </a:rPr>
              <a:t>러</a:t>
            </a:r>
            <a:r>
              <a:rPr lang="en-US" altLang="ko-KR" sz="1450" b="1" dirty="0" smtClean="0">
                <a:latin typeface="훈검정고무신R"/>
              </a:rPr>
              <a:t>·</a:t>
            </a:r>
            <a:r>
              <a:rPr lang="ko-KR" altLang="en-US" sz="1450" b="1" dirty="0" smtClean="0">
                <a:latin typeface="훈검정고무신R"/>
              </a:rPr>
              <a:t>일 전쟁</a:t>
            </a:r>
            <a:endParaRPr lang="ko-KR" altLang="en-US" sz="1450" b="1" dirty="0">
              <a:latin typeface="훈검정고무신R"/>
            </a:endParaRPr>
          </a:p>
        </p:txBody>
      </p:sp>
      <p:sp>
        <p:nvSpPr>
          <p:cNvPr id="27" name="타원형 설명선 26"/>
          <p:cNvSpPr/>
          <p:nvPr/>
        </p:nvSpPr>
        <p:spPr>
          <a:xfrm>
            <a:off x="2051720" y="1916832"/>
            <a:ext cx="1656183" cy="1080120"/>
          </a:xfrm>
          <a:prstGeom prst="wedgeEllipseCallout">
            <a:avLst>
              <a:gd name="adj1" fmla="val -18659"/>
              <a:gd name="adj2" fmla="val 7283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훈검정고무신R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3728" y="2125305"/>
            <a:ext cx="1654037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50" b="1" dirty="0">
                <a:latin typeface="훈검정고무신R"/>
              </a:rPr>
              <a:t>3</a:t>
            </a:r>
            <a:r>
              <a:rPr lang="en-US" altLang="ko-KR" sz="1450" b="1" dirty="0" smtClean="0">
                <a:latin typeface="훈검정고무신R"/>
              </a:rPr>
              <a:t>.</a:t>
            </a:r>
            <a:r>
              <a:rPr lang="ko-KR" altLang="en-US" sz="1450" b="1" dirty="0" smtClean="0">
                <a:latin typeface="훈검정고무신R"/>
              </a:rPr>
              <a:t>조선 식민지화</a:t>
            </a:r>
            <a:endParaRPr lang="en-US" altLang="ko-KR" sz="1450" b="1" dirty="0" smtClean="0">
              <a:latin typeface="훈검정고무신R"/>
            </a:endParaRPr>
          </a:p>
          <a:p>
            <a:r>
              <a:rPr lang="en-US" altLang="ko-KR" sz="1450" b="1" dirty="0">
                <a:latin typeface="훈검정고무신R"/>
              </a:rPr>
              <a:t>4</a:t>
            </a:r>
            <a:r>
              <a:rPr lang="en-US" altLang="ko-KR" sz="1450" b="1" dirty="0" smtClean="0">
                <a:latin typeface="훈검정고무신R"/>
              </a:rPr>
              <a:t>. 1</a:t>
            </a:r>
            <a:r>
              <a:rPr lang="ko-KR" altLang="en-US" sz="1450" b="1" dirty="0" smtClean="0">
                <a:latin typeface="훈검정고무신R"/>
              </a:rPr>
              <a:t>차 세계대전 참전</a:t>
            </a:r>
            <a:endParaRPr lang="ko-KR" altLang="en-US" sz="1450" b="1" dirty="0">
              <a:latin typeface="훈검정고무신R"/>
            </a:endParaRP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3707904" y="2065057"/>
            <a:ext cx="1440160" cy="821995"/>
          </a:xfrm>
          <a:prstGeom prst="wedgeRoundRectCallout">
            <a:avLst>
              <a:gd name="adj1" fmla="val -9663"/>
              <a:gd name="adj2" fmla="val 102827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훈검정고무신R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9912" y="2204864"/>
            <a:ext cx="12858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50" b="1" dirty="0">
                <a:latin typeface="훈검정고무신R"/>
              </a:rPr>
              <a:t>5</a:t>
            </a:r>
            <a:r>
              <a:rPr lang="en-US" altLang="ko-KR" sz="1450" b="1" dirty="0" smtClean="0">
                <a:latin typeface="훈검정고무신R"/>
              </a:rPr>
              <a:t>. </a:t>
            </a:r>
            <a:r>
              <a:rPr lang="ko-KR" altLang="en-US" sz="1450" b="1" dirty="0" err="1" smtClean="0">
                <a:latin typeface="훈검정고무신R"/>
              </a:rPr>
              <a:t>우서</a:t>
            </a:r>
            <a:r>
              <a:rPr lang="ko-KR" altLang="en-US" sz="1450" b="1" dirty="0" smtClean="0">
                <a:latin typeface="훈검정고무신R"/>
              </a:rPr>
              <a:t> 사건</a:t>
            </a:r>
            <a:endParaRPr lang="en-US" altLang="ko-KR" sz="1450" b="1" dirty="0" smtClean="0">
              <a:latin typeface="훈검정고무신R"/>
            </a:endParaRPr>
          </a:p>
          <a:p>
            <a:r>
              <a:rPr lang="en-US" altLang="ko-KR" sz="1450" b="1" dirty="0">
                <a:latin typeface="훈검정고무신R"/>
              </a:rPr>
              <a:t>6</a:t>
            </a:r>
            <a:r>
              <a:rPr lang="en-US" altLang="ko-KR" sz="1450" b="1" dirty="0" smtClean="0">
                <a:latin typeface="훈검정고무신R"/>
              </a:rPr>
              <a:t>. </a:t>
            </a:r>
            <a:r>
              <a:rPr lang="ko-KR" altLang="en-US" sz="1450" b="1" dirty="0" smtClean="0">
                <a:latin typeface="훈검정고무신R"/>
              </a:rPr>
              <a:t>만주 사변</a:t>
            </a:r>
            <a:endParaRPr lang="ko-KR" altLang="en-US" sz="1450" b="1" dirty="0">
              <a:latin typeface="훈검정고무신R"/>
            </a:endParaRPr>
          </a:p>
        </p:txBody>
      </p:sp>
      <p:sp>
        <p:nvSpPr>
          <p:cNvPr id="31" name="구름 모양 설명선 30"/>
          <p:cNvSpPr/>
          <p:nvPr/>
        </p:nvSpPr>
        <p:spPr>
          <a:xfrm>
            <a:off x="5400307" y="1844824"/>
            <a:ext cx="1727977" cy="1208167"/>
          </a:xfrm>
          <a:prstGeom prst="cloudCallout">
            <a:avLst>
              <a:gd name="adj1" fmla="val -20833"/>
              <a:gd name="adj2" fmla="val 68106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훈검정고무신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52120" y="2057447"/>
            <a:ext cx="1284577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50" b="1" dirty="0" smtClean="0">
                <a:latin typeface="훈검정고무신R"/>
              </a:rPr>
              <a:t>7</a:t>
            </a:r>
            <a:r>
              <a:rPr lang="en-US" altLang="ko-KR" sz="1450" b="1" dirty="0">
                <a:latin typeface="훈검정고무신R"/>
              </a:rPr>
              <a:t>. 5·15 </a:t>
            </a:r>
            <a:r>
              <a:rPr lang="ko-KR" altLang="en-US" sz="1450" b="1" dirty="0">
                <a:latin typeface="훈검정고무신R"/>
              </a:rPr>
              <a:t>사건</a:t>
            </a:r>
            <a:r>
              <a:rPr lang="en-US" altLang="ko-KR" sz="1450" b="1" dirty="0">
                <a:latin typeface="훈검정고무신R"/>
              </a:rPr>
              <a:t>/2·26 </a:t>
            </a:r>
            <a:r>
              <a:rPr lang="ko-KR" altLang="en-US" sz="1450" b="1" dirty="0" smtClean="0">
                <a:latin typeface="훈검정고무신R"/>
              </a:rPr>
              <a:t>사건</a:t>
            </a:r>
            <a:endParaRPr lang="en-US" altLang="ko-KR" sz="1450" b="1" dirty="0" smtClean="0">
              <a:latin typeface="훈검정고무신R"/>
            </a:endParaRPr>
          </a:p>
          <a:p>
            <a:r>
              <a:rPr lang="en-US" altLang="ko-KR" sz="1450" b="1" dirty="0" smtClean="0">
                <a:latin typeface="훈검정고무신R"/>
              </a:rPr>
              <a:t>8. </a:t>
            </a:r>
            <a:r>
              <a:rPr lang="ko-KR" altLang="en-US" sz="1450" b="1" dirty="0" smtClean="0">
                <a:latin typeface="훈검정고무신R"/>
              </a:rPr>
              <a:t>중</a:t>
            </a:r>
            <a:r>
              <a:rPr lang="en-US" altLang="ko-KR" sz="1450" b="1" dirty="0" smtClean="0">
                <a:latin typeface="훈검정고무신R"/>
              </a:rPr>
              <a:t>·</a:t>
            </a:r>
            <a:r>
              <a:rPr lang="ko-KR" altLang="en-US" sz="1450" b="1" dirty="0" smtClean="0">
                <a:latin typeface="훈검정고무신R"/>
              </a:rPr>
              <a:t>일 전쟁</a:t>
            </a:r>
            <a:endParaRPr lang="ko-KR" altLang="en-US" sz="1450" b="1" dirty="0">
              <a:latin typeface="훈검정고무신R"/>
            </a:endParaRPr>
          </a:p>
        </p:txBody>
      </p:sp>
      <p:sp>
        <p:nvSpPr>
          <p:cNvPr id="5" name="설명선 3 4"/>
          <p:cNvSpPr/>
          <p:nvPr/>
        </p:nvSpPr>
        <p:spPr>
          <a:xfrm>
            <a:off x="7668344" y="1916832"/>
            <a:ext cx="1475656" cy="947137"/>
          </a:xfrm>
          <a:prstGeom prst="borderCallout3">
            <a:avLst>
              <a:gd name="adj1" fmla="val 19537"/>
              <a:gd name="adj2" fmla="val -2145"/>
              <a:gd name="adj3" fmla="val 18750"/>
              <a:gd name="adj4" fmla="val -16667"/>
              <a:gd name="adj5" fmla="val 100000"/>
              <a:gd name="adj6" fmla="val -16667"/>
              <a:gd name="adj7" fmla="val 146977"/>
              <a:gd name="adj8" fmla="val -81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훈검정고무신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2037476"/>
            <a:ext cx="1584176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50" b="1" dirty="0" smtClean="0">
                <a:latin typeface="훈검정고무신R"/>
              </a:rPr>
              <a:t>9. 2</a:t>
            </a:r>
            <a:r>
              <a:rPr lang="ko-KR" altLang="en-US" sz="1450" b="1" dirty="0" smtClean="0">
                <a:latin typeface="훈검정고무신R"/>
              </a:rPr>
              <a:t>차 세계대전 참전</a:t>
            </a:r>
            <a:endParaRPr lang="en-US" altLang="ko-KR" sz="1450" b="1" dirty="0">
              <a:latin typeface="훈검정고무신R"/>
            </a:endParaRPr>
          </a:p>
          <a:p>
            <a:r>
              <a:rPr lang="en-US" altLang="ko-KR" sz="1450" b="1" dirty="0" smtClean="0">
                <a:latin typeface="훈검정고무신R"/>
              </a:rPr>
              <a:t>10. </a:t>
            </a:r>
            <a:r>
              <a:rPr lang="ko-KR" altLang="en-US" sz="1450" b="1" dirty="0" smtClean="0">
                <a:latin typeface="훈검정고무신R"/>
              </a:rPr>
              <a:t>태평양 전쟁</a:t>
            </a:r>
            <a:endParaRPr lang="ko-KR" altLang="en-US" sz="1450" b="1" dirty="0">
              <a:latin typeface="훈검정고무신R"/>
            </a:endParaRPr>
          </a:p>
        </p:txBody>
      </p:sp>
      <p:sp>
        <p:nvSpPr>
          <p:cNvPr id="25" name="아래쪽 화살표 24"/>
          <p:cNvSpPr/>
          <p:nvPr/>
        </p:nvSpPr>
        <p:spPr>
          <a:xfrm>
            <a:off x="1436151" y="3573016"/>
            <a:ext cx="2747827" cy="1485941"/>
          </a:xfrm>
          <a:prstGeom prst="downArrow">
            <a:avLst/>
          </a:prstGeom>
          <a:solidFill>
            <a:srgbClr val="352412"/>
          </a:solidFill>
          <a:ln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아래쪽 화살표 32"/>
          <p:cNvSpPr/>
          <p:nvPr/>
        </p:nvSpPr>
        <p:spPr>
          <a:xfrm>
            <a:off x="5148064" y="3573016"/>
            <a:ext cx="2747827" cy="1485941"/>
          </a:xfrm>
          <a:prstGeom prst="downArrow">
            <a:avLst/>
          </a:prstGeom>
          <a:solidFill>
            <a:srgbClr val="352412"/>
          </a:solidFill>
          <a:ln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398710" y="5301208"/>
            <a:ext cx="6629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ko-KR" altLang="en-US" sz="2200" b="1" dirty="0" smtClean="0">
                <a:latin typeface="훈검정고무신ㄲ"/>
              </a:rPr>
              <a:t>쿠릴 열도 분쟁</a:t>
            </a:r>
            <a:endParaRPr lang="en-US" altLang="ko-KR" sz="2200" b="1" dirty="0" smtClean="0">
              <a:latin typeface="훈검정고무신ㄲ"/>
            </a:endParaRPr>
          </a:p>
          <a:p>
            <a:pPr marL="285750" indent="-285750">
              <a:buFont typeface="Arial" charset="0"/>
              <a:buChar char="•"/>
            </a:pPr>
            <a:r>
              <a:rPr lang="ko-KR" altLang="en-US" sz="2200" b="1" dirty="0" smtClean="0">
                <a:latin typeface="훈검정고무신ㄲ"/>
              </a:rPr>
              <a:t>위안부 문제</a:t>
            </a:r>
            <a:endParaRPr lang="en-US" altLang="ko-KR" sz="2200" b="1" dirty="0" smtClean="0">
              <a:latin typeface="훈검정고무신ㄲ"/>
            </a:endParaRPr>
          </a:p>
          <a:p>
            <a:pPr marL="285750" indent="-285750">
              <a:buFont typeface="Arial" charset="0"/>
              <a:buChar char="•"/>
            </a:pPr>
            <a:r>
              <a:rPr lang="ko-KR" altLang="en-US" sz="2200" b="1" dirty="0" err="1" smtClean="0">
                <a:latin typeface="훈검정고무신ㄲ"/>
              </a:rPr>
              <a:t>센카쿠</a:t>
            </a:r>
            <a:r>
              <a:rPr lang="ko-KR" altLang="en-US" sz="2200" b="1" dirty="0" smtClean="0">
                <a:latin typeface="훈검정고무신ㄲ"/>
              </a:rPr>
              <a:t> 열도</a:t>
            </a:r>
            <a:r>
              <a:rPr lang="en-US" altLang="ko-KR" sz="2200" b="1" dirty="0" smtClean="0">
                <a:latin typeface="훈검정고무신ㄲ"/>
              </a:rPr>
              <a:t>(</a:t>
            </a:r>
            <a:r>
              <a:rPr lang="ko-KR" altLang="en-US" sz="2200" b="1" dirty="0" smtClean="0">
                <a:latin typeface="훈검정고무신ㄲ"/>
              </a:rPr>
              <a:t>일본명</a:t>
            </a:r>
            <a:r>
              <a:rPr lang="en-US" altLang="ko-KR" sz="2200" b="1" dirty="0" smtClean="0">
                <a:latin typeface="훈검정고무신ㄲ"/>
              </a:rPr>
              <a:t>)/</a:t>
            </a:r>
            <a:r>
              <a:rPr lang="ko-KR" altLang="en-US" sz="2200" b="1" dirty="0" err="1" smtClean="0">
                <a:latin typeface="훈검정고무신ㄲ"/>
              </a:rPr>
              <a:t>댜오위다오</a:t>
            </a:r>
            <a:r>
              <a:rPr lang="en-US" altLang="ko-KR" sz="2200" b="1" dirty="0" smtClean="0">
                <a:latin typeface="훈검정고무신ㄲ"/>
              </a:rPr>
              <a:t>(</a:t>
            </a:r>
            <a:r>
              <a:rPr lang="ko-KR" altLang="en-US" sz="2200" b="1" dirty="0" err="1" smtClean="0">
                <a:latin typeface="훈검정고무신ㄲ"/>
              </a:rPr>
              <a:t>중국명</a:t>
            </a:r>
            <a:r>
              <a:rPr lang="en-US" altLang="ko-KR" sz="2200" b="1" dirty="0" smtClean="0">
                <a:latin typeface="훈검정고무신ㄲ"/>
              </a:rPr>
              <a:t>) </a:t>
            </a:r>
            <a:r>
              <a:rPr lang="ko-KR" altLang="en-US" sz="2200" b="1" dirty="0" smtClean="0">
                <a:latin typeface="훈검정고무신ㄲ"/>
              </a:rPr>
              <a:t>분쟁</a:t>
            </a:r>
            <a:endParaRPr lang="en-US" altLang="ko-KR" sz="2200" b="1" dirty="0" smtClean="0">
              <a:latin typeface="훈검정고무신ㄲ"/>
            </a:endParaRPr>
          </a:p>
          <a:p>
            <a:pPr marL="285750" indent="-285750">
              <a:buFont typeface="Arial" charset="0"/>
              <a:buChar char="•"/>
            </a:pPr>
            <a:r>
              <a:rPr lang="ko-KR" altLang="en-US" sz="2200" b="1" dirty="0" smtClean="0">
                <a:latin typeface="훈검정고무신ㄲ"/>
              </a:rPr>
              <a:t>독도문</a:t>
            </a:r>
            <a:r>
              <a:rPr lang="ko-KR" altLang="en-US" sz="2200" b="1" dirty="0">
                <a:latin typeface="훈검정고무신ㄲ"/>
              </a:rPr>
              <a:t>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5" grpId="0" animBg="1"/>
      <p:bldP spid="6" grpId="0"/>
      <p:bldP spid="25" grpId="0" animBg="1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323528" y="1124744"/>
            <a:ext cx="8501122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03218" y="357166"/>
            <a:ext cx="368713" cy="35719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훈검정고무신R"/>
              </a:rPr>
              <a:t>1.</a:t>
            </a:r>
            <a:endParaRPr lang="ko-KR" altLang="en-US" b="1" dirty="0">
              <a:latin typeface="훈검정고무신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357166"/>
            <a:ext cx="1408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훈검정고무신R"/>
              </a:rPr>
              <a:t>청∙일 전쟁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훈검정고무신R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24744"/>
            <a:ext cx="4094839" cy="2690437"/>
          </a:xfrm>
          <a:prstGeom prst="rect">
            <a:avLst/>
          </a:prstGeom>
        </p:spPr>
      </p:pic>
      <p:sp>
        <p:nvSpPr>
          <p:cNvPr id="12" name="설명선 1(테두리 및 강조선) 11"/>
          <p:cNvSpPr/>
          <p:nvPr/>
        </p:nvSpPr>
        <p:spPr>
          <a:xfrm>
            <a:off x="2123728" y="4293096"/>
            <a:ext cx="2304256" cy="396044"/>
          </a:xfrm>
          <a:prstGeom prst="accentBorderCallout1">
            <a:avLst>
              <a:gd name="adj1" fmla="val 18750"/>
              <a:gd name="adj2" fmla="val -8333"/>
              <a:gd name="adj3" fmla="val -109832"/>
              <a:gd name="adj4" fmla="val -335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128664" y="4337229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청 ∙일 전쟁 당시 일본 육군</a:t>
            </a:r>
            <a:endParaRPr lang="ko-KR" altLang="en-US" sz="1400" b="1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988840"/>
            <a:ext cx="3540641" cy="4350878"/>
          </a:xfrm>
          <a:prstGeom prst="rect">
            <a:avLst/>
          </a:prstGeom>
        </p:spPr>
      </p:pic>
      <p:sp>
        <p:nvSpPr>
          <p:cNvPr id="18" name="설명선 2 17"/>
          <p:cNvSpPr/>
          <p:nvPr/>
        </p:nvSpPr>
        <p:spPr>
          <a:xfrm>
            <a:off x="7000716" y="1348325"/>
            <a:ext cx="1675739" cy="42449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9454"/>
              <a:gd name="adj6" fmla="val -5078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015111" y="1391293"/>
            <a:ext cx="161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청∙일 전쟁지도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03218" y="357166"/>
            <a:ext cx="368713" cy="35719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2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57166"/>
            <a:ext cx="1408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러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∙일 전쟁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31200" y="1101600"/>
            <a:ext cx="8501122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http://www.youtube.com/watch?v=olPNyieaiUM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276873"/>
            <a:ext cx="3756266" cy="403970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539" y="1101599"/>
            <a:ext cx="4251222" cy="2607487"/>
          </a:xfrm>
          <a:prstGeom prst="rect">
            <a:avLst/>
          </a:prstGeom>
        </p:spPr>
      </p:pic>
      <p:sp>
        <p:nvSpPr>
          <p:cNvPr id="15" name="설명선 2 14"/>
          <p:cNvSpPr/>
          <p:nvPr/>
        </p:nvSpPr>
        <p:spPr>
          <a:xfrm>
            <a:off x="1979712" y="3992984"/>
            <a:ext cx="2016224" cy="516136"/>
          </a:xfrm>
          <a:prstGeom prst="borderCallout2">
            <a:avLst>
              <a:gd name="adj1" fmla="val 46637"/>
              <a:gd name="adj2" fmla="val -4243"/>
              <a:gd name="adj3" fmla="val 18750"/>
              <a:gd name="adj4" fmla="val -16667"/>
              <a:gd name="adj5" fmla="val -49499"/>
              <a:gd name="adj6" fmla="val -536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987435" y="399298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러일전쟁 당시 울산 앞바다에서 벌어진 해전</a:t>
            </a:r>
          </a:p>
        </p:txBody>
      </p:sp>
      <p:sp>
        <p:nvSpPr>
          <p:cNvPr id="17" name="설명선 3 16"/>
          <p:cNvSpPr/>
          <p:nvPr/>
        </p:nvSpPr>
        <p:spPr>
          <a:xfrm>
            <a:off x="6300192" y="1538949"/>
            <a:ext cx="2232248" cy="44192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59286"/>
              <a:gd name="adj8" fmla="val -48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20668" y="1606020"/>
            <a:ext cx="239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/>
              <a:t>서울을 </a:t>
            </a:r>
            <a:r>
              <a:rPr lang="ko-KR" altLang="en-US" sz="1400" b="1" dirty="0" smtClean="0"/>
              <a:t>강제 점령한 </a:t>
            </a:r>
            <a:r>
              <a:rPr lang="ko-KR" altLang="en-US" sz="1400" b="1" dirty="0"/>
              <a:t>일본군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67544" y="5013176"/>
            <a:ext cx="417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hlinkClick r:id="rId4"/>
              </a:rPr>
              <a:t>http://www.youtube.com/watch?v=olPNyieaiUM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1224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3218" y="357166"/>
            <a:ext cx="2584606" cy="40011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/>
              <a:t>현재 일본의 국제사회분쟁</a:t>
            </a:r>
            <a:r>
              <a:rPr lang="en-US" altLang="ko-KR" sz="1500" b="1" dirty="0" smtClean="0"/>
              <a:t>1</a:t>
            </a:r>
            <a:endParaRPr lang="ko-KR" altLang="en-US" sz="1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35716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쿠릴 열도 분쟁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31200" y="1101600"/>
            <a:ext cx="8501122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쿠릴 열도에 관한 러시아와 일본 양국의 국경 변화</a:t>
            </a:r>
            <a:r>
              <a:rPr lang="en-US" altLang="ko-KR" dirty="0"/>
              <a:t>. 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201" y="1101600"/>
            <a:ext cx="3959987" cy="2759448"/>
          </a:xfrm>
          <a:prstGeom prst="rect">
            <a:avLst/>
          </a:prstGeom>
        </p:spPr>
      </p:pic>
      <p:sp>
        <p:nvSpPr>
          <p:cNvPr id="11" name="구름 모양 설명선 10"/>
          <p:cNvSpPr/>
          <p:nvPr/>
        </p:nvSpPr>
        <p:spPr>
          <a:xfrm>
            <a:off x="4499992" y="1124744"/>
            <a:ext cx="2232248" cy="1008112"/>
          </a:xfrm>
          <a:prstGeom prst="cloudCallout">
            <a:avLst>
              <a:gd name="adj1" fmla="val -50335"/>
              <a:gd name="adj2" fmla="val 902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860032" y="1268760"/>
            <a:ext cx="172185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300" b="1" dirty="0"/>
              <a:t>쿠릴 열도에 관한 러시아와 일본 양국의 국경 변화.</a:t>
            </a:r>
            <a:endParaRPr lang="ko-KR" altLang="en-US" sz="1300" b="1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123556912" descr="EMB00000d0c1c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096344" cy="2465065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9" name="_x123556912" descr="EMB00000d0c1c0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068960"/>
            <a:ext cx="4464496" cy="3257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11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9448" y="378626"/>
            <a:ext cx="368713" cy="35719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12918" y="357166"/>
            <a:ext cx="2074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조선의 식민지화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9448" y="1285860"/>
            <a:ext cx="8501122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578546" y="4966085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1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단 계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3579" y="4094785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2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단 계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4101" y="1549389"/>
            <a:ext cx="3433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한∙일 합방 후 경복궁에 걸린 일장기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계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8298" y="2348880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4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단 계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448" y="394775"/>
            <a:ext cx="368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>
                    <a:lumMod val="95000"/>
                  </a:schemeClr>
                </a:solidFill>
              </a:rPr>
              <a:t>3.</a:t>
            </a:r>
            <a:endParaRPr lang="ko-KR" alt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447" y="1285860"/>
            <a:ext cx="4170545" cy="2919382"/>
          </a:xfrm>
          <a:prstGeom prst="rect">
            <a:avLst/>
          </a:prstGeom>
        </p:spPr>
      </p:pic>
      <p:sp>
        <p:nvSpPr>
          <p:cNvPr id="19" name="설명선 1 18"/>
          <p:cNvSpPr/>
          <p:nvPr/>
        </p:nvSpPr>
        <p:spPr>
          <a:xfrm>
            <a:off x="5274814" y="1469978"/>
            <a:ext cx="3006968" cy="466598"/>
          </a:xfrm>
          <a:prstGeom prst="borderCallout1">
            <a:avLst>
              <a:gd name="adj1" fmla="val 33266"/>
              <a:gd name="adj2" fmla="val -1576"/>
              <a:gd name="adj3" fmla="val 85281"/>
              <a:gd name="adj4" fmla="val -251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645024"/>
            <a:ext cx="4114554" cy="2855810"/>
          </a:xfrm>
          <a:prstGeom prst="rect">
            <a:avLst/>
          </a:prstGeom>
        </p:spPr>
      </p:pic>
      <p:sp>
        <p:nvSpPr>
          <p:cNvPr id="21" name="사각형 설명선 20"/>
          <p:cNvSpPr/>
          <p:nvPr/>
        </p:nvSpPr>
        <p:spPr>
          <a:xfrm>
            <a:off x="1424991" y="4814772"/>
            <a:ext cx="2232248" cy="516311"/>
          </a:xfrm>
          <a:prstGeom prst="wedgeRectCallout">
            <a:avLst>
              <a:gd name="adj1" fmla="val 94850"/>
              <a:gd name="adj2" fmla="val 13137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44235" y="4811319"/>
            <a:ext cx="2213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일제 강점기 강제 징용된 노동자들의 모습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03218" y="390768"/>
            <a:ext cx="368713" cy="35719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34853" y="378626"/>
            <a:ext cx="3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</a:rPr>
              <a:t>4.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918" y="371677"/>
            <a:ext cx="279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제 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1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차 세계대전 참전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9448" y="1285860"/>
            <a:ext cx="8501122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WWImont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340768"/>
            <a:ext cx="3960701" cy="4104456"/>
          </a:xfrm>
          <a:prstGeom prst="rect">
            <a:avLst/>
          </a:prstGeom>
        </p:spPr>
      </p:pic>
      <p:pic>
        <p:nvPicPr>
          <p:cNvPr id="11" name="그림 10" descr="UncleSamwantsYouforar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05064"/>
            <a:ext cx="2016224" cy="2489455"/>
          </a:xfrm>
          <a:prstGeom prst="rect">
            <a:avLst/>
          </a:prstGeom>
        </p:spPr>
      </p:pic>
      <p:pic>
        <p:nvPicPr>
          <p:cNvPr id="12" name="그림 11" descr="1914-06-29_-_Aftermath_of_attacks_against_Serbs_in_Sarajev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3672408" cy="2676706"/>
          </a:xfrm>
          <a:prstGeom prst="rect">
            <a:avLst/>
          </a:prstGeom>
        </p:spPr>
      </p:pic>
      <p:sp>
        <p:nvSpPr>
          <p:cNvPr id="13" name="모서리가 둥근 사각형 설명선 12"/>
          <p:cNvSpPr/>
          <p:nvPr/>
        </p:nvSpPr>
        <p:spPr>
          <a:xfrm>
            <a:off x="2627784" y="4077072"/>
            <a:ext cx="1512168" cy="864096"/>
          </a:xfrm>
          <a:prstGeom prst="wedgeRoundRectCallout">
            <a:avLst>
              <a:gd name="adj1" fmla="val -28259"/>
              <a:gd name="adj2" fmla="val -5899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627784" y="4149080"/>
            <a:ext cx="1440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1914</a:t>
            </a:r>
            <a:r>
              <a:rPr lang="ko-KR" altLang="en-US" sz="1100" b="1" dirty="0" smtClean="0"/>
              <a:t>년 </a:t>
            </a:r>
            <a:r>
              <a:rPr lang="en-US" altLang="ko-KR" sz="1100" b="1" dirty="0" smtClean="0"/>
              <a:t>6</a:t>
            </a:r>
            <a:r>
              <a:rPr lang="ko-KR" altLang="en-US" sz="1100" b="1" dirty="0" smtClean="0"/>
              <a:t>월 </a:t>
            </a:r>
            <a:r>
              <a:rPr lang="en-US" altLang="ko-KR" sz="1100" b="1" dirty="0" smtClean="0"/>
              <a:t>29</a:t>
            </a:r>
            <a:r>
              <a:rPr lang="ko-KR" altLang="en-US" sz="1100" b="1" dirty="0" smtClean="0"/>
              <a:t>일 </a:t>
            </a:r>
            <a:r>
              <a:rPr lang="ko-KR" altLang="en-US" sz="1100" b="1" dirty="0" smtClean="0">
                <a:hlinkClick r:id="rId5" tooltip="사라예보 반세르비아 폭동 (없는 문서)"/>
              </a:rPr>
              <a:t>사라예보 반세르비아 폭동</a:t>
            </a:r>
            <a:r>
              <a:rPr lang="ko-KR" altLang="en-US" sz="1100" b="1" dirty="0" smtClean="0"/>
              <a:t>의 여파로 거리에 모여든 군중</a:t>
            </a:r>
            <a:r>
              <a:rPr lang="en-US" altLang="ko-KR" sz="1100" b="1" dirty="0" smtClean="0"/>
              <a:t>.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xmlns="" val="35942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3218" y="357166"/>
            <a:ext cx="2584606" cy="40011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/>
              <a:t>현재 일본의 국제사회분쟁</a:t>
            </a:r>
            <a:r>
              <a:rPr lang="en-US" altLang="ko-KR" sz="1500" b="1" dirty="0" smtClean="0"/>
              <a:t>2</a:t>
            </a:r>
            <a:endParaRPr lang="ko-KR" altLang="en-US" sz="1500" b="1" dirty="0"/>
          </a:p>
        </p:txBody>
      </p:sp>
      <p:sp>
        <p:nvSpPr>
          <p:cNvPr id="5" name="직사각형 4"/>
          <p:cNvSpPr/>
          <p:nvPr/>
        </p:nvSpPr>
        <p:spPr>
          <a:xfrm>
            <a:off x="329448" y="1285860"/>
            <a:ext cx="8501122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131840" y="35716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위안부 문제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pic>
        <p:nvPicPr>
          <p:cNvPr id="8" name="그림 7" descr="492f7f0051c81D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268760"/>
            <a:ext cx="3524250" cy="2466975"/>
          </a:xfrm>
          <a:prstGeom prst="rect">
            <a:avLst/>
          </a:prstGeom>
        </p:spPr>
      </p:pic>
      <p:pic>
        <p:nvPicPr>
          <p:cNvPr id="9" name="그림 8" descr="4f7bd1194d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789040"/>
            <a:ext cx="3384376" cy="2732959"/>
          </a:xfrm>
          <a:prstGeom prst="rect">
            <a:avLst/>
          </a:prstGeom>
        </p:spPr>
      </p:pic>
      <p:pic>
        <p:nvPicPr>
          <p:cNvPr id="10" name="그림 9" descr="4f7bcf9431f1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3048000" cy="5184576"/>
          </a:xfrm>
          <a:prstGeom prst="rect">
            <a:avLst/>
          </a:prstGeom>
        </p:spPr>
      </p:pic>
      <p:sp>
        <p:nvSpPr>
          <p:cNvPr id="11" name="타원형 설명선 10"/>
          <p:cNvSpPr/>
          <p:nvPr/>
        </p:nvSpPr>
        <p:spPr>
          <a:xfrm>
            <a:off x="3419872" y="1340768"/>
            <a:ext cx="1800200" cy="1152128"/>
          </a:xfrm>
          <a:prstGeom prst="wedgeEllipseCallout">
            <a:avLst>
              <a:gd name="adj1" fmla="val -45290"/>
              <a:gd name="adj2" fmla="val 838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635896" y="155679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가수 김장훈씨가 사비로 실은 뉴욕 </a:t>
            </a:r>
            <a:r>
              <a:rPr lang="ko-KR" altLang="en-US" sz="1200" b="1" dirty="0" err="1" smtClean="0"/>
              <a:t>타임즈</a:t>
            </a:r>
            <a:r>
              <a:rPr lang="ko-KR" altLang="en-US" sz="1200" b="1" dirty="0" smtClean="0"/>
              <a:t> 위안부 광고</a:t>
            </a:r>
            <a:endParaRPr lang="ko-KR" altLang="en-US" sz="1200" b="1" dirty="0"/>
          </a:p>
        </p:txBody>
      </p:sp>
      <p:pic>
        <p:nvPicPr>
          <p:cNvPr id="13" name="그림 12" descr="492f81a7aa1fdC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005064"/>
            <a:ext cx="1872223" cy="24425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3218" y="357166"/>
            <a:ext cx="368713" cy="35719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29448" y="1285860"/>
            <a:ext cx="8501122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5536" y="3326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</a:rPr>
              <a:t>5.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26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우서</a:t>
            </a:r>
            <a:r>
              <a:rPr lang="ko-KR" altLang="en-US" sz="2000" b="1" dirty="0" smtClean="0"/>
              <a:t> 사건</a:t>
            </a:r>
            <a:endParaRPr lang="ko-KR" altLang="en-US" sz="2000" b="1" dirty="0"/>
          </a:p>
        </p:txBody>
      </p:sp>
      <p:pic>
        <p:nvPicPr>
          <p:cNvPr id="12" name="그림 11" descr="사본 -20884ae8811035ad64121d0001dbb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268761"/>
            <a:ext cx="4320479" cy="2952328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860032" y="332656"/>
            <a:ext cx="368713" cy="357190"/>
          </a:xfrm>
          <a:prstGeom prst="rect">
            <a:avLst/>
          </a:prstGeom>
          <a:solidFill>
            <a:srgbClr val="352412"/>
          </a:solidFill>
          <a:ln w="3175">
            <a:solidFill>
              <a:srgbClr val="352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860032" y="3326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3326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만주 사변</a:t>
            </a:r>
            <a:endParaRPr lang="ko-KR" altLang="en-US" b="1" dirty="0"/>
          </a:p>
        </p:txBody>
      </p:sp>
      <p:sp>
        <p:nvSpPr>
          <p:cNvPr id="16" name="타원형 설명선 15"/>
          <p:cNvSpPr/>
          <p:nvPr/>
        </p:nvSpPr>
        <p:spPr>
          <a:xfrm>
            <a:off x="1259632" y="4437112"/>
            <a:ext cx="2160240" cy="1080120"/>
          </a:xfrm>
          <a:prstGeom prst="wedgeEllipseCallout">
            <a:avLst>
              <a:gd name="adj1" fmla="val -25732"/>
              <a:gd name="adj2" fmla="val -7966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75656" y="450912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/>
              <a:t>우서</a:t>
            </a:r>
            <a:r>
              <a:rPr lang="ko-KR" altLang="en-US" sz="1400" b="1" dirty="0" smtClean="0"/>
              <a:t> 사건을 진압한 일본군이 처형한 대만인의 머리로 </a:t>
            </a:r>
            <a:r>
              <a:rPr lang="ko-KR" altLang="en-US" sz="1400" b="1" dirty="0" err="1" smtClean="0"/>
              <a:t>인증샷</a:t>
            </a:r>
            <a:r>
              <a:rPr lang="ko-KR" altLang="en-US" sz="1400" b="1" dirty="0" smtClean="0"/>
              <a:t> 찍은 사진</a:t>
            </a:r>
            <a:endParaRPr lang="ko-KR" altLang="en-US" sz="1400" b="1" dirty="0"/>
          </a:p>
        </p:txBody>
      </p:sp>
      <p:pic>
        <p:nvPicPr>
          <p:cNvPr id="18" name="그림 17" descr="2002-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268760"/>
            <a:ext cx="2381250" cy="1600200"/>
          </a:xfrm>
          <a:prstGeom prst="rect">
            <a:avLst/>
          </a:prstGeom>
        </p:spPr>
      </p:pic>
      <p:pic>
        <p:nvPicPr>
          <p:cNvPr id="19" name="그림 18" descr="c0039224_4978a1f0b7ef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212976"/>
            <a:ext cx="3657600" cy="3151632"/>
          </a:xfrm>
          <a:prstGeom prst="rect">
            <a:avLst/>
          </a:prstGeom>
        </p:spPr>
      </p:pic>
      <p:sp>
        <p:nvSpPr>
          <p:cNvPr id="20" name="사각형 설명선 19"/>
          <p:cNvSpPr/>
          <p:nvPr/>
        </p:nvSpPr>
        <p:spPr>
          <a:xfrm>
            <a:off x="4788024" y="1556792"/>
            <a:ext cx="1440160" cy="720080"/>
          </a:xfrm>
          <a:prstGeom prst="wedgeRectCallout">
            <a:avLst>
              <a:gd name="adj1" fmla="val 63677"/>
              <a:gd name="adj2" fmla="val 1399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788024" y="162880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만주사변 당시 학살당한 시체</a:t>
            </a:r>
            <a:endParaRPr lang="ko-KR" altLang="en-US" sz="1400" b="1" dirty="0"/>
          </a:p>
        </p:txBody>
      </p:sp>
      <p:sp>
        <p:nvSpPr>
          <p:cNvPr id="22" name="모서리가 둥근 사각형 설명선 21"/>
          <p:cNvSpPr/>
          <p:nvPr/>
        </p:nvSpPr>
        <p:spPr>
          <a:xfrm>
            <a:off x="3563888" y="4941168"/>
            <a:ext cx="1368152" cy="720080"/>
          </a:xfrm>
          <a:prstGeom prst="wedgeRoundRectCallout">
            <a:avLst>
              <a:gd name="adj1" fmla="val 66512"/>
              <a:gd name="adj2" fmla="val 763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563888" y="501317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만주에서 작전중인 일본군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377</Words>
  <Application>Microsoft Office PowerPoint</Application>
  <PresentationFormat>화면 슬라이드 쇼(4:3)</PresentationFormat>
  <Paragraphs>124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HIYA</cp:lastModifiedBy>
  <cp:revision>72</cp:revision>
  <dcterms:created xsi:type="dcterms:W3CDTF">2014-04-30T08:48:14Z</dcterms:created>
  <dcterms:modified xsi:type="dcterms:W3CDTF">2014-09-29T03:37:11Z</dcterms:modified>
</cp:coreProperties>
</file>