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33" r:id="rId3"/>
    <p:sldId id="332" r:id="rId4"/>
    <p:sldId id="257" r:id="rId5"/>
    <p:sldId id="258" r:id="rId6"/>
    <p:sldId id="259" r:id="rId7"/>
    <p:sldId id="319" r:id="rId8"/>
    <p:sldId id="261" r:id="rId9"/>
    <p:sldId id="260" r:id="rId10"/>
    <p:sldId id="262" r:id="rId11"/>
    <p:sldId id="263" r:id="rId12"/>
    <p:sldId id="264" r:id="rId13"/>
    <p:sldId id="265" r:id="rId14"/>
    <p:sldId id="321" r:id="rId15"/>
    <p:sldId id="334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83" r:id="rId51"/>
    <p:sldId id="384" r:id="rId52"/>
    <p:sldId id="348" r:id="rId53"/>
    <p:sldId id="349" r:id="rId54"/>
    <p:sldId id="350" r:id="rId55"/>
    <p:sldId id="351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82" r:id="rId69"/>
    <p:sldId id="375" r:id="rId70"/>
    <p:sldId id="376" r:id="rId71"/>
    <p:sldId id="377" r:id="rId72"/>
    <p:sldId id="378" r:id="rId73"/>
    <p:sldId id="379" r:id="rId74"/>
    <p:sldId id="380" r:id="rId75"/>
    <p:sldId id="381" r:id="rId7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595" autoAdjust="0"/>
  </p:normalViewPr>
  <p:slideViewPr>
    <p:cSldViewPr>
      <p:cViewPr>
        <p:scale>
          <a:sx n="75" d="100"/>
          <a:sy n="75" d="100"/>
        </p:scale>
        <p:origin x="-12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B79F742-06C3-4E0D-929C-213DEF91DDAB}" type="datetimeFigureOut">
              <a:rPr lang="ko-KR" altLang="en-US" smtClean="0"/>
              <a:pPr/>
              <a:t>2016-05-19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071B5BF-73B7-48B2-A907-04836829F5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1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1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1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1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1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1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1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1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.kr/url?sa=i&amp;rct=j&amp;q=&amp;esrc=s&amp;source=images&amp;cd=&amp;cad=rja&amp;uact=8&amp;ved=0ahUKEwip962g_ejLAhXONpQKHUkIBFgQjRwIBw&amp;url=http://bamnwind.tistory.com/991&amp;bvm=bv.117868183,d.dGo&amp;psig=AFQjCNGROx5hGiK81Y0aMaI2N6BIsRNNDQ&amp;ust=14594467911365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.kr/url?sa=i&amp;rct=j&amp;q=&amp;esrc=s&amp;source=images&amp;cd=&amp;cad=rja&amp;uact=8&amp;ved=0ahUKEwj8ieaYvuHMAhXBF6YKHca7AM8QjRwIBw&amp;url=http://www.asiae.co.kr/news/view.htm?idxno%3D2016021710240990987&amp;psig=AFQjCNFvbz-l_DecoQkb9lniJZuRri4phQ&amp;ust=1463587367343690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.kr/url?sa=i&amp;rct=j&amp;q=&amp;esrc=s&amp;source=images&amp;cd=&amp;cad=rja&amp;uact=8&amp;ved=0ahUKEwjzn6z0r-HMAhWF6KYKHaPGCr4QjRwIBw&amp;url=http://www.sainokuni-kanko.jp/kr/sightseeingspot/021.html&amp;psig=AFQjCNEPVW1G3dzTlJHpXudy7wVy-CSoCA&amp;ust=1463583591161907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.kr/url?sa=i&amp;rct=j&amp;q=&amp;esrc=s&amp;source=images&amp;cd=&amp;cad=rja&amp;uact=8&amp;ved=0ahUKEwiKwL7pt-HMAhWiLKYKHQQpAIEQjRwIBw&amp;url=http://kr.japan-guide.com/travel/tohoku/sendai/sendai-tanabata-matsuri&amp;psig=AFQjCNEcSdDjvQgizhOWzzwQAr5YbgKtcQ&amp;ust=1463584202967252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.kr/url?sa=i&amp;rct=j&amp;q=&amp;esrc=s&amp;source=images&amp;cd=&amp;cad=rja&amp;uact=8&amp;ved=0ahUKEwiQnZuln-rLAhWDHZQKHZ7HBJ4QjRwIBw&amp;url=http://www.osaka-kyoiku.ac.jp/~jochi/shigeru/keiko/keiko2011.htm&amp;bvm=bv.118353311,d.dGo&amp;psig=AFQjCNG7LiF-zlbz6PvqaqCV9SBQHUYboQ&amp;ust=145949032303062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1085800&amp;ref=y" TargetMode="External"/><Relationship Id="rId2" Type="http://schemas.openxmlformats.org/officeDocument/2006/relationships/hyperlink" Target="http://terms.naver.com/entry.nhn?docId=1137172&amp;ref=y" TargetMode="Externa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co.kr/url?sa=i&amp;rct=j&amp;q=&amp;esrc=s&amp;source=images&amp;cd=&amp;cad=rja&amp;uact=8&amp;ved=0ahUKEwjF3YzO3uXMAhVjGKYKHd70BGMQjRwIBw&amp;url=https://ko.wikipedia.org/wiki/%EC%8A%A4%EB%AA%A8&amp;psig=AFQjCNG5B6SyMF3mU8fyT_g6JBC15oOKbA&amp;ust=1463733565843083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ds21.egloos.com/pds/201103/13/09/c0072409_4d7ba4899a84e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3568" y="2708920"/>
            <a:ext cx="7776864" cy="3240360"/>
          </a:xfrm>
        </p:spPr>
        <p:txBody>
          <a:bodyPr>
            <a:normAutofit/>
          </a:bodyPr>
          <a:lstStyle/>
          <a:p>
            <a:r>
              <a:rPr lang="ko-KR" altLang="en-US" sz="2700" dirty="0" err="1" smtClean="0"/>
              <a:t>일본문화의이해</a:t>
            </a:r>
            <a:endParaRPr lang="en-US" altLang="ko-KR" sz="2700" dirty="0" smtClean="0"/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일본어일본학과          관광경영학과</a:t>
            </a:r>
            <a:endParaRPr lang="en-US" altLang="ko-KR" sz="2000" dirty="0" smtClean="0"/>
          </a:p>
          <a:p>
            <a:r>
              <a:rPr lang="en-US" altLang="ko-KR" sz="2000" dirty="0" smtClean="0"/>
              <a:t>21302207 </a:t>
            </a:r>
            <a:r>
              <a:rPr lang="ko-KR" altLang="en-US" sz="2000" dirty="0" smtClean="0"/>
              <a:t>김민서      </a:t>
            </a:r>
            <a:r>
              <a:rPr lang="en-US" altLang="ko-KR" sz="2000" dirty="0" smtClean="0"/>
              <a:t>21316044 </a:t>
            </a:r>
            <a:r>
              <a:rPr lang="ko-KR" altLang="en-US" sz="2000" dirty="0" smtClean="0"/>
              <a:t>최은성</a:t>
            </a:r>
            <a:endParaRPr lang="en-US" altLang="ko-KR" sz="2000" dirty="0" smtClean="0"/>
          </a:p>
          <a:p>
            <a:r>
              <a:rPr lang="en-US" altLang="ko-KR" sz="2000" dirty="0" smtClean="0"/>
              <a:t>21302362 </a:t>
            </a:r>
            <a:r>
              <a:rPr lang="ko-KR" altLang="en-US" sz="2000" dirty="0" smtClean="0"/>
              <a:t>김나영      금융보험학과</a:t>
            </a:r>
            <a:endParaRPr lang="en-US" altLang="ko-KR" sz="2000" dirty="0" smtClean="0"/>
          </a:p>
          <a:p>
            <a:r>
              <a:rPr lang="en-US" altLang="ko-KR" sz="2000" dirty="0" smtClean="0"/>
              <a:t>21501613 </a:t>
            </a:r>
            <a:r>
              <a:rPr lang="ko-KR" altLang="en-US" sz="2000" dirty="0" smtClean="0"/>
              <a:t>민규태      </a:t>
            </a:r>
            <a:r>
              <a:rPr lang="en-US" altLang="ko-KR" sz="2000" dirty="0" smtClean="0"/>
              <a:t>21415398 </a:t>
            </a:r>
            <a:r>
              <a:rPr lang="ko-KR" altLang="en-US" sz="2000" dirty="0" smtClean="0"/>
              <a:t>이상엽   </a:t>
            </a:r>
            <a:endParaRPr lang="en-US" altLang="ko-KR" sz="2000" dirty="0" smtClean="0"/>
          </a:p>
          <a:p>
            <a:r>
              <a:rPr lang="en-US" altLang="ko-KR" sz="2000" dirty="0" smtClean="0"/>
              <a:t>21501697 </a:t>
            </a:r>
            <a:r>
              <a:rPr lang="ko-KR" altLang="en-US" sz="2000" dirty="0" smtClean="0"/>
              <a:t>손준호</a:t>
            </a:r>
            <a:endParaRPr lang="ko-KR" altLang="en-US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477000" cy="1828800"/>
          </a:xfrm>
        </p:spPr>
        <p:txBody>
          <a:bodyPr/>
          <a:lstStyle/>
          <a:p>
            <a:r>
              <a:rPr lang="en-US" altLang="ko-KR" dirty="0" smtClean="0"/>
              <a:t>4</a:t>
            </a:r>
            <a:r>
              <a:rPr lang="ko-KR" altLang="en-US" dirty="0" smtClean="0"/>
              <a:t>조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친구해조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80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file1.uf.tistory.com/image/2641F449520B2552104DD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78" y="1693720"/>
            <a:ext cx="5200822" cy="34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err="1" smtClean="0"/>
              <a:t>와타즈미</a:t>
            </a:r>
            <a:r>
              <a:rPr lang="ko-KR" altLang="en-US" sz="3500" dirty="0" smtClean="0"/>
              <a:t> 신사</a:t>
            </a:r>
            <a:endParaRPr lang="ko-KR" altLang="en-US" sz="35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125"/>
            <a:ext cx="3819844" cy="286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282" y="5254339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일본에서 해신을 모시는 가장 오래된 신사로 알려져 있음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바다에서 신사의 본전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本殿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까지 다섯 개의 도리이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鳥居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가 이어져 있으며 밀물이 들 때는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2m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나 바닷물에 잠기는 도리이도 있다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음력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월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일 오마쓰리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大祭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가 열리며 봉납연예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奉納演芸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와 후나구로대회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船ぐろう大会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로 붐빈다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ko-KR" altLang="en-US" sz="15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우지가미 신사</a:t>
            </a:r>
            <a:endParaRPr lang="ko-KR" altLang="en-US" sz="3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837604"/>
            <a:ext cx="5387490" cy="35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6446" y="2355845"/>
            <a:ext cx="31432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1994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년에 고도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교토의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문화재의 일부로써 유네스코 세계유산으로 지정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ko-KR" alt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우지가미 신사는 연륜 연대학을 통해 일본에서 가장 오래된 신사임이 밝혀짐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우지가미 신사는 봉황당이 있는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평등원의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수호 신사로서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헤이안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시대에 지어졌다고 함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ko-KR" altLang="en-U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오미와 신사</a:t>
            </a:r>
            <a:endParaRPr lang="ko-KR" altLang="en-US" sz="35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928802"/>
            <a:ext cx="4873061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4942" y="2498893"/>
            <a:ext cx="37862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미와산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三輪山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]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자체를 신체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神体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로 하는 신사이며 지금도 본전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本殿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을 갖지 않고 배전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拝殿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에서 미와산을 우러러보는 신도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神道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의 형태가 남아있음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자연을 숭배하는 애니미즘의 특색이 남아있음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오미와신사의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도리이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鳥居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는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개의 </a:t>
            </a:r>
            <a:r>
              <a:rPr lang="ko-KR" altLang="en-US" dirty="0" err="1" smtClean="0">
                <a:solidFill>
                  <a:schemeClr val="tx2">
                    <a:lumMod val="75000"/>
                  </a:schemeClr>
                </a:solidFill>
              </a:rPr>
              <a:t>도리이를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하나로 짜 맞춘 독특한 형태를 하고 있음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ko-KR" alt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9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 방문예절은 무엇인가</a:t>
            </a:r>
            <a:endParaRPr lang="ko-KR" altLang="en-US" sz="3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4818" cy="492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_x109621456" descr="EMB000016e4784d"/>
          <p:cNvPicPr>
            <a:picLocks noChangeAspect="1" noChangeArrowheads="1"/>
          </p:cNvPicPr>
          <p:nvPr/>
        </p:nvPicPr>
        <p:blipFill>
          <a:blip r:embed="rId2">
            <a:lum bright="42000"/>
          </a:blip>
          <a:srcRect/>
          <a:stretch>
            <a:fillRect/>
          </a:stretch>
        </p:blipFill>
        <p:spPr bwMode="auto">
          <a:xfrm>
            <a:off x="-375256" y="0"/>
            <a:ext cx="9519256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7772400" cy="1470025"/>
          </a:xfrm>
        </p:spPr>
        <p:txBody>
          <a:bodyPr/>
          <a:lstStyle/>
          <a:p>
            <a:r>
              <a:rPr lang="ko-KR" altLang="en-US" b="1" dirty="0"/>
              <a:t>기모노</a:t>
            </a:r>
            <a:r>
              <a:rPr lang="ko-KR" altLang="en-US" dirty="0"/>
              <a:t> 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498172" y="29384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000" b="1" dirty="0" smtClean="0">
                <a:solidFill>
                  <a:schemeClr val="tx1"/>
                </a:solidFill>
              </a:rPr>
              <a:t>기모노</a:t>
            </a:r>
            <a:r>
              <a:rPr lang="ko-KR" altLang="en-US" sz="5000" dirty="0" smtClean="0">
                <a:solidFill>
                  <a:schemeClr val="tx1"/>
                </a:solidFill>
              </a:rPr>
              <a:t> 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 fontScale="70000" lnSpcReduction="20000"/>
          </a:bodyPr>
          <a:lstStyle/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</a:rPr>
              <a:t> 기모노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ko-KR" sz="1500" dirty="0" smtClean="0"/>
              <a:t>  </a:t>
            </a:r>
            <a:r>
              <a:rPr lang="en-US" altLang="ko-KR" sz="3000" dirty="0" smtClean="0"/>
              <a:t>- </a:t>
            </a:r>
            <a:r>
              <a:rPr lang="ko-KR" altLang="en-US" sz="3000" dirty="0" smtClean="0"/>
              <a:t>기모노의 역사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기모노의 유래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기모노의 종류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기모노 입는 법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/>
          </a:p>
          <a:p>
            <a:pPr>
              <a:buNone/>
            </a:pPr>
            <a:r>
              <a:rPr lang="en-US" altLang="ko-KR" sz="3000" dirty="0"/>
              <a:t> </a:t>
            </a:r>
            <a:r>
              <a:rPr lang="en-US" altLang="ko-KR" sz="3000" dirty="0" smtClean="0"/>
              <a:t>- </a:t>
            </a:r>
            <a:r>
              <a:rPr lang="ko-KR" altLang="en-US" sz="3000" dirty="0" smtClean="0"/>
              <a:t>기모노와 </a:t>
            </a:r>
            <a:r>
              <a:rPr lang="ko-KR" altLang="en-US" sz="3000" dirty="0" err="1" smtClean="0"/>
              <a:t>유카타의</a:t>
            </a:r>
            <a:r>
              <a:rPr lang="ko-KR" altLang="en-US" sz="3000" dirty="0" smtClean="0"/>
              <a:t> 차이점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기모노 </a:t>
            </a:r>
            <a:r>
              <a:rPr lang="en-US" altLang="ko-KR" sz="3000" dirty="0" smtClean="0"/>
              <a:t>vs </a:t>
            </a:r>
            <a:r>
              <a:rPr lang="ko-KR" altLang="en-US" sz="3000" dirty="0" smtClean="0"/>
              <a:t>한복</a:t>
            </a:r>
            <a:endParaRPr lang="en-US" altLang="ko-KR" sz="3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0408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700808"/>
            <a:ext cx="8572560" cy="5060577"/>
          </a:xfrm>
        </p:spPr>
        <p:txBody>
          <a:bodyPr>
            <a:normAutofit fontScale="92500"/>
          </a:bodyPr>
          <a:lstStyle/>
          <a:p>
            <a:r>
              <a:rPr lang="ko-KR" altLang="en-US" sz="3000" b="1" dirty="0" smtClean="0"/>
              <a:t> </a:t>
            </a:r>
            <a:r>
              <a:rPr lang="ko-KR" altLang="en-US" sz="3200" b="1" dirty="0" err="1" smtClean="0"/>
              <a:t>아스카</a:t>
            </a:r>
            <a:r>
              <a:rPr lang="ko-KR" altLang="en-US" sz="3200" b="1" dirty="0" smtClean="0"/>
              <a:t> </a:t>
            </a:r>
            <a:r>
              <a:rPr lang="ko-KR" altLang="en-US" sz="3200" b="1" dirty="0"/>
              <a:t>시대 </a:t>
            </a:r>
            <a:r>
              <a:rPr lang="en-US" altLang="ko-KR" sz="3200" dirty="0"/>
              <a:t>– </a:t>
            </a:r>
            <a:r>
              <a:rPr lang="ko-KR" altLang="en-US" sz="3200" dirty="0"/>
              <a:t>당나라의 옷과 염직기술</a:t>
            </a:r>
            <a:r>
              <a:rPr lang="en-US" altLang="ko-KR" sz="3200" dirty="0" smtClean="0"/>
              <a:t>.</a:t>
            </a:r>
          </a:p>
          <a:p>
            <a:endParaRPr lang="en-US" altLang="ko-KR" sz="3200" dirty="0"/>
          </a:p>
          <a:p>
            <a:r>
              <a:rPr lang="ko-KR" altLang="en-US" sz="3000" b="1" dirty="0" smtClean="0"/>
              <a:t> </a:t>
            </a:r>
            <a:r>
              <a:rPr lang="ko-KR" altLang="en-US" sz="3000" b="1" dirty="0" err="1" smtClean="0"/>
              <a:t>헤이안</a:t>
            </a:r>
            <a:r>
              <a:rPr lang="ko-KR" altLang="en-US" sz="3000" b="1" dirty="0" smtClean="0"/>
              <a:t> 시대 </a:t>
            </a:r>
            <a:r>
              <a:rPr lang="en-US" altLang="ko-KR" sz="3000" b="1" dirty="0" smtClean="0"/>
              <a:t>- </a:t>
            </a:r>
            <a:r>
              <a:rPr lang="ko-KR" altLang="en-US" sz="2700" dirty="0" smtClean="0"/>
              <a:t>귀족중심사회였으며</a:t>
            </a:r>
            <a:r>
              <a:rPr lang="en-US" altLang="ko-KR" sz="2700" dirty="0" smtClean="0"/>
              <a:t>, </a:t>
            </a:r>
            <a:r>
              <a:rPr lang="ko-KR" altLang="en-US" sz="2700" dirty="0" smtClean="0"/>
              <a:t>의복도 귀족중심으로</a:t>
            </a:r>
            <a:r>
              <a:rPr lang="en-US" altLang="ko-KR" sz="2700" dirty="0" smtClean="0"/>
              <a:t> </a:t>
            </a:r>
            <a:r>
              <a:rPr lang="ko-KR" altLang="en-US" sz="2700" dirty="0" smtClean="0"/>
              <a:t>발전</a:t>
            </a:r>
            <a:endParaRPr lang="en-US" altLang="ko-KR" sz="2700" dirty="0"/>
          </a:p>
          <a:p>
            <a:pPr marL="0" indent="0">
              <a:buNone/>
            </a:pPr>
            <a:r>
              <a:rPr lang="en-US" altLang="ko-KR" sz="3000" dirty="0" smtClean="0"/>
              <a:t> </a:t>
            </a:r>
            <a:endParaRPr lang="ko-KR" altLang="en-US" sz="3000" dirty="0"/>
          </a:p>
          <a:p>
            <a:r>
              <a:rPr lang="ko-KR" altLang="en-US" sz="3000" b="1" dirty="0" smtClean="0"/>
              <a:t> </a:t>
            </a:r>
            <a:r>
              <a:rPr lang="ko-KR" altLang="en-US" sz="3000" b="1" dirty="0" err="1" smtClean="0"/>
              <a:t>카마쿠라</a:t>
            </a:r>
            <a:r>
              <a:rPr lang="ko-KR" altLang="en-US" sz="3000" b="1" dirty="0" smtClean="0"/>
              <a:t> 시대 </a:t>
            </a:r>
            <a:r>
              <a:rPr lang="en-US" altLang="ko-KR" sz="3000" dirty="0" smtClean="0"/>
              <a:t>- </a:t>
            </a:r>
            <a:r>
              <a:rPr lang="ko-KR" altLang="en-US" sz="2700" dirty="0" smtClean="0"/>
              <a:t>귀족문화의 </a:t>
            </a:r>
            <a:r>
              <a:rPr lang="ko-KR" altLang="en-US" sz="2700" dirty="0"/>
              <a:t>화려함이 사라지고 의복의 간소화를 추구</a:t>
            </a:r>
            <a:endParaRPr lang="en-US" altLang="ko-KR" sz="2700" dirty="0"/>
          </a:p>
          <a:p>
            <a:pPr marL="0" indent="0">
              <a:buNone/>
            </a:pPr>
            <a:endParaRPr lang="ko-KR" altLang="en-US" sz="3000" dirty="0"/>
          </a:p>
          <a:p>
            <a:r>
              <a:rPr lang="ko-KR" altLang="en-US" sz="3000" b="1" dirty="0" smtClean="0"/>
              <a:t> </a:t>
            </a:r>
            <a:r>
              <a:rPr lang="ko-KR" altLang="en-US" sz="3000" b="1" dirty="0" err="1" smtClean="0"/>
              <a:t>무로마치</a:t>
            </a:r>
            <a:r>
              <a:rPr lang="ko-KR" altLang="en-US" sz="3000" b="1" dirty="0" smtClean="0"/>
              <a:t> 시대 </a:t>
            </a:r>
            <a:r>
              <a:rPr lang="en-US" altLang="ko-KR" sz="3000" dirty="0" smtClean="0"/>
              <a:t>- </a:t>
            </a:r>
            <a:r>
              <a:rPr lang="ko-KR" altLang="en-US" sz="2700" dirty="0"/>
              <a:t>현재의 기모노의 기초가 잡히기 시작</a:t>
            </a:r>
            <a:r>
              <a:rPr lang="en-US" altLang="ko-KR" sz="2700" dirty="0"/>
              <a:t>, </a:t>
            </a:r>
            <a:r>
              <a:rPr lang="ko-KR" altLang="en-US" sz="2700" dirty="0"/>
              <a:t>옷에 그 집안의 문장인 가문을 새기는 관습도 생김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762" y="329546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ko-KR" altLang="en-US" b="1" dirty="0"/>
              <a:t>기모노의 역사 </a:t>
            </a:r>
            <a:r>
              <a:rPr lang="ko-KR" altLang="en-US" dirty="0"/>
              <a:t/>
            </a:r>
            <a:br>
              <a:rPr lang="ko-KR" altLang="en-US" dirty="0"/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1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2404" y="1700808"/>
            <a:ext cx="8229600" cy="4968552"/>
          </a:xfrm>
        </p:spPr>
        <p:txBody>
          <a:bodyPr>
            <a:normAutofit lnSpcReduction="10000"/>
          </a:bodyPr>
          <a:lstStyle/>
          <a:p>
            <a:r>
              <a:rPr lang="ko-KR" altLang="en-US" sz="3000" dirty="0" smtClean="0"/>
              <a:t> </a:t>
            </a:r>
            <a:r>
              <a:rPr lang="ko-KR" altLang="en-US" sz="3000" b="1" dirty="0" err="1" smtClean="0"/>
              <a:t>모모야마</a:t>
            </a:r>
            <a:r>
              <a:rPr lang="ko-KR" altLang="en-US" sz="3000" b="1" dirty="0" smtClean="0"/>
              <a:t> 시대</a:t>
            </a:r>
            <a:r>
              <a:rPr lang="ko-KR" altLang="en-US" sz="3000" dirty="0" smtClean="0"/>
              <a:t> </a:t>
            </a:r>
            <a:r>
              <a:rPr lang="en-US" altLang="ko-KR" sz="3000" dirty="0" smtClean="0"/>
              <a:t>– </a:t>
            </a:r>
            <a:r>
              <a:rPr lang="ko-KR" altLang="en-US" sz="2500" dirty="0" smtClean="0"/>
              <a:t>조선으로부터 끈으로 묶는 기술이 전해지면서 </a:t>
            </a:r>
            <a:r>
              <a:rPr lang="ko-KR" altLang="en-US" sz="2500" dirty="0" smtClean="0"/>
              <a:t>帶</a:t>
            </a:r>
            <a:r>
              <a:rPr lang="en-US" altLang="ko-KR" sz="2500" dirty="0" smtClean="0"/>
              <a:t>(</a:t>
            </a:r>
            <a:r>
              <a:rPr lang="ko-KR" altLang="en-US" sz="2500" dirty="0" smtClean="0"/>
              <a:t>おび</a:t>
            </a:r>
            <a:r>
              <a:rPr lang="en-US" altLang="ko-KR" sz="2500" dirty="0" smtClean="0"/>
              <a:t>)</a:t>
            </a:r>
            <a:r>
              <a:rPr lang="ko-KR" altLang="en-US" sz="2500" dirty="0" smtClean="0"/>
              <a:t>가 생겨나 현재의 기모노가 확립</a:t>
            </a:r>
            <a:endParaRPr lang="en-US" altLang="ko-KR" sz="2500" dirty="0" smtClean="0"/>
          </a:p>
          <a:p>
            <a:endParaRPr lang="en-US" altLang="ko-KR" sz="3200" dirty="0" smtClean="0"/>
          </a:p>
          <a:p>
            <a:r>
              <a:rPr lang="ko-KR" altLang="en-US" sz="3600" b="1" dirty="0" smtClean="0"/>
              <a:t> </a:t>
            </a:r>
            <a:r>
              <a:rPr lang="ko-KR" altLang="en-US" sz="3000" b="1" dirty="0" smtClean="0"/>
              <a:t>메이지 시대</a:t>
            </a:r>
            <a:r>
              <a:rPr lang="ko-KR" altLang="en-US" sz="3600" b="1" dirty="0" smtClean="0"/>
              <a:t> </a:t>
            </a:r>
            <a:r>
              <a:rPr lang="en-US" altLang="ko-KR" sz="3600" dirty="0"/>
              <a:t>- </a:t>
            </a:r>
            <a:r>
              <a:rPr lang="ko-KR" altLang="en-US" sz="2700" dirty="0"/>
              <a:t>여성들은 기모노를 입게 됨</a:t>
            </a:r>
            <a:endParaRPr lang="en-US" altLang="ko-KR" sz="2700" dirty="0"/>
          </a:p>
          <a:p>
            <a:endParaRPr lang="en-US" altLang="ko-KR" sz="3000" dirty="0" smtClean="0"/>
          </a:p>
          <a:p>
            <a:r>
              <a:rPr lang="ko-KR" altLang="en-US" sz="3000" b="1" dirty="0" smtClean="0"/>
              <a:t> </a:t>
            </a:r>
            <a:r>
              <a:rPr lang="ko-KR" altLang="en-US" sz="3000" b="1" dirty="0" err="1" smtClean="0"/>
              <a:t>다이쇼</a:t>
            </a:r>
            <a:r>
              <a:rPr lang="ko-KR" altLang="en-US" sz="3000" b="1" dirty="0" smtClean="0"/>
              <a:t> 시대 </a:t>
            </a:r>
            <a:r>
              <a:rPr lang="en-US" altLang="ko-KR" sz="3000" dirty="0" smtClean="0"/>
              <a:t>-</a:t>
            </a:r>
            <a:r>
              <a:rPr lang="ko-KR" altLang="en-US" sz="3000" dirty="0" smtClean="0"/>
              <a:t> </a:t>
            </a:r>
            <a:r>
              <a:rPr lang="ko-KR" altLang="en-US" sz="2700" dirty="0" smtClean="0"/>
              <a:t>여성들도 양장을 입기 시작함</a:t>
            </a:r>
            <a:endParaRPr lang="en-US" altLang="ko-KR" sz="2700" dirty="0" smtClean="0"/>
          </a:p>
          <a:p>
            <a:pPr marL="45720" indent="0">
              <a:buNone/>
            </a:pPr>
            <a:endParaRPr lang="ko-KR" altLang="en-US" sz="3000" dirty="0"/>
          </a:p>
          <a:p>
            <a:r>
              <a:rPr lang="ko-KR" altLang="en-US" sz="3000" dirty="0" smtClean="0"/>
              <a:t> </a:t>
            </a:r>
            <a:r>
              <a:rPr lang="ko-KR" altLang="en-US" sz="3000" b="1" dirty="0" smtClean="0"/>
              <a:t>현재</a:t>
            </a:r>
            <a:r>
              <a:rPr lang="ko-KR" altLang="en-US" sz="3000" dirty="0" smtClean="0"/>
              <a:t> </a:t>
            </a:r>
            <a:r>
              <a:rPr lang="en-US" altLang="ko-KR" sz="3000" dirty="0" smtClean="0"/>
              <a:t>- </a:t>
            </a:r>
            <a:r>
              <a:rPr lang="ko-KR" altLang="en-US" sz="2700" dirty="0"/>
              <a:t>결혼식이나 성인식</a:t>
            </a:r>
            <a:r>
              <a:rPr lang="en-US" altLang="ko-KR" sz="2700" dirty="0"/>
              <a:t>, </a:t>
            </a:r>
            <a:r>
              <a:rPr lang="ko-KR" altLang="en-US" sz="2700" dirty="0"/>
              <a:t>기타 예의를 갖추어야 할 모임에 나갈 때나 명절에 주로 입음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/>
          </a:bodyPr>
          <a:lstStyle/>
          <a:p>
            <a:r>
              <a:rPr lang="ko-KR" altLang="en-US" b="1" dirty="0"/>
              <a:t>기모노의 </a:t>
            </a:r>
            <a:r>
              <a:rPr lang="ko-KR" altLang="en-US" b="1" dirty="0" smtClean="0"/>
              <a:t>역사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2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1844824"/>
            <a:ext cx="8572560" cy="3918260"/>
          </a:xfrm>
        </p:spPr>
        <p:txBody>
          <a:bodyPr/>
          <a:lstStyle/>
          <a:p>
            <a:pPr algn="ctr"/>
            <a:endParaRPr lang="en-US" altLang="ko-KR" dirty="0"/>
          </a:p>
          <a:p>
            <a:pPr marL="0" indent="0" algn="ctr">
              <a:buNone/>
            </a:pPr>
            <a:endParaRPr lang="en-US" altLang="ko-KR" dirty="0"/>
          </a:p>
          <a:p>
            <a:pPr algn="ctr"/>
            <a:r>
              <a:rPr lang="ko-KR" altLang="en-US" sz="3000" dirty="0" smtClean="0"/>
              <a:t> 남방의 </a:t>
            </a:r>
            <a:r>
              <a:rPr lang="ko-KR" altLang="en-US" sz="3000" dirty="0"/>
              <a:t>개방적 요소</a:t>
            </a:r>
            <a:endParaRPr lang="en-US" altLang="ko-KR" sz="3000" dirty="0"/>
          </a:p>
          <a:p>
            <a:pPr marL="0" indent="0" algn="ctr">
              <a:buNone/>
            </a:pPr>
            <a:r>
              <a:rPr lang="en-US" altLang="ko-KR" sz="6600" b="1" dirty="0"/>
              <a:t>+</a:t>
            </a:r>
          </a:p>
          <a:p>
            <a:pPr algn="ctr"/>
            <a:r>
              <a:rPr lang="ko-KR" altLang="en-US" sz="3000" dirty="0" smtClean="0"/>
              <a:t> 고온 </a:t>
            </a:r>
            <a:r>
              <a:rPr lang="ko-KR" altLang="en-US" sz="3000" dirty="0" smtClean="0"/>
              <a:t>다습한 </a:t>
            </a:r>
            <a:r>
              <a:rPr lang="ko-KR" altLang="en-US" sz="3000" dirty="0"/>
              <a:t>여름</a:t>
            </a:r>
            <a:r>
              <a:rPr lang="en-US" altLang="ko-KR" sz="3000" dirty="0"/>
              <a:t>,</a:t>
            </a:r>
            <a:r>
              <a:rPr lang="ko-KR" altLang="en-US" sz="3000" dirty="0"/>
              <a:t> 한랭한</a:t>
            </a:r>
            <a:r>
              <a:rPr lang="en-US" altLang="ko-KR" sz="3000" dirty="0"/>
              <a:t> </a:t>
            </a:r>
            <a:r>
              <a:rPr lang="ko-KR" altLang="en-US" sz="3000" dirty="0"/>
              <a:t>겨울을 나기 위한 대비책과 보충하기 위한 수단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44430"/>
            <a:ext cx="8229600" cy="868346"/>
          </a:xfrm>
        </p:spPr>
        <p:txBody>
          <a:bodyPr>
            <a:normAutofit/>
          </a:bodyPr>
          <a:lstStyle/>
          <a:p>
            <a:r>
              <a:rPr lang="ko-KR" altLang="en-US" b="1" dirty="0"/>
              <a:t>기모노의 </a:t>
            </a:r>
            <a:r>
              <a:rPr lang="ko-KR" altLang="en-US" b="1" dirty="0" smtClean="0"/>
              <a:t>유래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1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999" y="2243689"/>
            <a:ext cx="8407893" cy="428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3000" dirty="0" smtClean="0"/>
              <a:t>◎ </a:t>
            </a:r>
            <a:r>
              <a:rPr lang="ko-KR" altLang="en-US" sz="3000" b="1" dirty="0" err="1" smtClean="0"/>
              <a:t>후리소데</a:t>
            </a:r>
            <a:r>
              <a:rPr lang="ko-KR" altLang="en-US" sz="3000" b="1" dirty="0" smtClean="0"/>
              <a:t> </a:t>
            </a:r>
            <a:endParaRPr lang="ko-KR" altLang="en-US" sz="3000" dirty="0"/>
          </a:p>
          <a:p>
            <a:pPr marL="0" indent="0">
              <a:buNone/>
            </a:pPr>
            <a:endParaRPr lang="en-US" altLang="ko-KR" sz="3000" dirty="0"/>
          </a:p>
          <a:p>
            <a:pPr marL="0" indent="0">
              <a:buNone/>
            </a:pPr>
            <a:r>
              <a:rPr lang="ko-KR" altLang="en-US" sz="3000" b="1" dirty="0" smtClean="0"/>
              <a:t>과거 </a:t>
            </a:r>
            <a:r>
              <a:rPr lang="en-US" altLang="ko-KR" sz="3000" dirty="0" smtClean="0"/>
              <a:t>- </a:t>
            </a:r>
            <a:r>
              <a:rPr lang="ko-KR" altLang="en-US" sz="3000" dirty="0" smtClean="0"/>
              <a:t> </a:t>
            </a:r>
            <a:r>
              <a:rPr lang="ko-KR" altLang="en-US" sz="3000" dirty="0"/>
              <a:t>남녀가 모두 </a:t>
            </a:r>
          </a:p>
          <a:p>
            <a:pPr marL="0" indent="0">
              <a:buNone/>
            </a:pPr>
            <a:endParaRPr lang="en-US" altLang="ko-KR" sz="3000" dirty="0"/>
          </a:p>
          <a:p>
            <a:pPr marL="0" indent="0">
              <a:buNone/>
            </a:pPr>
            <a:r>
              <a:rPr lang="ko-KR" altLang="en-US" sz="3000" b="1" dirty="0" smtClean="0"/>
              <a:t>현재 </a:t>
            </a:r>
            <a:r>
              <a:rPr lang="en-US" altLang="ko-KR" sz="3000" dirty="0" smtClean="0"/>
              <a:t>- </a:t>
            </a:r>
            <a:r>
              <a:rPr lang="ko-KR" altLang="en-US" sz="3000" dirty="0"/>
              <a:t>미혼여성이</a:t>
            </a:r>
          </a:p>
          <a:p>
            <a:pPr marL="0" indent="0">
              <a:buNone/>
            </a:pPr>
            <a:r>
              <a:rPr lang="ko-KR" altLang="en-US" sz="3000" dirty="0"/>
              <a:t>   </a:t>
            </a:r>
            <a:r>
              <a:rPr lang="ko-KR" altLang="en-US" sz="3000" dirty="0" smtClean="0"/>
              <a:t>      </a:t>
            </a:r>
            <a:r>
              <a:rPr lang="ko-KR" altLang="en-US" sz="3000" dirty="0"/>
              <a:t>중요한 행사에 </a:t>
            </a:r>
            <a:endParaRPr lang="en-US" altLang="ko-KR" sz="3000" dirty="0"/>
          </a:p>
          <a:p>
            <a:pPr marL="0" indent="0">
              <a:buNone/>
            </a:pPr>
            <a:r>
              <a:rPr lang="ko-KR" altLang="en-US" sz="3000" dirty="0"/>
              <a:t>      </a:t>
            </a:r>
            <a:r>
              <a:rPr lang="ko-KR" altLang="en-US" sz="3000" dirty="0" smtClean="0"/>
              <a:t>   </a:t>
            </a:r>
            <a:r>
              <a:rPr lang="ko-KR" altLang="en-US" sz="3000" dirty="0"/>
              <a:t>입는 예복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/>
              <a:t>기모노의 </a:t>
            </a:r>
            <a:r>
              <a:rPr lang="ko-KR" altLang="en-US" b="1" dirty="0" smtClean="0"/>
              <a:t>종류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736812"/>
            <a:ext cx="324036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79513" y="1628800"/>
            <a:ext cx="8784976" cy="504055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altLang="ko-KR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신사</a:t>
            </a:r>
            <a:endParaRPr lang="en-US" altLang="ko-KR" sz="3000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기모노</a:t>
            </a:r>
            <a:endParaRPr lang="en-US" altLang="ko-KR" sz="3000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</a:t>
            </a:r>
            <a:r>
              <a:rPr lang="ko-KR" altLang="en-US" sz="3000" dirty="0" err="1" smtClean="0"/>
              <a:t>사케</a:t>
            </a:r>
            <a:endParaRPr lang="en-US" altLang="ko-KR" sz="3000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</a:t>
            </a:r>
            <a:r>
              <a:rPr lang="ko-KR" altLang="en-US" sz="3000" dirty="0" err="1" smtClean="0"/>
              <a:t>마츠리</a:t>
            </a:r>
            <a:endParaRPr lang="en-US" altLang="ko-KR" sz="3000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</a:t>
            </a:r>
            <a:r>
              <a:rPr lang="ko-KR" altLang="en-US" sz="3000" dirty="0" err="1" smtClean="0"/>
              <a:t>료칸</a:t>
            </a:r>
            <a:endParaRPr lang="en-US" altLang="ko-KR" sz="3000" dirty="0" smtClean="0"/>
          </a:p>
          <a:p>
            <a:pPr algn="just">
              <a:buFont typeface="Wingdings" panose="05000000000000000000" pitchFamily="2" charset="2"/>
              <a:buChar char="l"/>
            </a:pPr>
            <a:r>
              <a:rPr lang="ko-KR" altLang="en-US" sz="3000" dirty="0" smtClean="0"/>
              <a:t> 스모</a:t>
            </a:r>
            <a:endParaRPr lang="en-US" altLang="ko-KR" sz="3000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차례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16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3805883"/>
          </a:xfrm>
        </p:spPr>
        <p:txBody>
          <a:bodyPr/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sz="3200" dirty="0" smtClean="0"/>
              <a:t>◎ </a:t>
            </a:r>
            <a:r>
              <a:rPr lang="ko-KR" altLang="en-US" sz="3200" b="1" dirty="0" err="1" smtClean="0"/>
              <a:t>토메소데</a:t>
            </a:r>
            <a:endParaRPr lang="en-US" altLang="ko-KR" sz="3200" b="1" dirty="0"/>
          </a:p>
          <a:p>
            <a:pPr marL="0" indent="0">
              <a:buNone/>
            </a:pPr>
            <a:endParaRPr lang="ko-KR" altLang="en-US" sz="3200" dirty="0"/>
          </a:p>
          <a:p>
            <a:pPr marL="0" indent="0">
              <a:buNone/>
            </a:pPr>
            <a:r>
              <a:rPr lang="ko-KR" altLang="en-US" sz="3200" dirty="0"/>
              <a:t>기혼여성이 입는 예복</a:t>
            </a:r>
          </a:p>
          <a:p>
            <a:pPr marL="0" indent="0">
              <a:buNone/>
            </a:pPr>
            <a:endParaRPr lang="en-US" altLang="ko-KR" sz="3200" dirty="0"/>
          </a:p>
          <a:p>
            <a:pPr marL="0" indent="0">
              <a:buNone/>
            </a:pPr>
            <a:r>
              <a:rPr lang="ko-KR" altLang="en-US" sz="3200" dirty="0"/>
              <a:t>문양 수가 많고 화려함</a:t>
            </a:r>
          </a:p>
          <a:p>
            <a:pPr marL="0" indent="0">
              <a:buNone/>
            </a:pPr>
            <a:endParaRPr lang="ko-KR" altLang="en-US" sz="32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/>
              <a:t>기모노의 </a:t>
            </a:r>
            <a:r>
              <a:rPr lang="ko-KR" altLang="en-US" b="1" dirty="0" smtClean="0"/>
              <a:t>종류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78" y="1772816"/>
            <a:ext cx="3207654" cy="48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9529" y="1772816"/>
            <a:ext cx="8229600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ko-KR" altLang="en-US" sz="3200" dirty="0" smtClean="0"/>
              <a:t>◎ </a:t>
            </a:r>
            <a:r>
              <a:rPr lang="ko-KR" altLang="en-US" sz="3200" b="1" dirty="0" err="1" smtClean="0"/>
              <a:t>호몬기</a:t>
            </a:r>
            <a:endParaRPr lang="ko-KR" altLang="en-US" sz="3200" dirty="0"/>
          </a:p>
          <a:p>
            <a:pPr marL="0" indent="0">
              <a:buNone/>
            </a:pPr>
            <a:endParaRPr lang="en-US" altLang="ko-KR" sz="3200" dirty="0"/>
          </a:p>
          <a:p>
            <a:pPr marL="0" indent="0">
              <a:buNone/>
            </a:pPr>
            <a:r>
              <a:rPr lang="ko-KR" altLang="en-US" sz="3200" dirty="0"/>
              <a:t>사교용 옷</a:t>
            </a:r>
          </a:p>
          <a:p>
            <a:pPr marL="0" indent="0">
              <a:buNone/>
            </a:pPr>
            <a:endParaRPr lang="en-US" altLang="ko-KR" sz="3200" dirty="0"/>
          </a:p>
          <a:p>
            <a:pPr marL="0" indent="0">
              <a:buNone/>
            </a:pPr>
            <a:r>
              <a:rPr lang="ko-KR" altLang="en-US" sz="3200" dirty="0"/>
              <a:t>미혼과 기혼 여부에 </a:t>
            </a:r>
            <a:endParaRPr lang="en-US" altLang="ko-KR" sz="3200" dirty="0"/>
          </a:p>
          <a:p>
            <a:pPr marL="0" indent="0">
              <a:buNone/>
            </a:pPr>
            <a:r>
              <a:rPr lang="ko-KR" altLang="en-US" sz="3200" dirty="0"/>
              <a:t>상관없이 공통적으로</a:t>
            </a:r>
            <a:endParaRPr lang="en-US" altLang="ko-KR" sz="3200" dirty="0"/>
          </a:p>
          <a:p>
            <a:pPr marL="0" indent="0">
              <a:buNone/>
            </a:pPr>
            <a:r>
              <a:rPr lang="ko-KR" altLang="en-US" sz="3200" dirty="0"/>
              <a:t>입는 </a:t>
            </a:r>
            <a:r>
              <a:rPr lang="ko-KR" altLang="en-US" sz="3200" dirty="0" smtClean="0"/>
              <a:t>옷</a:t>
            </a:r>
            <a:endParaRPr lang="ko-KR" altLang="en-US" sz="32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/>
              <a:t>기모노의 </a:t>
            </a:r>
            <a:r>
              <a:rPr lang="ko-KR" altLang="en-US" b="1" dirty="0" smtClean="0"/>
              <a:t>종류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700808"/>
            <a:ext cx="2755205" cy="48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44216"/>
            <a:ext cx="7848872" cy="485313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기모노 입는 법</a:t>
            </a:r>
          </a:p>
        </p:txBody>
      </p:sp>
    </p:spTree>
    <p:extLst>
      <p:ext uri="{BB962C8B-B14F-4D97-AF65-F5344CB8AC3E}">
        <p14:creationId xmlns:p14="http://schemas.microsoft.com/office/powerpoint/2010/main" val="16783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4" t="-960" r="699" b="-2455"/>
          <a:stretch/>
        </p:blipFill>
        <p:spPr>
          <a:xfrm>
            <a:off x="611560" y="1696784"/>
            <a:ext cx="3600401" cy="468052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기모노 </a:t>
            </a:r>
            <a:r>
              <a:rPr lang="ko-KR" altLang="en-US" b="1" dirty="0" smtClean="0"/>
              <a:t>입는 법 </a:t>
            </a:r>
            <a:endParaRPr lang="ko-KR" alt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696784"/>
            <a:ext cx="47525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72816"/>
            <a:ext cx="3418712" cy="452596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/>
              <a:t>기모노와 </a:t>
            </a:r>
            <a:r>
              <a:rPr lang="ko-KR" altLang="en-US" b="1" dirty="0" err="1" smtClean="0"/>
              <a:t>유카타의</a:t>
            </a:r>
            <a:r>
              <a:rPr lang="ko-KR" altLang="en-US" b="1" dirty="0" smtClean="0"/>
              <a:t> 차이점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94030"/>
            <a:ext cx="3528392" cy="45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738908"/>
            <a:ext cx="3819841" cy="484205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b="1" dirty="0"/>
              <a:t>기모노 </a:t>
            </a:r>
            <a:r>
              <a:rPr lang="en-US" altLang="ko-KR" b="1" dirty="0"/>
              <a:t>VS </a:t>
            </a:r>
            <a:r>
              <a:rPr lang="ko-KR" altLang="en-US" b="1" dirty="0" smtClean="0"/>
              <a:t>한복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738907"/>
            <a:ext cx="2985932" cy="48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photo.asiae.co.kr/listimglink/6/2012123109001353402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" y="175941"/>
            <a:ext cx="8791996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843808" y="2420888"/>
            <a:ext cx="61206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dirty="0" err="1">
                <a:solidFill>
                  <a:schemeClr val="tx1"/>
                </a:solidFill>
              </a:rPr>
              <a:t>일본의전통주</a:t>
            </a:r>
            <a:r>
              <a:rPr lang="en-US" altLang="ko-KR" sz="5400" dirty="0">
                <a:solidFill>
                  <a:schemeClr val="tx1"/>
                </a:solidFill>
              </a:rPr>
              <a:t>(</a:t>
            </a:r>
            <a:r>
              <a:rPr lang="ko-KR" altLang="en-US" sz="5400" dirty="0" err="1">
                <a:solidFill>
                  <a:schemeClr val="tx1"/>
                </a:solidFill>
              </a:rPr>
              <a:t>사케</a:t>
            </a:r>
            <a:r>
              <a:rPr lang="en-US" altLang="ko-KR" sz="5400" dirty="0">
                <a:solidFill>
                  <a:schemeClr val="tx1"/>
                </a:solidFill>
              </a:rPr>
              <a:t>)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878282"/>
          </a:xfrm>
        </p:spPr>
        <p:txBody>
          <a:bodyPr/>
          <a:lstStyle/>
          <a:p>
            <a:endParaRPr lang="en-US" altLang="ko-KR" dirty="0" smtClean="0"/>
          </a:p>
          <a:p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사케</a:t>
            </a:r>
            <a:endParaRPr lang="en-US" altLang="ko-KR" sz="2800" dirty="0" smtClean="0"/>
          </a:p>
          <a:p>
            <a:pPr marL="45720" indent="0">
              <a:buNone/>
            </a:pPr>
            <a:endParaRPr lang="en-US" altLang="ko-KR" dirty="0"/>
          </a:p>
          <a:p>
            <a:pPr marL="45720" indent="0">
              <a:buNone/>
            </a:pPr>
            <a:r>
              <a:rPr lang="en-US" altLang="ko-KR" dirty="0" smtClean="0"/>
              <a:t> </a:t>
            </a:r>
            <a:r>
              <a:rPr lang="en-US" altLang="ko-KR" sz="2100" dirty="0" smtClean="0"/>
              <a:t>- </a:t>
            </a:r>
            <a:r>
              <a:rPr lang="ko-KR" altLang="en-US" sz="2100" dirty="0" err="1" smtClean="0"/>
              <a:t>사케의</a:t>
            </a:r>
            <a:r>
              <a:rPr lang="ko-KR" altLang="en-US" sz="2100" dirty="0" smtClean="0"/>
              <a:t> 종류</a:t>
            </a:r>
            <a:endParaRPr lang="en-US" altLang="ko-KR" sz="2100" dirty="0" smtClean="0"/>
          </a:p>
          <a:p>
            <a:endParaRPr lang="en-US" altLang="ko-KR" sz="2100" dirty="0"/>
          </a:p>
          <a:p>
            <a:pPr marL="45720" indent="0">
              <a:buNone/>
            </a:pPr>
            <a:r>
              <a:rPr lang="ko-KR" altLang="en-US" sz="2100" dirty="0" smtClean="0"/>
              <a:t> </a:t>
            </a:r>
            <a:r>
              <a:rPr lang="en-US" altLang="ko-KR" sz="2100" dirty="0" smtClean="0"/>
              <a:t>- </a:t>
            </a:r>
            <a:r>
              <a:rPr lang="ko-KR" altLang="en-US" sz="2100" dirty="0" err="1" smtClean="0"/>
              <a:t>사케의</a:t>
            </a:r>
            <a:r>
              <a:rPr lang="ko-KR" altLang="en-US" sz="2100" dirty="0" smtClean="0"/>
              <a:t> 맛</a:t>
            </a:r>
            <a:endParaRPr lang="en-US" altLang="ko-KR" sz="2100" dirty="0" smtClean="0"/>
          </a:p>
          <a:p>
            <a:endParaRPr lang="en-US" altLang="ko-KR" sz="2100" dirty="0" smtClean="0"/>
          </a:p>
          <a:p>
            <a:pPr marL="45720" indent="0">
              <a:buNone/>
            </a:pPr>
            <a:r>
              <a:rPr lang="ko-KR" altLang="en-US" sz="2100" dirty="0" smtClean="0"/>
              <a:t> </a:t>
            </a:r>
            <a:r>
              <a:rPr lang="en-US" altLang="ko-KR" sz="2100" dirty="0" smtClean="0"/>
              <a:t>- </a:t>
            </a:r>
            <a:r>
              <a:rPr lang="ko-KR" altLang="en-US" sz="2100" dirty="0" err="1" smtClean="0"/>
              <a:t>사케의</a:t>
            </a:r>
            <a:r>
              <a:rPr lang="ko-KR" altLang="en-US" sz="2100" dirty="0" smtClean="0"/>
              <a:t> 라벨</a:t>
            </a:r>
            <a:endParaRPr lang="en-US" altLang="ko-KR" sz="2100" dirty="0" smtClean="0"/>
          </a:p>
          <a:p>
            <a:endParaRPr lang="en-US" altLang="ko-KR" sz="2100" dirty="0"/>
          </a:p>
          <a:p>
            <a:pPr marL="45720" indent="0">
              <a:buNone/>
            </a:pPr>
            <a:r>
              <a:rPr lang="ko-KR" altLang="en-US" sz="2100" dirty="0" smtClean="0"/>
              <a:t> </a:t>
            </a:r>
            <a:r>
              <a:rPr lang="en-US" altLang="ko-KR" sz="2100" dirty="0" smtClean="0"/>
              <a:t>- </a:t>
            </a:r>
            <a:r>
              <a:rPr lang="ko-KR" altLang="en-US" sz="2100" dirty="0" smtClean="0"/>
              <a:t>팩 </a:t>
            </a:r>
            <a:r>
              <a:rPr lang="ko-KR" altLang="en-US" sz="2100" dirty="0" err="1" smtClean="0"/>
              <a:t>사케</a:t>
            </a:r>
            <a:endParaRPr lang="en-US" altLang="ko-KR" sz="2100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21970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8126"/>
            <a:ext cx="4038600" cy="2529173"/>
          </a:xfrm>
        </p:spPr>
      </p:pic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>
          <a:xfrm>
            <a:off x="4648200" y="2655176"/>
            <a:ext cx="4028256" cy="2574024"/>
          </a:xfrm>
        </p:spPr>
        <p:txBody>
          <a:bodyPr>
            <a:normAutofit/>
          </a:bodyPr>
          <a:lstStyle/>
          <a:p>
            <a:r>
              <a:rPr lang="ko-KR" altLang="en-US" sz="3500" dirty="0" err="1"/>
              <a:t>사케는</a:t>
            </a:r>
            <a:r>
              <a:rPr lang="ko-KR" altLang="en-US" sz="3500" dirty="0"/>
              <a:t> 쌀과 누룩</a:t>
            </a:r>
            <a:r>
              <a:rPr lang="en-US" altLang="ko-KR" sz="3500" dirty="0"/>
              <a:t>, </a:t>
            </a:r>
            <a:r>
              <a:rPr lang="ko-KR" altLang="en-US" sz="3500" dirty="0"/>
              <a:t>그리고 물을 원료로 발효시켜 만드는 </a:t>
            </a:r>
            <a:r>
              <a:rPr lang="ko-KR" altLang="en-US" sz="3500" b="1" dirty="0" err="1"/>
              <a:t>발효양조주</a:t>
            </a:r>
            <a:endParaRPr lang="ko-KR" altLang="en-US" sz="35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사케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32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85720" y="1714488"/>
            <a:ext cx="4038600" cy="4407408"/>
          </a:xfrm>
        </p:spPr>
        <p:txBody>
          <a:bodyPr>
            <a:normAutofit fontScale="92500" lnSpcReduction="10000"/>
          </a:bodyPr>
          <a:lstStyle/>
          <a:p>
            <a:endParaRPr lang="en-US" altLang="ko-KR" sz="2400" b="1" dirty="0"/>
          </a:p>
          <a:p>
            <a:endParaRPr lang="en-US" altLang="ko-KR" sz="2400" dirty="0"/>
          </a:p>
          <a:p>
            <a:r>
              <a:rPr lang="ko-KR" altLang="en-US" sz="2400" b="1" dirty="0" smtClean="0"/>
              <a:t>준마이슈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純米酒</a:t>
            </a:r>
            <a:r>
              <a:rPr lang="en-US" altLang="ko-KR" sz="2400" b="1" dirty="0" smtClean="0"/>
              <a:t>)</a:t>
            </a:r>
          </a:p>
          <a:p>
            <a:endParaRPr lang="en-US" altLang="ko-KR" sz="2400" b="1" dirty="0" smtClean="0"/>
          </a:p>
          <a:p>
            <a:r>
              <a:rPr lang="ko-KR" altLang="en-US" sz="2400" b="1" dirty="0" err="1" smtClean="0"/>
              <a:t>혼죠조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本醸造</a:t>
            </a:r>
            <a:r>
              <a:rPr lang="en-US" altLang="ko-KR" sz="2400" b="1" dirty="0" smtClean="0"/>
              <a:t>)</a:t>
            </a:r>
          </a:p>
          <a:p>
            <a:endParaRPr lang="en-US" altLang="ko-KR" sz="2400" b="1" dirty="0" smtClean="0"/>
          </a:p>
          <a:p>
            <a:r>
              <a:rPr lang="ko-KR" altLang="en-US" sz="2400" b="1" dirty="0" err="1" smtClean="0"/>
              <a:t>긴죠</a:t>
            </a:r>
            <a:r>
              <a:rPr lang="en-US" altLang="ko-KR" sz="2400" b="1" dirty="0" smtClean="0"/>
              <a:t>(</a:t>
            </a:r>
            <a:r>
              <a:rPr lang="ko-KR" altLang="en-US" sz="2400" b="1" dirty="0" smtClean="0"/>
              <a:t>吟醸</a:t>
            </a:r>
            <a:r>
              <a:rPr lang="en-US" altLang="ko-KR" sz="2400" b="1" dirty="0" smtClean="0"/>
              <a:t>)</a:t>
            </a:r>
          </a:p>
          <a:p>
            <a:endParaRPr lang="en-US" altLang="ko-KR" sz="2400" b="1" dirty="0" smtClean="0"/>
          </a:p>
          <a:p>
            <a:r>
              <a:rPr lang="ko-KR" altLang="en-US" sz="2400" b="1" dirty="0" err="1" smtClean="0"/>
              <a:t>다이긴죠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大吟醸</a:t>
            </a:r>
            <a:r>
              <a:rPr lang="en-US" altLang="ko-KR" sz="2400" b="1" dirty="0" smtClean="0"/>
              <a:t>)</a:t>
            </a:r>
          </a:p>
          <a:p>
            <a:endParaRPr lang="en-US" altLang="ko-KR" sz="2400" b="1" dirty="0" smtClean="0"/>
          </a:p>
          <a:p>
            <a:r>
              <a:rPr lang="ko-KR" altLang="en-US" sz="2400" b="1" dirty="0" err="1" smtClean="0"/>
              <a:t>후츠슈</a:t>
            </a:r>
            <a:r>
              <a:rPr lang="en-US" altLang="ko-KR" sz="2400" b="1" dirty="0" smtClean="0"/>
              <a:t>(</a:t>
            </a:r>
            <a:r>
              <a:rPr lang="ko-KR" altLang="en-US" sz="2400" b="1" dirty="0" err="1" smtClean="0"/>
              <a:t>普通酒</a:t>
            </a:r>
            <a:r>
              <a:rPr lang="en-US" altLang="ko-KR" sz="2400" b="1" dirty="0" smtClean="0"/>
              <a:t>)</a:t>
            </a:r>
            <a:endParaRPr lang="en-US" altLang="ko-KR" sz="2400" b="1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5855910" cy="4248472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사케의종류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96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ainokuni-kanko.jp/kr/images/20120201-16404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80424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5511" y="2852936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dirty="0" smtClean="0"/>
              <a:t>신</a:t>
            </a:r>
            <a:r>
              <a:rPr lang="ko-KR" altLang="en-US" sz="5000" dirty="0"/>
              <a:t>사</a:t>
            </a:r>
          </a:p>
        </p:txBody>
      </p:sp>
    </p:spTree>
    <p:extLst>
      <p:ext uri="{BB962C8B-B14F-4D97-AF65-F5344CB8AC3E}">
        <p14:creationId xmlns:p14="http://schemas.microsoft.com/office/powerpoint/2010/main" val="7301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2" y="3232478"/>
            <a:ext cx="1562422" cy="3314228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준마이슈</a:t>
            </a:r>
            <a:r>
              <a:rPr lang="en-US" altLang="ko-KR" b="1" dirty="0"/>
              <a:t>(</a:t>
            </a:r>
            <a:r>
              <a:rPr lang="ko-KR" altLang="en-US" b="1" dirty="0" err="1"/>
              <a:t>純米酒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14294"/>
            <a:ext cx="2879289" cy="3441909"/>
          </a:xfrm>
          <a:prstGeom prst="rect">
            <a:avLst/>
          </a:prstGeom>
        </p:spPr>
      </p:pic>
      <p:sp>
        <p:nvSpPr>
          <p:cNvPr id="6" name="AutoShape 2" descr="준마이슈에 대한 이미지 검색결과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62" y="3297313"/>
            <a:ext cx="3344862" cy="3238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289" y="2186280"/>
            <a:ext cx="8589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조미료나 양조알코올의 첨가 없이 쌀만을 주원료로 </a:t>
            </a:r>
            <a:r>
              <a:rPr lang="ko-KR" altLang="en-US" sz="2400" dirty="0" smtClean="0"/>
              <a:t>빚어낸 술</a:t>
            </a:r>
            <a:endParaRPr lang="en-US" altLang="ko-KR" sz="24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2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71839"/>
            <a:ext cx="3312368" cy="3615112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혼죠조</a:t>
            </a:r>
            <a:r>
              <a:rPr lang="en-US" altLang="ko-KR" b="1" dirty="0"/>
              <a:t>(</a:t>
            </a:r>
            <a:r>
              <a:rPr lang="ko-KR" altLang="en-US" b="1" dirty="0" err="1"/>
              <a:t>本醸造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71839"/>
            <a:ext cx="2376264" cy="3655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98012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정석과도 같은 기법으로 만든 술</a:t>
            </a:r>
            <a:r>
              <a:rPr lang="en-US" altLang="ko-KR" sz="3200" dirty="0"/>
              <a:t>, </a:t>
            </a:r>
            <a:r>
              <a:rPr lang="ko-KR" altLang="en-US" sz="3200" b="1" dirty="0"/>
              <a:t>정통파 </a:t>
            </a:r>
            <a:r>
              <a:rPr lang="ko-KR" altLang="en-US" sz="3200" b="1" dirty="0" err="1" smtClean="0"/>
              <a:t>사케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8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17840"/>
            <a:ext cx="2016224" cy="3712414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긴죠</a:t>
            </a:r>
            <a:r>
              <a:rPr lang="en-US" altLang="ko-KR" b="1" dirty="0"/>
              <a:t>(</a:t>
            </a:r>
            <a:r>
              <a:rPr lang="ko-KR" altLang="en-US" b="1" dirty="0"/>
              <a:t>吟醸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88" y="2897987"/>
            <a:ext cx="1521648" cy="36068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52460"/>
            <a:ext cx="2664296" cy="3552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6967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와인과 같은 화사한 향과 </a:t>
            </a:r>
            <a:r>
              <a:rPr lang="ko-KR" altLang="en-US" sz="2800" dirty="0" smtClean="0"/>
              <a:t>풍미가나는 고급주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176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37937"/>
            <a:ext cx="2231049" cy="353441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후츠슈</a:t>
            </a:r>
            <a:r>
              <a:rPr lang="en-US" altLang="ko-KR" b="1" dirty="0"/>
              <a:t> (</a:t>
            </a:r>
            <a:r>
              <a:rPr lang="ko-KR" altLang="en-US" b="1" dirty="0" err="1"/>
              <a:t>普通酒</a:t>
            </a:r>
            <a:r>
              <a:rPr lang="en-US" altLang="ko-KR" b="1" dirty="0"/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73696"/>
            <a:ext cx="3312368" cy="3154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805915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일반적인 레귤러 </a:t>
            </a:r>
            <a:r>
              <a:rPr lang="ko-KR" altLang="en-US" sz="2400" dirty="0" err="1"/>
              <a:t>사케를</a:t>
            </a:r>
            <a:r>
              <a:rPr lang="ko-KR" altLang="en-US" sz="2400" dirty="0"/>
              <a:t> 의미하며 법적으로 규정된 </a:t>
            </a:r>
            <a:r>
              <a:rPr lang="ko-KR" altLang="en-US" sz="2400" dirty="0" smtClean="0"/>
              <a:t>원료를 사용하여 만든 술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850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53493"/>
            <a:ext cx="8656521" cy="3723779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사케의</a:t>
            </a:r>
            <a:r>
              <a:rPr lang="ko-KR" altLang="en-US" dirty="0" smtClean="0"/>
              <a:t> 맛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01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18943"/>
            <a:ext cx="5256584" cy="4865791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사케의</a:t>
            </a:r>
            <a:r>
              <a:rPr lang="ko-KR" altLang="en-US" dirty="0"/>
              <a:t> 라벨</a:t>
            </a:r>
          </a:p>
        </p:txBody>
      </p:sp>
    </p:spTree>
    <p:extLst>
      <p:ext uri="{BB962C8B-B14F-4D97-AF65-F5344CB8AC3E}">
        <p14:creationId xmlns:p14="http://schemas.microsoft.com/office/powerpoint/2010/main" val="37133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126458" cy="407937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팩 </a:t>
            </a:r>
            <a:r>
              <a:rPr lang="ko-KR" altLang="en-US" dirty="0" err="1" smtClean="0"/>
              <a:t>사케</a:t>
            </a:r>
            <a:r>
              <a:rPr lang="en-US" altLang="ko-KR" dirty="0"/>
              <a:t>(</a:t>
            </a:r>
            <a:r>
              <a:rPr lang="ja-JP" altLang="en-US" b="1" dirty="0"/>
              <a:t>サケパック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0112" y="2636912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/>
              <a:t>일본의 </a:t>
            </a:r>
            <a:r>
              <a:rPr lang="ko-KR" altLang="en-US" sz="2800" dirty="0" err="1" smtClean="0"/>
              <a:t>사케가</a:t>
            </a:r>
            <a:r>
              <a:rPr lang="ko-KR" altLang="en-US" sz="2800" dirty="0" smtClean="0"/>
              <a:t> 대중화</a:t>
            </a:r>
            <a:r>
              <a:rPr lang="en-US" altLang="ko-KR" sz="2800" dirty="0"/>
              <a:t> </a:t>
            </a:r>
            <a:r>
              <a:rPr lang="ko-KR" altLang="en-US" sz="2800" dirty="0" smtClean="0"/>
              <a:t>되어 간단하고 편리하게 운반 가능한 팩 </a:t>
            </a:r>
            <a:r>
              <a:rPr lang="ko-KR" altLang="en-US" sz="2800" dirty="0" err="1" smtClean="0"/>
              <a:t>사케가</a:t>
            </a:r>
            <a:r>
              <a:rPr lang="ko-KR" altLang="en-US" sz="2800" dirty="0" smtClean="0"/>
              <a:t> 인기를 끌고 있다</a:t>
            </a:r>
            <a:r>
              <a:rPr lang="en-US" altLang="ko-KR" sz="2800" dirty="0" smtClean="0"/>
              <a:t>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792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ssets1.japan-guide.com/page_files/sendai_tanabata_5158_01.jpg?127675113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5" y="188640"/>
            <a:ext cx="88332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98172" y="29384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dirty="0">
                <a:solidFill>
                  <a:schemeClr val="tx1"/>
                </a:solidFill>
              </a:rPr>
              <a:t>마 </a:t>
            </a:r>
            <a:r>
              <a:rPr lang="ko-KR" altLang="en-US" sz="5400" dirty="0" err="1">
                <a:solidFill>
                  <a:schemeClr val="tx1"/>
                </a:solidFill>
              </a:rPr>
              <a:t>츠</a:t>
            </a:r>
            <a:r>
              <a:rPr lang="ko-KR" altLang="en-US" sz="5400" dirty="0">
                <a:solidFill>
                  <a:schemeClr val="tx1"/>
                </a:solidFill>
              </a:rPr>
              <a:t> 리</a:t>
            </a:r>
            <a:r>
              <a:rPr lang="en-US" altLang="ko-KR" sz="5400" dirty="0">
                <a:solidFill>
                  <a:schemeClr val="tx1"/>
                </a:solidFill>
              </a:rPr>
              <a:t>(</a:t>
            </a:r>
            <a:r>
              <a:rPr lang="ko-KR" altLang="en-US" sz="5400" dirty="0">
                <a:solidFill>
                  <a:schemeClr val="tx1"/>
                </a:solidFill>
              </a:rPr>
              <a:t>祭</a:t>
            </a:r>
            <a:r>
              <a:rPr lang="ja-JP" altLang="en-US" sz="5400" dirty="0">
                <a:solidFill>
                  <a:schemeClr val="tx1"/>
                </a:solidFill>
              </a:rPr>
              <a:t>り</a:t>
            </a:r>
            <a:r>
              <a:rPr lang="en-US" altLang="ja-JP" sz="5400" dirty="0">
                <a:solidFill>
                  <a:schemeClr val="tx1"/>
                </a:solidFill>
              </a:rPr>
              <a:t>) 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79512" y="1719070"/>
            <a:ext cx="8784975" cy="495029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ko-KR" altLang="en-US" sz="4800" dirty="0" err="1" smtClean="0"/>
              <a:t>마츠리</a:t>
            </a:r>
            <a:endParaRPr lang="en-US" altLang="ko-KR" sz="4800" dirty="0" smtClean="0"/>
          </a:p>
          <a:p>
            <a:pPr marL="0" indent="0">
              <a:buNone/>
            </a:pPr>
            <a:endParaRPr lang="en-US" altLang="ko-KR" sz="2800" dirty="0" smtClean="0"/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마츠리</a:t>
            </a:r>
            <a:r>
              <a:rPr lang="en-US" altLang="ko-KR" sz="2800" dirty="0"/>
              <a:t>(</a:t>
            </a:r>
            <a:r>
              <a:rPr lang="ko-KR" altLang="en-US" sz="2800" dirty="0"/>
              <a:t>祭</a:t>
            </a:r>
            <a:r>
              <a:rPr lang="ja-JP" altLang="en-US" sz="2800" dirty="0"/>
              <a:t>り</a:t>
            </a:r>
            <a:r>
              <a:rPr lang="en-US" altLang="ja-JP" sz="2800" dirty="0"/>
              <a:t>) </a:t>
            </a:r>
            <a:r>
              <a:rPr lang="ko-KR" altLang="en-US" sz="2800" dirty="0"/>
              <a:t>란</a:t>
            </a:r>
            <a:r>
              <a:rPr lang="en-US" altLang="ko-KR" sz="2800" dirty="0" smtClean="0"/>
              <a:t>?</a:t>
            </a:r>
          </a:p>
          <a:p>
            <a:pPr marL="0" indent="0">
              <a:buNone/>
            </a:pPr>
            <a:r>
              <a:rPr lang="en-US" altLang="ko-KR" sz="2800" dirty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마츠리</a:t>
            </a:r>
            <a:r>
              <a:rPr lang="en-US" altLang="ko-KR" sz="2800" dirty="0"/>
              <a:t>(</a:t>
            </a:r>
            <a:r>
              <a:rPr lang="ko-KR" altLang="en-US" sz="2800" dirty="0"/>
              <a:t>祭</a:t>
            </a:r>
            <a:r>
              <a:rPr lang="ja-JP" altLang="en-US" sz="2800" dirty="0"/>
              <a:t>り</a:t>
            </a:r>
            <a:r>
              <a:rPr lang="en-US" altLang="ja-JP" sz="2800" dirty="0"/>
              <a:t>) </a:t>
            </a:r>
            <a:r>
              <a:rPr lang="ko-KR" altLang="en-US" sz="2800" dirty="0"/>
              <a:t>의 역사</a:t>
            </a:r>
            <a:r>
              <a:rPr lang="en-US" altLang="ko-KR" sz="2800" dirty="0"/>
              <a:t>(</a:t>
            </a:r>
            <a:r>
              <a:rPr lang="ko-KR" altLang="en-US" sz="2800" dirty="0"/>
              <a:t>유래</a:t>
            </a:r>
            <a:r>
              <a:rPr lang="en-US" altLang="ko-KR" sz="2800" dirty="0" smtClean="0"/>
              <a:t>)</a:t>
            </a:r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smtClean="0"/>
              <a:t>일본의 </a:t>
            </a:r>
            <a:r>
              <a:rPr lang="ko-KR" altLang="en-US" sz="2800" dirty="0"/>
              <a:t>유명한 </a:t>
            </a:r>
            <a:r>
              <a:rPr lang="ko-KR" altLang="en-US" sz="2800" dirty="0" smtClean="0"/>
              <a:t>축제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히나마츠리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雛祭</a:t>
            </a:r>
            <a:r>
              <a:rPr lang="en-US" altLang="ko-KR" sz="2800" dirty="0" smtClean="0"/>
              <a:t>)</a:t>
            </a:r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히나마츠리</a:t>
            </a:r>
            <a:r>
              <a:rPr lang="en-US" altLang="ko-KR" sz="2800" dirty="0"/>
              <a:t>(</a:t>
            </a:r>
            <a:r>
              <a:rPr lang="ko-KR" altLang="en-US" sz="2800" dirty="0" err="1"/>
              <a:t>雛祭</a:t>
            </a:r>
            <a:r>
              <a:rPr lang="en-US" altLang="ko-KR" sz="2800" dirty="0"/>
              <a:t>)</a:t>
            </a:r>
            <a:r>
              <a:rPr lang="ko-KR" altLang="en-US" sz="2800" dirty="0"/>
              <a:t>뜻과 </a:t>
            </a:r>
            <a:r>
              <a:rPr lang="ko-KR" altLang="en-US" sz="2800" dirty="0" smtClean="0"/>
              <a:t>특징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히나인형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ひな人形</a:t>
            </a:r>
            <a:r>
              <a:rPr lang="en-US" altLang="ja-JP" sz="2800" b="1" dirty="0" smtClean="0"/>
              <a:t>)</a:t>
            </a:r>
            <a:r>
              <a:rPr lang="ko-KR" altLang="en-US" sz="2800" dirty="0" smtClean="0"/>
              <a:t>의 기원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 smtClean="0"/>
              <a:t>)</a:t>
            </a:r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/>
              <a:t>)</a:t>
            </a:r>
            <a:r>
              <a:rPr lang="ko-KR" altLang="en-US" sz="2800" dirty="0"/>
              <a:t>의 뜻과 </a:t>
            </a:r>
            <a:r>
              <a:rPr lang="ko-KR" altLang="en-US" sz="2800" dirty="0" smtClean="0"/>
              <a:t>특징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err="1" smtClean="0"/>
              <a:t>고이노보리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ja-JP" altLang="en-US" sz="2800" dirty="0"/>
              <a:t>のぼり</a:t>
            </a:r>
            <a:r>
              <a:rPr lang="en-US" altLang="ja-JP" sz="2800" dirty="0"/>
              <a:t>) </a:t>
            </a:r>
            <a:r>
              <a:rPr lang="ko-KR" altLang="en-US" sz="2800" dirty="0"/>
              <a:t>와  고이</a:t>
            </a:r>
            <a:r>
              <a:rPr lang="en-US" altLang="ko-KR" sz="2800" dirty="0"/>
              <a:t>(</a:t>
            </a:r>
            <a:r>
              <a:rPr lang="ko-KR" altLang="en-US" sz="2800" dirty="0"/>
              <a:t>鯉</a:t>
            </a:r>
            <a:r>
              <a:rPr lang="en-US" altLang="ko-KR" sz="2800" dirty="0"/>
              <a:t>)</a:t>
            </a:r>
            <a:r>
              <a:rPr lang="ko-KR" altLang="en-US" sz="2800" dirty="0"/>
              <a:t>의 </a:t>
            </a:r>
            <a:r>
              <a:rPr lang="ko-KR" altLang="en-US" sz="2800" dirty="0" smtClean="0"/>
              <a:t>유래</a:t>
            </a:r>
            <a:endParaRPr lang="en-US" altLang="ko-KR" sz="2800" dirty="0" smtClean="0"/>
          </a:p>
          <a:p>
            <a:pPr marL="0" indent="0">
              <a:buNone/>
            </a:pPr>
            <a:r>
              <a:rPr lang="ko-KR" altLang="en-US" sz="2800" dirty="0" smtClean="0"/>
              <a:t> </a:t>
            </a:r>
            <a:r>
              <a:rPr lang="en-US" altLang="ko-KR" sz="2800" dirty="0" smtClean="0"/>
              <a:t>- </a:t>
            </a:r>
            <a:r>
              <a:rPr lang="ko-KR" altLang="en-US" sz="2800" dirty="0" smtClean="0"/>
              <a:t>이외의 전통적인 </a:t>
            </a:r>
            <a:r>
              <a:rPr lang="ko-KR" altLang="en-US" sz="2800" dirty="0" err="1" smtClean="0"/>
              <a:t>마츠리</a:t>
            </a:r>
            <a:r>
              <a:rPr lang="en-US" altLang="ko-KR" sz="2800" dirty="0" smtClean="0"/>
              <a:t>(</a:t>
            </a:r>
            <a:r>
              <a:rPr lang="ko-KR" altLang="en-US" sz="2800" dirty="0" smtClean="0"/>
              <a:t>祭</a:t>
            </a:r>
            <a:r>
              <a:rPr lang="ja-JP" altLang="en-US" sz="2800" dirty="0" smtClean="0"/>
              <a:t>り</a:t>
            </a:r>
            <a:r>
              <a:rPr lang="en-US" altLang="ja-JP" sz="2800" dirty="0" smtClean="0"/>
              <a:t>) </a:t>
            </a:r>
            <a:r>
              <a:rPr lang="ko-KR" altLang="en-US" sz="2800" dirty="0" smtClean="0"/>
              <a:t>에 따른 여러 가지 축제들</a:t>
            </a:r>
            <a:endParaRPr lang="ko-KR" altLang="en-US" sz="28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목차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72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sz="2400" dirty="0"/>
          </a:p>
          <a:p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(</a:t>
            </a:r>
            <a:r>
              <a:rPr lang="ko-KR" altLang="en-US" sz="2400" dirty="0"/>
              <a:t>祭</a:t>
            </a:r>
            <a:r>
              <a:rPr lang="ja-JP" altLang="en-US" sz="2400" dirty="0" smtClean="0"/>
              <a:t>り</a:t>
            </a:r>
            <a:r>
              <a:rPr lang="en-US" altLang="ja-JP" sz="2400" dirty="0" smtClean="0"/>
              <a:t>) : </a:t>
            </a:r>
            <a:r>
              <a:rPr lang="ko-KR" altLang="en-US" sz="2400" dirty="0" smtClean="0"/>
              <a:t>축제로 번역되는 </a:t>
            </a:r>
            <a:r>
              <a:rPr lang="ko-KR" altLang="en-US" sz="2400" dirty="0" err="1" smtClean="0"/>
              <a:t>마츠리는</a:t>
            </a:r>
            <a:r>
              <a:rPr lang="ko-KR" altLang="en-US" sz="2400" dirty="0" smtClean="0"/>
              <a:t> 일반적으로 공적이면서 경사스러운 종교적 의식 축제를 의미한다</a:t>
            </a:r>
            <a:r>
              <a:rPr lang="en-US" altLang="ko-KR" sz="2400" dirty="0" smtClean="0"/>
              <a:t>.</a:t>
            </a:r>
            <a:endParaRPr lang="ja-JP" altLang="en-US" sz="2400" dirty="0"/>
          </a:p>
          <a:p>
            <a:r>
              <a:rPr lang="ko-KR" altLang="en-US" sz="2400" dirty="0" err="1" smtClean="0"/>
              <a:t>마츠리는</a:t>
            </a:r>
            <a:r>
              <a:rPr lang="ko-KR" altLang="en-US" sz="2400" dirty="0" smtClean="0"/>
              <a:t> 본래 종교적 행위였지만  단지 많은 사람들이 모여서 기념하거나 축하나 선전 등을 위해 개최하는 집단적인 행사를 가리켜 </a:t>
            </a:r>
            <a:r>
              <a:rPr lang="en-US" altLang="ko-KR" sz="2400" dirty="0" smtClean="0"/>
              <a:t>‘</a:t>
            </a:r>
            <a:r>
              <a:rPr lang="ko-KR" altLang="en-US" sz="2400" dirty="0"/>
              <a:t>○○</a:t>
            </a:r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’</a:t>
            </a:r>
            <a:r>
              <a:rPr lang="ko-KR" altLang="en-US" sz="2400" dirty="0" smtClean="0"/>
              <a:t>라고도 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보다 넓은 의미로는 종교적 의식은 물론 이벤트 </a:t>
            </a:r>
            <a:r>
              <a:rPr lang="ko-KR" altLang="en-US" sz="2400" dirty="0" err="1" smtClean="0"/>
              <a:t>마츠리의</a:t>
            </a:r>
            <a:r>
              <a:rPr lang="ko-KR" altLang="en-US" sz="2400" dirty="0" smtClean="0"/>
              <a:t> 개념뿐만 아니라 장례나 제사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병을 치료하기 위한 의식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죽은 영혼의 원한을 풀어주는 의례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부정을 씻는 행위 등도 포함하는 말이다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 </a:t>
            </a:r>
            <a:r>
              <a:rPr lang="ko-KR" altLang="en-US" dirty="0" smtClean="0"/>
              <a:t>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59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 fontScale="92500" lnSpcReduction="20000"/>
          </a:bodyPr>
          <a:lstStyle/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</a:rPr>
              <a:t> 신사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ko-KR" sz="1500" dirty="0" smtClean="0"/>
              <a:t>  </a:t>
            </a:r>
            <a:r>
              <a:rPr lang="en-US" altLang="ko-KR" sz="3000" dirty="0" smtClean="0"/>
              <a:t>- </a:t>
            </a:r>
            <a:r>
              <a:rPr lang="ko-KR" altLang="en-US" sz="3000" dirty="0" smtClean="0"/>
              <a:t>신사는 어떤 곳인가</a:t>
            </a:r>
            <a:r>
              <a:rPr lang="en-US" altLang="ko-KR" sz="3000" dirty="0" smtClean="0"/>
              <a:t>.</a:t>
            </a:r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신사의 구조는 어떠한가</a:t>
            </a:r>
            <a:r>
              <a:rPr lang="en-US" altLang="ko-KR" sz="3000" dirty="0" smtClean="0"/>
              <a:t>.</a:t>
            </a:r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신사의 종류는 어떤 것이 있는가</a:t>
            </a:r>
            <a:r>
              <a:rPr lang="en-US" altLang="ko-KR" sz="3000" dirty="0" smtClean="0"/>
              <a:t>.</a:t>
            </a:r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smtClean="0"/>
              <a:t>신사 방문예절은 무엇인가</a:t>
            </a:r>
            <a:r>
              <a:rPr lang="en-US" altLang="ko-KR" sz="3000" dirty="0" smtClean="0"/>
              <a:t>.</a:t>
            </a:r>
            <a:endParaRPr lang="en-US" altLang="ko-KR" sz="3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32709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sz="2400" dirty="0" smtClean="0"/>
              <a:t>일본은 농경민족이었기 때문에</a:t>
            </a:r>
            <a:r>
              <a:rPr lang="en-US" altLang="ko-KR" sz="2400" dirty="0"/>
              <a:t> </a:t>
            </a:r>
            <a:r>
              <a:rPr lang="ko-KR" altLang="en-US" sz="2400" dirty="0" smtClean="0"/>
              <a:t>농경의 </a:t>
            </a:r>
            <a:r>
              <a:rPr lang="ko-KR" altLang="en-US" sz="2400" dirty="0"/>
              <a:t>생산력</a:t>
            </a:r>
            <a:r>
              <a:rPr lang="en-US" altLang="ko-KR" sz="2400" dirty="0"/>
              <a:t>(</a:t>
            </a:r>
            <a:r>
              <a:rPr lang="ko-KR" altLang="en-US" sz="2400" dirty="0"/>
              <a:t>生産暦</a:t>
            </a:r>
            <a:r>
              <a:rPr lang="en-US" altLang="ko-KR" sz="2400" dirty="0"/>
              <a:t>)·</a:t>
            </a:r>
            <a:r>
              <a:rPr lang="ko-KR" altLang="en-US" sz="2400" dirty="0"/>
              <a:t>농사력</a:t>
            </a:r>
            <a:r>
              <a:rPr lang="en-US" altLang="ko-KR" sz="2400" dirty="0"/>
              <a:t>(</a:t>
            </a:r>
            <a:r>
              <a:rPr lang="ko-KR" altLang="en-US" sz="2400" dirty="0" smtClean="0"/>
              <a:t>農事暦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에 맞추어진 내용이나 성격이 대부분이다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사계절이 뚜렷하기 때문에 </a:t>
            </a:r>
            <a:r>
              <a:rPr lang="ko-KR" altLang="en-US" sz="2400" dirty="0" err="1" smtClean="0"/>
              <a:t>마츠리</a:t>
            </a:r>
            <a:r>
              <a:rPr lang="en-US" altLang="ko-KR" sz="2400" dirty="0" smtClean="0"/>
              <a:t>(</a:t>
            </a:r>
            <a:r>
              <a:rPr lang="ko-KR" altLang="en-US" sz="2400" dirty="0"/>
              <a:t>祭</a:t>
            </a:r>
            <a:r>
              <a:rPr lang="ja-JP" altLang="en-US" sz="2400" dirty="0"/>
              <a:t>り</a:t>
            </a:r>
            <a:r>
              <a:rPr lang="en-US" altLang="ja-JP" sz="2400" dirty="0"/>
              <a:t>) </a:t>
            </a:r>
            <a:r>
              <a:rPr lang="ko-KR" altLang="en-US" sz="2400" dirty="0" smtClean="0"/>
              <a:t>도 계절감이 잘 나타나 있다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일본의 </a:t>
            </a:r>
            <a:r>
              <a:rPr lang="ko-KR" altLang="en-US" sz="2400" dirty="0" err="1" smtClean="0"/>
              <a:t>마츠리</a:t>
            </a:r>
            <a:r>
              <a:rPr lang="en-US" altLang="ko-KR" sz="2400" dirty="0"/>
              <a:t> (</a:t>
            </a:r>
            <a:r>
              <a:rPr lang="ko-KR" altLang="en-US" sz="2400" dirty="0"/>
              <a:t>祭</a:t>
            </a:r>
            <a:r>
              <a:rPr lang="ja-JP" altLang="en-US" sz="2400" dirty="0"/>
              <a:t>り</a:t>
            </a:r>
            <a:r>
              <a:rPr lang="en-US" altLang="ja-JP" sz="2400" dirty="0" smtClean="0"/>
              <a:t>)[</a:t>
            </a:r>
            <a:r>
              <a:rPr lang="ko-KR" altLang="en-US" sz="2400" dirty="0" smtClean="0"/>
              <a:t>축제</a:t>
            </a:r>
            <a:r>
              <a:rPr lang="en-US" altLang="ko-KR" sz="2400" dirty="0" smtClean="0"/>
              <a:t>]</a:t>
            </a:r>
            <a:r>
              <a:rPr lang="ko-KR" altLang="en-US" sz="2400" dirty="0" smtClean="0"/>
              <a:t>는 농경의례에서 발생한 것으로 농촌에서 봄에 행해지는 풍작기원제나 가을의 추수감사제가 중심이었고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여기에 귀신이나 전염병을 막기 위한 도시의 여름 축제가 덧붙여졌다</a:t>
            </a:r>
            <a:r>
              <a:rPr lang="en-US" altLang="ko-KR" sz="2400" dirty="0" smtClean="0"/>
              <a:t>.  </a:t>
            </a:r>
            <a:r>
              <a:rPr lang="ko-KR" altLang="en-US" sz="2400" dirty="0" smtClean="0"/>
              <a:t>모두 신들을 받들며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그 축제를 진행하는 그 지방에 거주하는 사람들의 번영과 단결을 기원하는 것이다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에도 시대 </a:t>
            </a:r>
            <a:r>
              <a:rPr lang="ko-KR" altLang="en-US" sz="2400" dirty="0"/>
              <a:t>이후에는 점점 유명무실화되고</a:t>
            </a:r>
            <a:r>
              <a:rPr lang="en-US" altLang="ko-KR" sz="2400" dirty="0"/>
              <a:t>, </a:t>
            </a:r>
            <a:r>
              <a:rPr lang="ko-KR" altLang="en-US" sz="2400" dirty="0"/>
              <a:t>축제는 매일의 생활에 구분을 짓는 일종의 </a:t>
            </a:r>
            <a:r>
              <a:rPr lang="ko-KR" altLang="en-US" sz="2400" dirty="0" err="1"/>
              <a:t>레크레이션이</a:t>
            </a:r>
            <a:r>
              <a:rPr lang="ko-KR" altLang="en-US" sz="2400" dirty="0"/>
              <a:t> 되었다</a:t>
            </a:r>
            <a:r>
              <a:rPr lang="en-US" altLang="ko-KR" sz="2400" dirty="0"/>
              <a:t>.</a:t>
            </a:r>
          </a:p>
          <a:p>
            <a:endParaRPr lang="en-US" altLang="ko-KR" sz="2400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 </a:t>
            </a:r>
            <a:r>
              <a:rPr lang="ko-KR" altLang="en-US" dirty="0" smtClean="0"/>
              <a:t>의 역사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유래</a:t>
            </a:r>
            <a:r>
              <a:rPr lang="en-US" altLang="ko-KR" dirty="0" smtClean="0"/>
              <a:t>)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76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896544"/>
          </a:xfrm>
        </p:spPr>
        <p:txBody>
          <a:bodyPr>
            <a:normAutofit/>
          </a:bodyPr>
          <a:lstStyle/>
          <a:p>
            <a:r>
              <a:rPr lang="ko-KR" altLang="en-US" sz="4000" dirty="0" err="1" smtClean="0"/>
              <a:t>히나마츠리</a:t>
            </a:r>
            <a:r>
              <a:rPr lang="en-US" altLang="ko-KR" sz="4000" dirty="0" smtClean="0"/>
              <a:t>(</a:t>
            </a:r>
            <a:r>
              <a:rPr lang="ko-KR" altLang="en-US" sz="4000" dirty="0" err="1" smtClean="0"/>
              <a:t>雛祭</a:t>
            </a:r>
            <a:r>
              <a:rPr lang="en-US" altLang="ko-KR" sz="4000" dirty="0" smtClean="0"/>
              <a:t>)</a:t>
            </a:r>
          </a:p>
          <a:p>
            <a:endParaRPr lang="en-US" altLang="ko-KR" sz="4000" dirty="0" smtClean="0"/>
          </a:p>
          <a:p>
            <a:r>
              <a:rPr lang="ko-KR" altLang="en-US" sz="4000" dirty="0" err="1" smtClean="0"/>
              <a:t>고도모노히</a:t>
            </a:r>
            <a:r>
              <a:rPr lang="en-US" altLang="ko-KR" sz="4000" dirty="0" smtClean="0"/>
              <a:t>(</a:t>
            </a:r>
            <a:r>
              <a:rPr lang="ko-KR" altLang="en-US" sz="4000" dirty="0"/>
              <a:t>子</a:t>
            </a:r>
            <a:r>
              <a:rPr lang="ja-JP" altLang="en-US" sz="4000" dirty="0"/>
              <a:t>どもの</a:t>
            </a:r>
            <a:r>
              <a:rPr lang="ko-KR" altLang="en-US" sz="4000" dirty="0" smtClean="0"/>
              <a:t>日</a:t>
            </a:r>
            <a:r>
              <a:rPr lang="en-US" altLang="ko-KR" sz="4000" dirty="0" smtClean="0"/>
              <a:t>)</a:t>
            </a:r>
          </a:p>
          <a:p>
            <a:endParaRPr lang="en-US" altLang="ko-KR" sz="4000" dirty="0"/>
          </a:p>
          <a:p>
            <a:r>
              <a:rPr lang="ko-KR" altLang="en-US" sz="4000" dirty="0" smtClean="0"/>
              <a:t>이외의 전통적인 </a:t>
            </a:r>
            <a:r>
              <a:rPr lang="ko-KR" altLang="en-US" sz="4000" dirty="0" err="1" smtClean="0"/>
              <a:t>마츠리</a:t>
            </a:r>
            <a:endParaRPr lang="en-US" altLang="ko-KR" sz="4000" dirty="0" smtClean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일본의 유명한 축제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72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히나마츠리</a:t>
            </a:r>
            <a:r>
              <a:rPr lang="en-US" altLang="ko-KR" dirty="0" smtClean="0"/>
              <a:t>(</a:t>
            </a:r>
            <a:r>
              <a:rPr lang="ko-KR" altLang="en-US" dirty="0" err="1" smtClean="0">
                <a:effectLst/>
              </a:rPr>
              <a:t>雛祭</a:t>
            </a:r>
            <a:r>
              <a:rPr lang="en-US" altLang="ko-KR" dirty="0" smtClean="0">
                <a:effectLst/>
              </a:rPr>
              <a:t>)</a:t>
            </a:r>
            <a:endParaRPr lang="ko-KR" alt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Picture 4" descr="http://www.osaka-kyoiku.ac.jp/~jochi/shigeru/keiko/110303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772816"/>
            <a:ext cx="3348160" cy="44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438" y="5868842"/>
            <a:ext cx="540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/>
              <a:t>히나단</a:t>
            </a:r>
            <a:r>
              <a:rPr lang="en-US" altLang="ja-JP" sz="2400" b="1" dirty="0" smtClean="0"/>
              <a:t>(</a:t>
            </a:r>
            <a:r>
              <a:rPr lang="ja-JP" altLang="en-US" sz="2400" b="1" dirty="0"/>
              <a:t>ひな壇</a:t>
            </a:r>
            <a:r>
              <a:rPr lang="en-US" altLang="ja-JP" sz="2400" b="1" dirty="0"/>
              <a:t>, </a:t>
            </a:r>
            <a:r>
              <a:rPr lang="ja-JP" altLang="en-US" sz="2400" b="1" dirty="0"/>
              <a:t>ひなだん</a:t>
            </a:r>
            <a:r>
              <a:rPr lang="en-US" altLang="ja-JP" sz="2400" b="1" dirty="0" smtClean="0"/>
              <a:t>)</a:t>
            </a:r>
            <a:r>
              <a:rPr lang="ko-KR" altLang="en-US" sz="24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과</a:t>
            </a:r>
            <a:r>
              <a:rPr lang="ja-JP" altLang="en-US" sz="24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ja-JP" altLang="en-US" sz="2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히나인형</a:t>
            </a:r>
            <a:r>
              <a:rPr lang="en-US" altLang="ja-JP" sz="2400" b="1" dirty="0"/>
              <a:t>(</a:t>
            </a:r>
            <a:r>
              <a:rPr lang="ja-JP" altLang="en-US" sz="2400" b="1" dirty="0"/>
              <a:t>ひな人形</a:t>
            </a:r>
            <a:r>
              <a:rPr lang="en-US" altLang="ja-JP" sz="2400" b="1" dirty="0"/>
              <a:t>)</a:t>
            </a:r>
            <a:endParaRPr lang="ko-KR" altLang="en-US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2" y="1844823"/>
            <a:ext cx="5283311" cy="40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2400" dirty="0" smtClean="0"/>
              <a:t>소녀들을 위한 축제이다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매년 </a:t>
            </a:r>
            <a:r>
              <a:rPr lang="en-US" altLang="ko-KR" sz="2400" dirty="0" smtClean="0"/>
              <a:t>3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3</a:t>
            </a:r>
            <a:r>
              <a:rPr lang="ko-KR" altLang="en-US" sz="2400" dirty="0" smtClean="0"/>
              <a:t>일 개최된다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 전역에서 개최할 정도로 광범위한 축제이다</a:t>
            </a:r>
            <a:r>
              <a:rPr lang="en-US" altLang="ko-KR" sz="2400" dirty="0" smtClean="0"/>
              <a:t>.</a:t>
            </a:r>
          </a:p>
          <a:p>
            <a:r>
              <a:rPr lang="en-US" altLang="ko-KR" sz="2400" dirty="0" smtClean="0"/>
              <a:t>17</a:t>
            </a:r>
            <a:r>
              <a:rPr lang="ko-KR" altLang="en-US" sz="2400" dirty="0" smtClean="0"/>
              <a:t>세기부터 축제가 시작됨</a:t>
            </a:r>
            <a:r>
              <a:rPr lang="en-US" altLang="ko-KR" sz="2400" dirty="0"/>
              <a:t>.</a:t>
            </a:r>
            <a:endParaRPr lang="en-US" altLang="ko-KR" sz="2400" dirty="0" smtClean="0"/>
          </a:p>
          <a:p>
            <a:r>
              <a:rPr lang="ko-KR" altLang="en-US" sz="2400" dirty="0" smtClean="0"/>
              <a:t>가정에는 </a:t>
            </a:r>
            <a:r>
              <a:rPr lang="ko-KR" altLang="en-US" sz="2400" dirty="0" err="1"/>
              <a:t>히나단</a:t>
            </a:r>
            <a:r>
              <a:rPr lang="en-US" altLang="ja-JP" sz="2400" dirty="0"/>
              <a:t>(</a:t>
            </a:r>
            <a:r>
              <a:rPr lang="ja-JP" altLang="en-US" sz="2400" dirty="0"/>
              <a:t>ひな壇</a:t>
            </a:r>
            <a:r>
              <a:rPr lang="en-US" altLang="ja-JP" sz="2400" dirty="0"/>
              <a:t>, </a:t>
            </a:r>
            <a:r>
              <a:rPr lang="ja-JP" altLang="en-US" sz="2400" dirty="0"/>
              <a:t>ひなだん</a:t>
            </a:r>
            <a:r>
              <a:rPr lang="en-US" altLang="ja-JP" sz="2400" dirty="0" smtClean="0"/>
              <a:t>)</a:t>
            </a:r>
            <a:r>
              <a:rPr lang="ko-KR" altLang="en-US" sz="2400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이라는  단상 위에 </a:t>
            </a:r>
            <a:r>
              <a:rPr lang="ja-JP" altLang="en-US" sz="2400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히</a:t>
            </a:r>
            <a:r>
              <a:rPr lang="ja-JP" altLang="en-US" sz="2400" dirty="0">
                <a:latin typeface="HY견명조" panose="02030600000101010101" pitchFamily="18" charset="-127"/>
                <a:ea typeface="HY견명조" panose="02030600000101010101" pitchFamily="18" charset="-127"/>
              </a:rPr>
              <a:t>나인형</a:t>
            </a:r>
            <a:r>
              <a:rPr lang="en-US" altLang="ja-JP" sz="2400" dirty="0"/>
              <a:t>(</a:t>
            </a:r>
            <a:r>
              <a:rPr lang="ja-JP" altLang="en-US" sz="2400" dirty="0"/>
              <a:t>ひな人形</a:t>
            </a:r>
            <a:r>
              <a:rPr lang="en-US" altLang="ja-JP" sz="2400" dirty="0" smtClean="0"/>
              <a:t>)</a:t>
            </a:r>
            <a:r>
              <a:rPr lang="ko-KR" altLang="en-US" sz="2400" dirty="0" smtClean="0"/>
              <a:t>을 장식한다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과자와 떡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복숭아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술을 단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壇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위에 올려 놓고 딸의 무병장수와 행복을 기원한다</a:t>
            </a:r>
            <a:r>
              <a:rPr lang="en-US" altLang="ko-KR" sz="2400" dirty="0" smtClean="0"/>
              <a:t>.</a:t>
            </a:r>
            <a:r>
              <a:rPr lang="ko-KR" altLang="en-US" sz="2400" dirty="0" smtClean="0"/>
              <a:t> </a:t>
            </a:r>
            <a:endParaRPr lang="en-US" altLang="ko-KR" sz="2400" dirty="0" smtClean="0"/>
          </a:p>
          <a:p>
            <a:r>
              <a:rPr lang="ko-KR" altLang="en-US" sz="2400" dirty="0" smtClean="0"/>
              <a:t>이 축제 날에는 가족이 </a:t>
            </a:r>
            <a:r>
              <a:rPr lang="ko-KR" altLang="en-US" sz="2400" dirty="0" err="1" smtClean="0"/>
              <a:t>히시모치</a:t>
            </a:r>
            <a:r>
              <a:rPr lang="en-US" altLang="ko-KR" sz="2400" dirty="0" smtClean="0"/>
              <a:t>[</a:t>
            </a:r>
            <a:r>
              <a:rPr lang="ko-KR" altLang="en-US" sz="2400" dirty="0" smtClean="0"/>
              <a:t>떡</a:t>
            </a:r>
            <a:r>
              <a:rPr lang="en-US" altLang="ko-KR" sz="2400" dirty="0" smtClean="0"/>
              <a:t>](</a:t>
            </a:r>
            <a:r>
              <a:rPr lang="ko-KR" altLang="en-US" sz="2400" dirty="0" err="1"/>
              <a:t>菱餅</a:t>
            </a:r>
            <a:r>
              <a:rPr lang="en-US" altLang="ko-KR" sz="2400" dirty="0"/>
              <a:t>, </a:t>
            </a:r>
            <a:r>
              <a:rPr lang="ko-KR" altLang="en-US" sz="2400" dirty="0"/>
              <a:t>ひしもち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를 </a:t>
            </a:r>
            <a:r>
              <a:rPr lang="ko-KR" altLang="en-US" sz="2400" dirty="0"/>
              <a:t>먹거나 누룩과 술로 만든 </a:t>
            </a:r>
            <a:r>
              <a:rPr lang="ko-KR" altLang="en-US" sz="2400" dirty="0" err="1"/>
              <a:t>시로자케</a:t>
            </a:r>
            <a:r>
              <a:rPr lang="en-US" altLang="ko-KR" sz="2400" dirty="0"/>
              <a:t>(</a:t>
            </a:r>
            <a:r>
              <a:rPr lang="ko-KR" altLang="en-US" sz="2400" dirty="0"/>
              <a:t>白酒</a:t>
            </a:r>
            <a:r>
              <a:rPr lang="en-US" altLang="ko-KR" sz="2400" dirty="0"/>
              <a:t>, </a:t>
            </a:r>
            <a:r>
              <a:rPr lang="ko-KR" altLang="en-US" sz="2400" dirty="0"/>
              <a:t>しろざけ </a:t>
            </a:r>
            <a:r>
              <a:rPr lang="en-US" altLang="ko-KR" sz="2400" dirty="0"/>
              <a:t>: </a:t>
            </a:r>
            <a:r>
              <a:rPr lang="ko-KR" altLang="en-US" sz="2400" dirty="0"/>
              <a:t>희고 걸쭉한 단술</a:t>
            </a:r>
            <a:r>
              <a:rPr lang="en-US" altLang="ko-KR" sz="2400" dirty="0"/>
              <a:t>)</a:t>
            </a:r>
            <a:r>
              <a:rPr lang="ko-KR" altLang="en-US" sz="2400" dirty="0"/>
              <a:t>를 마시고 식사를 하며 축하한다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히나마츠리</a:t>
            </a:r>
            <a:r>
              <a:rPr lang="en-US" altLang="ko-KR" dirty="0"/>
              <a:t>(</a:t>
            </a:r>
            <a:r>
              <a:rPr lang="ko-KR" altLang="en-US" dirty="0" err="1">
                <a:effectLst/>
              </a:rPr>
              <a:t>雛祭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뜻과 특징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42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73920"/>
            <a:ext cx="4038600" cy="4407408"/>
          </a:xfrm>
        </p:spPr>
        <p:txBody>
          <a:bodyPr>
            <a:noAutofit/>
          </a:bodyPr>
          <a:lstStyle/>
          <a:p>
            <a:r>
              <a:rPr lang="ko-KR" altLang="en-US" sz="2400" dirty="0" smtClean="0"/>
              <a:t>주문을 외워서 부정을 씻기 위해 사용한 </a:t>
            </a:r>
            <a:r>
              <a:rPr lang="ko-KR" altLang="en-US" sz="2400" dirty="0" err="1" smtClean="0"/>
              <a:t>가타시로</a:t>
            </a:r>
            <a:r>
              <a:rPr lang="en-US" altLang="ko-KR" sz="2400" dirty="0"/>
              <a:t>(</a:t>
            </a:r>
            <a:r>
              <a:rPr lang="ko-KR" altLang="en-US" sz="2400" dirty="0"/>
              <a:t>形代</a:t>
            </a:r>
            <a:r>
              <a:rPr lang="en-US" altLang="ko-KR" sz="2400" dirty="0"/>
              <a:t>, </a:t>
            </a:r>
            <a:r>
              <a:rPr lang="ko-KR" altLang="en-US" sz="2400" dirty="0"/>
              <a:t>かたしろ </a:t>
            </a:r>
            <a:r>
              <a:rPr lang="en-US" altLang="ko-KR" sz="2400" dirty="0"/>
              <a:t>: </a:t>
            </a:r>
            <a:r>
              <a:rPr lang="ko-KR" altLang="en-US" sz="2400" dirty="0"/>
              <a:t>재앙을 쫓는 종이 인형</a:t>
            </a:r>
            <a:r>
              <a:rPr lang="en-US" altLang="ko-KR" sz="2400" dirty="0"/>
              <a:t>)</a:t>
            </a:r>
            <a:r>
              <a:rPr lang="ko-KR" altLang="en-US" sz="2400" dirty="0"/>
              <a:t>와 </a:t>
            </a:r>
            <a:r>
              <a:rPr lang="ko-KR" altLang="en-US" sz="2400" dirty="0" err="1" smtClean="0"/>
              <a:t>헤이안</a:t>
            </a:r>
            <a:r>
              <a:rPr lang="ko-KR" altLang="en-US" sz="2400" dirty="0" smtClean="0"/>
              <a:t> 시대의 </a:t>
            </a:r>
            <a:r>
              <a:rPr lang="ko-KR" altLang="en-US" sz="2400" dirty="0"/>
              <a:t>여자아이의 장난감이었던 종이인형이 </a:t>
            </a:r>
            <a:r>
              <a:rPr lang="ko-KR" altLang="en-US" sz="2400" dirty="0" smtClean="0"/>
              <a:t>결합되었다</a:t>
            </a:r>
            <a:r>
              <a:rPr lang="en-US" altLang="ko-KR" sz="2400" dirty="0" smtClean="0"/>
              <a:t>. </a:t>
            </a:r>
            <a:r>
              <a:rPr lang="ko-KR" altLang="en-US" sz="2400" dirty="0" err="1"/>
              <a:t>조시노셋쿠</a:t>
            </a:r>
            <a:r>
              <a:rPr lang="en-US" altLang="ko-KR" sz="2400" dirty="0"/>
              <a:t>(</a:t>
            </a:r>
            <a:r>
              <a:rPr lang="ko-KR" altLang="en-US" sz="2400" dirty="0"/>
              <a:t>上巳の節句</a:t>
            </a:r>
            <a:r>
              <a:rPr lang="en-US" altLang="ko-KR" sz="2400" dirty="0"/>
              <a:t>), </a:t>
            </a:r>
            <a:r>
              <a:rPr lang="ko-KR" altLang="en-US" sz="2400" dirty="0" err="1"/>
              <a:t>모모노셋쿠</a:t>
            </a:r>
            <a:r>
              <a:rPr lang="en-US" altLang="ko-KR" sz="2400" dirty="0"/>
              <a:t>(</a:t>
            </a:r>
            <a:r>
              <a:rPr lang="ko-KR" altLang="en-US" sz="2400" dirty="0"/>
              <a:t>桃の節句</a:t>
            </a:r>
            <a:r>
              <a:rPr lang="en-US" altLang="ko-KR" sz="2400" dirty="0"/>
              <a:t>), </a:t>
            </a:r>
            <a:r>
              <a:rPr lang="ko-KR" altLang="en-US" sz="2400" dirty="0" err="1"/>
              <a:t>산가쓰셋쿠</a:t>
            </a:r>
            <a:r>
              <a:rPr lang="en-US" altLang="ko-KR" sz="2400" dirty="0"/>
              <a:t>(</a:t>
            </a:r>
            <a:r>
              <a:rPr lang="ko-KR" altLang="en-US" sz="2400" dirty="0"/>
              <a:t>三月節句</a:t>
            </a:r>
            <a:r>
              <a:rPr lang="en-US" altLang="ko-KR" sz="2400" dirty="0"/>
              <a:t>, </a:t>
            </a:r>
            <a:r>
              <a:rPr lang="ko-KR" altLang="en-US" sz="2400" dirty="0"/>
              <a:t>さんがつせっく</a:t>
            </a:r>
            <a:r>
              <a:rPr lang="en-US" altLang="ko-KR" sz="2400" dirty="0"/>
              <a:t>)</a:t>
            </a:r>
            <a:r>
              <a:rPr lang="ko-KR" altLang="en-US" sz="2400" dirty="0"/>
              <a:t>라고도 한다</a:t>
            </a:r>
            <a:r>
              <a:rPr lang="en-US" altLang="ko-KR" sz="2400" dirty="0" smtClean="0"/>
              <a:t>.</a:t>
            </a:r>
            <a:endParaRPr lang="en-US" altLang="ko-KR" sz="2400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2489699"/>
            <a:ext cx="3786188" cy="2735853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히나인형</a:t>
            </a:r>
            <a:r>
              <a:rPr lang="en-US" altLang="ja-JP" b="1" dirty="0"/>
              <a:t>(</a:t>
            </a:r>
            <a:r>
              <a:rPr lang="ja-JP" altLang="en-US" b="1" dirty="0"/>
              <a:t>ひな人形</a:t>
            </a:r>
            <a:r>
              <a:rPr lang="en-US" altLang="ja-JP" b="1" dirty="0" smtClean="0"/>
              <a:t>)</a:t>
            </a:r>
            <a:r>
              <a:rPr lang="ko-KR" altLang="en-US" dirty="0" smtClean="0"/>
              <a:t>의 기원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7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 smtClean="0"/>
              <a:t>(</a:t>
            </a:r>
            <a:r>
              <a:rPr lang="ko-KR" altLang="en-US" dirty="0">
                <a:effectLst/>
              </a:rPr>
              <a:t>鯉</a:t>
            </a:r>
            <a:r>
              <a:rPr lang="ja-JP" altLang="en-US" dirty="0">
                <a:effectLst/>
              </a:rPr>
              <a:t>のぼ</a:t>
            </a:r>
            <a:r>
              <a:rPr lang="ja-JP" altLang="en-US" dirty="0" smtClean="0">
                <a:effectLst/>
              </a:rPr>
              <a:t>り</a:t>
            </a:r>
            <a:r>
              <a:rPr lang="en-US" altLang="ja-JP" dirty="0" smtClean="0">
                <a:effectLst/>
              </a:rPr>
              <a:t>)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16" y="1844823"/>
            <a:ext cx="4239551" cy="43461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8797"/>
            <a:ext cx="4359679" cy="44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80999" y="2060848"/>
            <a:ext cx="8407893" cy="4407408"/>
          </a:xfrm>
        </p:spPr>
        <p:txBody>
          <a:bodyPr>
            <a:normAutofit/>
          </a:bodyPr>
          <a:lstStyle/>
          <a:p>
            <a:r>
              <a:rPr lang="ko-KR" altLang="en-US" sz="2400" dirty="0" smtClean="0"/>
              <a:t>소년들을 위한 축제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 일본의 어린이날로 기념하고 있다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일본명으로는 </a:t>
            </a:r>
            <a:r>
              <a:rPr lang="ko-KR" altLang="en-US" sz="2400" dirty="0" err="1" smtClean="0"/>
              <a:t>고도모노히</a:t>
            </a:r>
            <a:r>
              <a:rPr lang="en-US" altLang="ko-KR" sz="2400" dirty="0"/>
              <a:t>(</a:t>
            </a:r>
            <a:r>
              <a:rPr lang="ko-KR" altLang="en-US" sz="2400" dirty="0"/>
              <a:t>子どもの日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라고 부름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매년 </a:t>
            </a:r>
            <a:r>
              <a:rPr lang="en-US" altLang="ko-KR" sz="2400" dirty="0" smtClean="0"/>
              <a:t>5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5</a:t>
            </a:r>
            <a:r>
              <a:rPr lang="ko-KR" altLang="en-US" sz="2400" dirty="0" smtClean="0"/>
              <a:t>일 개최된다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일본 전역에서 개최할 정도로 광범위한 축제이다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집집마다 잉어인형과 무사인형으로 집안을 장식하고 입신양명과 무사한 성장 기원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 smtClean="0"/>
              <a:t>대나무 잎이나 떡갈나무 잎으로 싼 떡을 만들어 먹음</a:t>
            </a:r>
            <a:r>
              <a:rPr lang="en-US" altLang="ko-KR" sz="2400" dirty="0" smtClean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/>
              <a:t>(</a:t>
            </a:r>
            <a:r>
              <a:rPr lang="ko-KR" altLang="en-US" dirty="0">
                <a:effectLst/>
              </a:rPr>
              <a:t>鯉</a:t>
            </a:r>
            <a:r>
              <a:rPr lang="ja-JP" altLang="en-US" dirty="0">
                <a:effectLst/>
              </a:rPr>
              <a:t>のぼり</a:t>
            </a:r>
            <a:r>
              <a:rPr lang="en-US" altLang="ja-JP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의 뜻과 특징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357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고이노보리</a:t>
            </a:r>
            <a:r>
              <a:rPr lang="en-US" altLang="ko-KR" dirty="0" smtClean="0"/>
              <a:t>(</a:t>
            </a:r>
            <a:r>
              <a:rPr lang="ko-KR" altLang="en-US" dirty="0"/>
              <a:t>鯉</a:t>
            </a:r>
            <a:r>
              <a:rPr lang="ja-JP" altLang="en-US" dirty="0"/>
              <a:t>のぼり</a:t>
            </a:r>
            <a:r>
              <a:rPr lang="en-US" altLang="ja-JP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endParaRPr lang="en-US" altLang="ko-KR" sz="2000" dirty="0" smtClean="0"/>
          </a:p>
          <a:p>
            <a:r>
              <a:rPr lang="en-US" altLang="ko-KR" sz="2000" dirty="0" smtClean="0"/>
              <a:t>8</a:t>
            </a:r>
            <a:r>
              <a:rPr lang="ko-KR" altLang="en-US" sz="2000" dirty="0" smtClean="0"/>
              <a:t>세기 나라시대 때 부터 행해지기 시작함</a:t>
            </a:r>
            <a:endParaRPr lang="en-US" altLang="ko-KR" sz="2000" dirty="0" smtClean="0"/>
          </a:p>
          <a:p>
            <a:r>
              <a:rPr lang="ko-KR" altLang="en-US" sz="2000" dirty="0" smtClean="0"/>
              <a:t>처음에는 창포나 쑥을 처마에 매달아 두거나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벼슬아치들의 관에 창포를 장식하는 등 액막이 행사로 치러짐</a:t>
            </a:r>
            <a:endParaRPr lang="en-US" altLang="ko-KR" sz="2000" dirty="0" smtClean="0"/>
          </a:p>
          <a:p>
            <a:r>
              <a:rPr lang="ko-KR" altLang="en-US" sz="2000" dirty="0" smtClean="0"/>
              <a:t>이후 남자아이들을 위한 날로 굳어져 </a:t>
            </a:r>
            <a:r>
              <a:rPr lang="ko-KR" altLang="en-US" sz="2000" dirty="0" err="1" smtClean="0"/>
              <a:t>에도시대</a:t>
            </a:r>
            <a:r>
              <a:rPr lang="ko-KR" altLang="en-US" sz="2000" dirty="0"/>
              <a:t> </a:t>
            </a:r>
            <a:r>
              <a:rPr lang="en-US" altLang="ko-KR" sz="2000" dirty="0"/>
              <a:t>[</a:t>
            </a:r>
            <a:r>
              <a:rPr lang="ko-KR" altLang="en-US" sz="2000" dirty="0" smtClean="0"/>
              <a:t>江戶時代</a:t>
            </a:r>
            <a:r>
              <a:rPr lang="en-US" altLang="ko-KR" sz="2000" dirty="0" smtClean="0"/>
              <a:t>] </a:t>
            </a:r>
            <a:r>
              <a:rPr lang="ko-KR" altLang="en-US" sz="2000" dirty="0" smtClean="0"/>
              <a:t>중기부터 전국적인 행사로 발전함</a:t>
            </a:r>
            <a:endParaRPr lang="ko-KR" altLang="en-US" sz="2000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3"/>
          </p:nvPr>
        </p:nvSpPr>
        <p:spPr>
          <a:xfrm>
            <a:off x="4499992" y="1700808"/>
            <a:ext cx="4041775" cy="639762"/>
          </a:xfrm>
        </p:spPr>
        <p:txBody>
          <a:bodyPr/>
          <a:lstStyle/>
          <a:p>
            <a:r>
              <a:rPr lang="ko-KR" altLang="en-US" dirty="0" smtClean="0"/>
              <a:t>고이</a:t>
            </a:r>
            <a:r>
              <a:rPr lang="en-US" altLang="ko-KR" dirty="0" smtClean="0"/>
              <a:t> (</a:t>
            </a:r>
            <a:r>
              <a:rPr lang="ko-KR" altLang="en-US" dirty="0"/>
              <a:t>鯉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quarter" idx="4"/>
          </p:nvPr>
        </p:nvSpPr>
        <p:spPr>
          <a:xfrm>
            <a:off x="4644008" y="2420888"/>
            <a:ext cx="4000529" cy="3786214"/>
          </a:xfrm>
        </p:spPr>
        <p:txBody>
          <a:bodyPr>
            <a:normAutofit/>
          </a:bodyPr>
          <a:lstStyle/>
          <a:p>
            <a:endParaRPr lang="en-US" altLang="ko-KR" sz="2000" dirty="0" smtClean="0"/>
          </a:p>
          <a:p>
            <a:r>
              <a:rPr lang="ko-KR" altLang="en-US" sz="2000" dirty="0" smtClean="0"/>
              <a:t>고이는 잉어를 가리킨다</a:t>
            </a:r>
            <a:r>
              <a:rPr lang="en-US" altLang="ko-KR" sz="2000" dirty="0" smtClean="0"/>
              <a:t>.</a:t>
            </a:r>
          </a:p>
          <a:p>
            <a:pPr marL="0" indent="0">
              <a:buNone/>
            </a:pPr>
            <a:endParaRPr lang="en-US" altLang="ko-KR" sz="2000" dirty="0" smtClean="0"/>
          </a:p>
          <a:p>
            <a:r>
              <a:rPr lang="ko-KR" altLang="en-US" sz="2000" dirty="0" smtClean="0"/>
              <a:t>중국 </a:t>
            </a:r>
            <a:r>
              <a:rPr lang="ko-KR" altLang="en-US" sz="2000" dirty="0" err="1" smtClean="0"/>
              <a:t>황허강</a:t>
            </a:r>
            <a:r>
              <a:rPr lang="ko-KR" altLang="en-US" sz="2000" dirty="0"/>
              <a:t> </a:t>
            </a:r>
            <a:r>
              <a:rPr lang="en-US" altLang="ko-KR" sz="2000" dirty="0"/>
              <a:t>[</a:t>
            </a:r>
            <a:r>
              <a:rPr lang="ko-KR" altLang="en-US" sz="2000" dirty="0"/>
              <a:t>黃河</a:t>
            </a:r>
            <a:r>
              <a:rPr lang="en-US" altLang="ko-KR" sz="2000" dirty="0"/>
              <a:t>]</a:t>
            </a:r>
            <a:r>
              <a:rPr lang="ko-KR" altLang="en-US" sz="2000" dirty="0"/>
              <a:t>을 거슬러 올라간 </a:t>
            </a:r>
            <a:r>
              <a:rPr lang="ko-KR" altLang="en-US" sz="2000" dirty="0">
                <a:hlinkClick r:id="rId2"/>
              </a:rPr>
              <a:t>잉어</a:t>
            </a:r>
            <a:r>
              <a:rPr lang="ko-KR" altLang="en-US" sz="2000" dirty="0"/>
              <a:t>가 상류의 용문</a:t>
            </a:r>
            <a:r>
              <a:rPr lang="en-US" altLang="ko-KR" sz="2000" dirty="0"/>
              <a:t>(</a:t>
            </a:r>
            <a:r>
              <a:rPr lang="ko-KR" altLang="en-US" sz="2000" dirty="0"/>
              <a:t>龍門</a:t>
            </a:r>
            <a:r>
              <a:rPr lang="en-US" altLang="ko-KR" sz="2000" dirty="0"/>
              <a:t>)</a:t>
            </a:r>
            <a:r>
              <a:rPr lang="ko-KR" altLang="en-US" sz="2000" dirty="0"/>
              <a:t>에 오르기만 하면</a:t>
            </a:r>
            <a:r>
              <a:rPr lang="en-US" altLang="ko-KR" sz="2000" dirty="0"/>
              <a:t>, </a:t>
            </a:r>
            <a:r>
              <a:rPr lang="ko-KR" altLang="en-US" sz="2000" dirty="0"/>
              <a:t>모든 고기들이 용이 된다고 하는 </a:t>
            </a:r>
            <a:r>
              <a:rPr lang="ko-KR" altLang="en-US" sz="2000" dirty="0">
                <a:hlinkClick r:id="rId3"/>
              </a:rPr>
              <a:t>등용문</a:t>
            </a:r>
            <a:r>
              <a:rPr lang="en-US" altLang="ko-KR" sz="2000" dirty="0"/>
              <a:t>(</a:t>
            </a:r>
            <a:r>
              <a:rPr lang="ko-KR" altLang="en-US" sz="2000" dirty="0" err="1" smtClean="0"/>
              <a:t>登龍門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에서 유래함</a:t>
            </a:r>
            <a:r>
              <a:rPr lang="en-US" altLang="ko-KR" sz="2000" dirty="0" smtClean="0"/>
              <a:t>.</a:t>
            </a:r>
          </a:p>
          <a:p>
            <a:endParaRPr lang="ko-KR" altLang="en-US" sz="2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3600" dirty="0" err="1" smtClean="0"/>
              <a:t>고이노보리</a:t>
            </a:r>
            <a:r>
              <a:rPr lang="en-US" altLang="ko-KR" sz="3600" dirty="0" smtClean="0"/>
              <a:t>(</a:t>
            </a:r>
            <a:r>
              <a:rPr lang="ko-KR" altLang="en-US" sz="3600" dirty="0">
                <a:effectLst/>
              </a:rPr>
              <a:t>鯉</a:t>
            </a:r>
            <a:r>
              <a:rPr lang="ja-JP" altLang="en-US" sz="3600" dirty="0">
                <a:effectLst/>
              </a:rPr>
              <a:t>のぼり</a:t>
            </a:r>
            <a:r>
              <a:rPr lang="en-US" altLang="ja-JP" sz="3600" dirty="0">
                <a:effectLst/>
              </a:rPr>
              <a:t>) </a:t>
            </a:r>
            <a:r>
              <a:rPr lang="ko-KR" altLang="en-US" sz="3600" dirty="0" smtClean="0"/>
              <a:t>와  고이</a:t>
            </a:r>
            <a:r>
              <a:rPr lang="en-US" altLang="ko-KR" sz="3600" dirty="0" smtClean="0"/>
              <a:t>(</a:t>
            </a:r>
            <a:r>
              <a:rPr lang="ko-KR" altLang="en-US" sz="3600" dirty="0">
                <a:effectLst/>
              </a:rPr>
              <a:t>鯉</a:t>
            </a:r>
            <a:r>
              <a:rPr lang="en-US" altLang="ko-KR" sz="3600" dirty="0" smtClean="0">
                <a:effectLst/>
              </a:rPr>
              <a:t>)</a:t>
            </a:r>
            <a:r>
              <a:rPr lang="ko-KR" altLang="en-US" sz="3600" dirty="0" smtClean="0">
                <a:effectLst/>
              </a:rPr>
              <a:t>의 유래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022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endParaRPr lang="en-US" altLang="ko-KR" dirty="0" smtClean="0"/>
          </a:p>
          <a:p>
            <a:r>
              <a:rPr lang="ko-KR" altLang="en-US" dirty="0" err="1" smtClean="0"/>
              <a:t>산자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 err="1" smtClean="0"/>
              <a:t>三社祭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ko-KR" altLang="en-US" dirty="0"/>
              <a:t>텐</a:t>
            </a:r>
            <a:r>
              <a:rPr lang="ko-KR" altLang="en-US" dirty="0" smtClean="0"/>
              <a:t>진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이외</a:t>
            </a:r>
            <a:r>
              <a:rPr lang="ko-KR" altLang="en-US" dirty="0"/>
              <a:t>의</a:t>
            </a:r>
            <a:r>
              <a:rPr lang="ko-KR" altLang="en-US" dirty="0" smtClean="0"/>
              <a:t> 전통적인 </a:t>
            </a:r>
            <a:r>
              <a:rPr lang="ko-KR" altLang="en-US" dirty="0" err="1" smtClean="0"/>
              <a:t>마츠리</a:t>
            </a:r>
            <a:r>
              <a:rPr lang="en-US" altLang="ko-KR" dirty="0" smtClean="0"/>
              <a:t>(</a:t>
            </a:r>
            <a:r>
              <a:rPr lang="ko-KR" altLang="en-US" dirty="0"/>
              <a:t>祭</a:t>
            </a:r>
            <a:r>
              <a:rPr lang="ja-JP" altLang="en-US" dirty="0"/>
              <a:t>り</a:t>
            </a:r>
            <a:r>
              <a:rPr lang="en-US" altLang="ja-JP" dirty="0"/>
              <a:t>)</a:t>
            </a:r>
            <a:endParaRPr lang="ko-KR" altLang="en-US" dirty="0"/>
          </a:p>
        </p:txBody>
      </p:sp>
      <p:sp>
        <p:nvSpPr>
          <p:cNvPr id="5" name="오른쪽 화살표 4"/>
          <p:cNvSpPr/>
          <p:nvPr/>
        </p:nvSpPr>
        <p:spPr>
          <a:xfrm>
            <a:off x="3779912" y="2564904"/>
            <a:ext cx="2232248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444208" y="1916832"/>
            <a:ext cx="2304256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일본의 </a:t>
            </a:r>
            <a:endParaRPr lang="en-US" altLang="ko-KR" sz="28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800" dirty="0" smtClean="0">
                <a:solidFill>
                  <a:schemeClr val="tx1"/>
                </a:solidFill>
              </a:rPr>
              <a:t>3</a:t>
            </a:r>
            <a:r>
              <a:rPr lang="ko-KR" altLang="en-US" sz="2800" dirty="0" smtClean="0">
                <a:solidFill>
                  <a:schemeClr val="tx1"/>
                </a:solidFill>
              </a:rPr>
              <a:t>대 축제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6007"/>
            <a:ext cx="4381940" cy="41652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60" y="1833966"/>
            <a:ext cx="4259020" cy="42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신사는 어떤 곳인가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  <p:sp>
        <p:nvSpPr>
          <p:cNvPr id="7" name="TextBox 6"/>
          <p:cNvSpPr txBox="1"/>
          <p:nvPr/>
        </p:nvSpPr>
        <p:spPr>
          <a:xfrm>
            <a:off x="4893092" y="2366878"/>
            <a:ext cx="4143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신사는 일본의 고유 종교인 신도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神道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신앙에 의거해서 신령을 모시기 위해서 세워진 건물 또는 신령을 부르는 시설을 총칭해서 말하며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 일본 전래의 토속 신앙이던 위령 신앙에서 유래되었다고 함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이는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생전에 원한을 품고 죽은 사람의 영혼은 역병을 비롯한 재해를 부르기 때문에 영혼을 진정시키려면 위령제를 지내야 한다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."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는 믿음 때문이라고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</a:rPr>
              <a:t>함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ko-KR" altLang="en-US" dirty="0"/>
          </a:p>
        </p:txBody>
      </p:sp>
      <p:pic>
        <p:nvPicPr>
          <p:cNvPr id="62466" name="Picture 2" descr="http://intra.tourbaksa.com/data/item/20060501_17324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4643470" cy="3482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80999" y="1973920"/>
            <a:ext cx="8407893" cy="4407408"/>
          </a:xfrm>
        </p:spPr>
        <p:txBody>
          <a:bodyPr>
            <a:normAutofit/>
          </a:bodyPr>
          <a:lstStyle/>
          <a:p>
            <a:r>
              <a:rPr lang="ko-KR" altLang="en-US" sz="2400" dirty="0" smtClean="0"/>
              <a:t>일본 </a:t>
            </a:r>
            <a:r>
              <a:rPr lang="ko-KR" altLang="en-US" sz="2400" dirty="0" err="1" smtClean="0"/>
              <a:t>교토</a:t>
            </a:r>
            <a:r>
              <a:rPr lang="ko-KR" altLang="en-US" sz="2400" dirty="0"/>
              <a:t> </a:t>
            </a:r>
            <a:r>
              <a:rPr lang="en-US" altLang="ko-KR" sz="2400" dirty="0"/>
              <a:t>(</a:t>
            </a:r>
            <a:r>
              <a:rPr lang="ko-KR" altLang="en-US" sz="2400" dirty="0"/>
              <a:t>京都</a:t>
            </a:r>
            <a:r>
              <a:rPr lang="en-US" altLang="ko-KR" sz="2400" dirty="0"/>
              <a:t>) </a:t>
            </a:r>
            <a:r>
              <a:rPr lang="ko-KR" altLang="en-US" sz="2400" dirty="0" err="1"/>
              <a:t>히가시야마</a:t>
            </a:r>
            <a:r>
              <a:rPr lang="ko-KR" altLang="en-US" sz="2400" dirty="0"/>
              <a:t> 구</a:t>
            </a:r>
            <a:r>
              <a:rPr lang="en-US" altLang="ko-KR" sz="2400" dirty="0"/>
              <a:t>(</a:t>
            </a:r>
            <a:r>
              <a:rPr lang="ko-KR" altLang="en-US" sz="2400" dirty="0" err="1"/>
              <a:t>東山區</a:t>
            </a:r>
            <a:r>
              <a:rPr lang="en-US" altLang="ko-KR" sz="2400" dirty="0"/>
              <a:t>) </a:t>
            </a:r>
            <a:r>
              <a:rPr lang="ko-KR" altLang="en-US" sz="2400" dirty="0"/>
              <a:t>기온</a:t>
            </a:r>
            <a:r>
              <a:rPr lang="en-US" altLang="ko-KR" sz="2400" dirty="0"/>
              <a:t>(</a:t>
            </a:r>
            <a:r>
              <a:rPr lang="ko-KR" altLang="en-US" sz="2400" dirty="0"/>
              <a:t>祇園</a:t>
            </a:r>
            <a:r>
              <a:rPr lang="en-US" altLang="ko-KR" sz="2400" dirty="0"/>
              <a:t>) </a:t>
            </a:r>
            <a:r>
              <a:rPr lang="ko-KR" altLang="en-US" sz="2400" dirty="0"/>
              <a:t>지역 및 </a:t>
            </a:r>
            <a:r>
              <a:rPr lang="ko-KR" altLang="en-US" sz="2400" dirty="0" err="1"/>
              <a:t>교토</a:t>
            </a:r>
            <a:r>
              <a:rPr lang="ko-KR" altLang="en-US" sz="2400" dirty="0"/>
              <a:t> 시내에서 매년 </a:t>
            </a:r>
            <a:r>
              <a:rPr lang="en-US" altLang="ko-KR" sz="2400" dirty="0"/>
              <a:t>7</a:t>
            </a:r>
            <a:r>
              <a:rPr lang="ko-KR" altLang="en-US" sz="2400" dirty="0"/>
              <a:t>월 </a:t>
            </a:r>
            <a:r>
              <a:rPr lang="en-US" altLang="ko-KR" sz="2400" dirty="0"/>
              <a:t>1</a:t>
            </a:r>
            <a:r>
              <a:rPr lang="ko-KR" altLang="en-US" sz="2400" dirty="0"/>
              <a:t>일부터 </a:t>
            </a:r>
            <a:r>
              <a:rPr lang="en-US" altLang="ko-KR" sz="2400" dirty="0"/>
              <a:t>31</a:t>
            </a:r>
            <a:r>
              <a:rPr lang="ko-KR" altLang="en-US" sz="2400" dirty="0"/>
              <a:t>일까지 한 달간 열리는 민속 </a:t>
            </a:r>
            <a:r>
              <a:rPr lang="ko-KR" altLang="en-US" sz="2400" dirty="0" smtClean="0"/>
              <a:t>축제다</a:t>
            </a:r>
            <a:r>
              <a:rPr lang="en-US" altLang="ko-KR" sz="2400" dirty="0" smtClean="0"/>
              <a:t>.</a:t>
            </a:r>
          </a:p>
          <a:p>
            <a:r>
              <a:rPr lang="en-US" altLang="ko-KR" sz="2400" dirty="0"/>
              <a:t>869</a:t>
            </a:r>
            <a:r>
              <a:rPr lang="ko-KR" altLang="en-US" sz="2400" dirty="0"/>
              <a:t>년 일본 전역에 역병</a:t>
            </a:r>
            <a:r>
              <a:rPr lang="en-US" altLang="ko-KR" sz="2400" dirty="0"/>
              <a:t>(</a:t>
            </a:r>
            <a:r>
              <a:rPr lang="ko-KR" altLang="en-US" sz="2400" dirty="0"/>
              <a:t>疫病</a:t>
            </a:r>
            <a:r>
              <a:rPr lang="en-US" altLang="ko-KR" sz="2400" dirty="0"/>
              <a:t>)</a:t>
            </a:r>
            <a:r>
              <a:rPr lang="ko-KR" altLang="en-US" sz="2400" dirty="0"/>
              <a:t>이 창궐했을 때 병과 악귀를 퇴치하기 위해 제를 지내고 기도를 드린 </a:t>
            </a:r>
            <a:r>
              <a:rPr lang="ko-KR" altLang="en-US" sz="2400" dirty="0" err="1"/>
              <a:t>고료오에</a:t>
            </a:r>
            <a:r>
              <a:rPr lang="en-US" altLang="ko-KR" sz="2400" dirty="0"/>
              <a:t>(</a:t>
            </a:r>
            <a:r>
              <a:rPr lang="ko-KR" altLang="en-US" sz="2400" dirty="0" err="1"/>
              <a:t>御霊会</a:t>
            </a:r>
            <a:r>
              <a:rPr lang="en-US" altLang="ko-KR" sz="2400" dirty="0"/>
              <a:t>, </a:t>
            </a:r>
            <a:r>
              <a:rPr lang="ko-KR" altLang="en-US" sz="2400" dirty="0"/>
              <a:t>원한을 품고 죽은 영혼을 위로하기 위한 제사</a:t>
            </a:r>
            <a:r>
              <a:rPr lang="en-US" altLang="ko-KR" sz="2400" dirty="0"/>
              <a:t>)</a:t>
            </a:r>
            <a:r>
              <a:rPr lang="ko-KR" altLang="en-US" sz="2400" dirty="0"/>
              <a:t>에서 비롯되었다고 </a:t>
            </a:r>
            <a:r>
              <a:rPr lang="ko-KR" altLang="en-US" sz="2400" dirty="0" smtClean="0"/>
              <a:t>전해진다</a:t>
            </a:r>
            <a:r>
              <a:rPr lang="en-US" altLang="ko-KR" sz="2400" dirty="0" smtClean="0"/>
              <a:t>.</a:t>
            </a:r>
          </a:p>
          <a:p>
            <a:r>
              <a:rPr lang="ko-KR" altLang="en-US" sz="2400" dirty="0"/>
              <a:t>국민의 건강과 안녕을 기원하는 축제로서 오늘날까지 </a:t>
            </a:r>
            <a:r>
              <a:rPr lang="en-US" altLang="ko-KR" sz="2400" dirty="0"/>
              <a:t>1,100</a:t>
            </a:r>
            <a:r>
              <a:rPr lang="ko-KR" altLang="en-US" sz="2400" dirty="0"/>
              <a:t>년 넘게 이어져 오고 있다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기온 </a:t>
            </a:r>
            <a:r>
              <a:rPr lang="ko-KR" altLang="en-US" dirty="0" err="1" smtClean="0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祇園祭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대해서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434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산자</a:t>
            </a:r>
            <a:r>
              <a:rPr lang="ko-KR" altLang="en-US" dirty="0"/>
              <a:t>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 err="1"/>
              <a:t>三社祭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0" y="2055081"/>
            <a:ext cx="4005179" cy="41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50" y="2051684"/>
            <a:ext cx="4354230" cy="41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2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467544" y="1700809"/>
            <a:ext cx="8407893" cy="4680519"/>
          </a:xfrm>
        </p:spPr>
        <p:txBody>
          <a:bodyPr>
            <a:noAutofit/>
          </a:bodyPr>
          <a:lstStyle/>
          <a:p>
            <a:r>
              <a:rPr lang="ko-KR" altLang="en-US" dirty="0" err="1"/>
              <a:t>메이지시대</a:t>
            </a:r>
            <a:r>
              <a:rPr lang="en-US" altLang="ko-KR" dirty="0"/>
              <a:t>[</a:t>
            </a:r>
            <a:r>
              <a:rPr lang="ko-KR" altLang="en-US" dirty="0"/>
              <a:t>明治時代</a:t>
            </a:r>
            <a:r>
              <a:rPr lang="en-US" altLang="ko-KR" dirty="0"/>
              <a:t>] </a:t>
            </a:r>
            <a:r>
              <a:rPr lang="ko-KR" altLang="en-US" dirty="0"/>
              <a:t>이전까지는 </a:t>
            </a:r>
            <a:r>
              <a:rPr lang="ko-KR" altLang="en-US" dirty="0" err="1"/>
              <a:t>아사쿠사신사와</a:t>
            </a:r>
            <a:r>
              <a:rPr lang="ko-KR" altLang="en-US" dirty="0"/>
              <a:t> </a:t>
            </a:r>
            <a:r>
              <a:rPr lang="ko-KR" altLang="en-US" dirty="0" err="1"/>
              <a:t>센소지</a:t>
            </a:r>
            <a:r>
              <a:rPr lang="en-US" altLang="ko-KR" dirty="0"/>
              <a:t>[</a:t>
            </a:r>
            <a:r>
              <a:rPr lang="ko-KR" altLang="en-US" dirty="0" err="1"/>
              <a:t>浅草社</a:t>
            </a:r>
            <a:r>
              <a:rPr lang="en-US" altLang="ko-KR" dirty="0"/>
              <a:t>]</a:t>
            </a:r>
            <a:r>
              <a:rPr lang="ko-KR" altLang="en-US" dirty="0"/>
              <a:t>가 합쳐진 형태였기 때문에 과거의 </a:t>
            </a:r>
            <a:r>
              <a:rPr lang="ko-KR" altLang="en-US" dirty="0" err="1" smtClean="0"/>
              <a:t>산자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마츠리는</a:t>
            </a:r>
            <a:r>
              <a:rPr lang="ko-KR" altLang="en-US" dirty="0" smtClean="0"/>
              <a:t> </a:t>
            </a:r>
            <a:r>
              <a:rPr lang="ko-KR" altLang="en-US" dirty="0" err="1"/>
              <a:t>센소지의</a:t>
            </a:r>
            <a:r>
              <a:rPr lang="ko-KR" altLang="en-US" dirty="0"/>
              <a:t> </a:t>
            </a:r>
            <a:r>
              <a:rPr lang="ko-KR" altLang="en-US" dirty="0" err="1" smtClean="0"/>
              <a:t>마츠리로</a:t>
            </a:r>
            <a:r>
              <a:rPr lang="ko-KR" altLang="en-US" dirty="0" smtClean="0"/>
              <a:t> </a:t>
            </a:r>
            <a:r>
              <a:rPr lang="ko-KR" altLang="en-US" dirty="0"/>
              <a:t>실시되었다</a:t>
            </a:r>
            <a:r>
              <a:rPr lang="en-US" altLang="ko-KR" dirty="0"/>
              <a:t>.</a:t>
            </a:r>
            <a:endParaRPr lang="en-US" altLang="ko-KR" dirty="0" smtClean="0"/>
          </a:p>
          <a:p>
            <a:r>
              <a:rPr lang="ko-KR" altLang="en-US" dirty="0" err="1" smtClean="0"/>
              <a:t>센소지</a:t>
            </a:r>
            <a:r>
              <a:rPr lang="en-US" altLang="ko-KR" dirty="0" smtClean="0"/>
              <a:t>(</a:t>
            </a:r>
            <a:r>
              <a:rPr lang="ko-KR" altLang="en-US" dirty="0" smtClean="0"/>
              <a:t>절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</a:t>
            </a:r>
            <a:r>
              <a:rPr lang="ko-KR" altLang="en-US" dirty="0" err="1"/>
              <a:t>히노쿠마</a:t>
            </a:r>
            <a:r>
              <a:rPr lang="ko-KR" altLang="en-US" dirty="0"/>
              <a:t> 하마나리</a:t>
            </a:r>
            <a:r>
              <a:rPr lang="en-US" altLang="ko-KR" dirty="0"/>
              <a:t>[</a:t>
            </a:r>
            <a:r>
              <a:rPr lang="ko-KR" altLang="en-US" dirty="0" err="1"/>
              <a:t>檜前浜成</a:t>
            </a:r>
            <a:r>
              <a:rPr lang="en-US" altLang="ko-KR" dirty="0"/>
              <a:t>]</a:t>
            </a:r>
            <a:r>
              <a:rPr lang="ko-KR" altLang="en-US" dirty="0"/>
              <a:t>와 </a:t>
            </a:r>
            <a:r>
              <a:rPr lang="ko-KR" altLang="en-US" dirty="0" err="1"/>
              <a:t>히노쿠마</a:t>
            </a:r>
            <a:r>
              <a:rPr lang="ko-KR" altLang="en-US" dirty="0"/>
              <a:t> </a:t>
            </a:r>
            <a:r>
              <a:rPr lang="ko-KR" altLang="en-US" dirty="0" err="1"/>
              <a:t>다케나리</a:t>
            </a:r>
            <a:r>
              <a:rPr lang="en-US" altLang="ko-KR" dirty="0"/>
              <a:t>[</a:t>
            </a:r>
            <a:r>
              <a:rPr lang="ko-KR" altLang="en-US" dirty="0" err="1"/>
              <a:t>檜前竹成</a:t>
            </a:r>
            <a:r>
              <a:rPr lang="en-US" altLang="ko-KR" dirty="0"/>
              <a:t>] </a:t>
            </a:r>
            <a:r>
              <a:rPr lang="ko-KR" altLang="en-US" dirty="0"/>
              <a:t>형제</a:t>
            </a:r>
            <a:r>
              <a:rPr lang="en-US" altLang="ko-KR" dirty="0"/>
              <a:t>, </a:t>
            </a:r>
            <a:r>
              <a:rPr lang="ko-KR" altLang="en-US" dirty="0" err="1"/>
              <a:t>하지노</a:t>
            </a:r>
            <a:r>
              <a:rPr lang="ko-KR" altLang="en-US" dirty="0"/>
              <a:t> </a:t>
            </a:r>
            <a:r>
              <a:rPr lang="ko-KR" altLang="en-US" dirty="0" err="1"/>
              <a:t>마나카치</a:t>
            </a:r>
            <a:r>
              <a:rPr lang="en-US" altLang="ko-KR" dirty="0"/>
              <a:t>[</a:t>
            </a:r>
            <a:r>
              <a:rPr lang="ko-KR" altLang="en-US" dirty="0" err="1"/>
              <a:t>土師真中知</a:t>
            </a:r>
            <a:r>
              <a:rPr lang="en-US" altLang="ko-KR" dirty="0"/>
              <a:t>]</a:t>
            </a:r>
            <a:r>
              <a:rPr lang="ko-KR" altLang="en-US" dirty="0"/>
              <a:t>를 창건자로 하여 만들어졌다</a:t>
            </a:r>
            <a:r>
              <a:rPr lang="en-US" altLang="ko-KR" dirty="0"/>
              <a:t>. </a:t>
            </a:r>
            <a:r>
              <a:rPr lang="ko-KR" altLang="en-US" dirty="0"/>
              <a:t>그리고 이 세 사람을 일컫는 말인 ‘</a:t>
            </a:r>
            <a:r>
              <a:rPr lang="ko-KR" altLang="en-US" dirty="0" err="1"/>
              <a:t>산자곤겐</a:t>
            </a:r>
            <a:r>
              <a:rPr lang="en-US" altLang="ko-KR" dirty="0"/>
              <a:t>[</a:t>
            </a:r>
            <a:r>
              <a:rPr lang="ko-KR" altLang="en-US" dirty="0" err="1"/>
              <a:t>三社権現</a:t>
            </a:r>
            <a:r>
              <a:rPr lang="en-US" altLang="ko-KR" dirty="0"/>
              <a:t>]’</a:t>
            </a:r>
            <a:r>
              <a:rPr lang="ko-KR" altLang="en-US" dirty="0"/>
              <a:t>을 신사의 이름으로 불렀다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/>
              <a:t>메이지시대</a:t>
            </a:r>
            <a:r>
              <a:rPr lang="ko-KR" altLang="en-US" dirty="0"/>
              <a:t> 초기였던 </a:t>
            </a:r>
            <a:r>
              <a:rPr lang="en-US" altLang="ko-KR" dirty="0"/>
              <a:t>1873</a:t>
            </a:r>
            <a:r>
              <a:rPr lang="ko-KR" altLang="en-US" dirty="0"/>
              <a:t>년 정부에서 </a:t>
            </a:r>
            <a:r>
              <a:rPr lang="ko-KR" altLang="en-US" dirty="0" err="1"/>
              <a:t>신불혼효금지령</a:t>
            </a:r>
            <a:r>
              <a:rPr lang="en-US" altLang="ko-KR" dirty="0"/>
              <a:t>(</a:t>
            </a:r>
            <a:r>
              <a:rPr lang="ko-KR" altLang="en-US" dirty="0" err="1"/>
              <a:t>神佛混淆禁止令</a:t>
            </a:r>
            <a:r>
              <a:rPr lang="en-US" altLang="ko-KR" dirty="0"/>
              <a:t>)</a:t>
            </a:r>
            <a:r>
              <a:rPr lang="ko-KR" altLang="en-US" dirty="0"/>
              <a:t>을 제정하면서 신사와 사찰이 분리되어 관리되었다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/>
              <a:t>이때부터 </a:t>
            </a:r>
            <a:r>
              <a:rPr lang="ko-KR" altLang="en-US" dirty="0" err="1"/>
              <a:t>산자곤겐이었던</a:t>
            </a:r>
            <a:r>
              <a:rPr lang="ko-KR" altLang="en-US" dirty="0"/>
              <a:t> 신사는 </a:t>
            </a:r>
            <a:r>
              <a:rPr lang="ko-KR" altLang="en-US" dirty="0" err="1"/>
              <a:t>아사쿠사신사로</a:t>
            </a:r>
            <a:r>
              <a:rPr lang="ko-KR" altLang="en-US" dirty="0"/>
              <a:t> 명칭이 바뀌었고</a:t>
            </a:r>
            <a:r>
              <a:rPr lang="en-US" altLang="ko-KR" dirty="0"/>
              <a:t>, </a:t>
            </a:r>
            <a:r>
              <a:rPr lang="ko-KR" altLang="en-US" dirty="0" err="1" smtClean="0"/>
              <a:t>산자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마츠리는</a:t>
            </a:r>
            <a:r>
              <a:rPr lang="ko-KR" altLang="en-US" dirty="0" smtClean="0"/>
              <a:t> </a:t>
            </a:r>
            <a:r>
              <a:rPr lang="ko-KR" altLang="en-US" dirty="0" err="1"/>
              <a:t>아사쿠사신사의</a:t>
            </a:r>
            <a:r>
              <a:rPr lang="ko-KR" altLang="en-US" dirty="0"/>
              <a:t> </a:t>
            </a:r>
            <a:r>
              <a:rPr lang="ko-KR" altLang="en-US" dirty="0" err="1" smtClean="0"/>
              <a:t>마츠리로</a:t>
            </a:r>
            <a:r>
              <a:rPr lang="ko-KR" altLang="en-US" dirty="0" smtClean="0"/>
              <a:t> </a:t>
            </a:r>
            <a:r>
              <a:rPr lang="ko-KR" altLang="en-US" dirty="0"/>
              <a:t>열리기 시작했다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산자</a:t>
            </a:r>
            <a:r>
              <a:rPr lang="ko-KR" altLang="en-US" dirty="0"/>
              <a:t>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 err="1"/>
              <a:t>三社祭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대해서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99592" y="5517232"/>
            <a:ext cx="7344816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chemeClr val="tx1"/>
                </a:solidFill>
              </a:rPr>
              <a:t>산자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마츠리는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풍성한 볼거리와 특유의 박진감으로 매년 수십만의 관광객이 찾는 도쿄의 대표적인 행사로 이어지고 있다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텐진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9" y="1797323"/>
            <a:ext cx="4401380" cy="40839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29" y="1797324"/>
            <a:ext cx="4234997" cy="40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687" y="5977785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err="1"/>
              <a:t>후나토교</a:t>
            </a:r>
            <a:r>
              <a:rPr lang="en-US" altLang="ko-KR" sz="2400" b="1" dirty="0"/>
              <a:t>(</a:t>
            </a:r>
            <a:r>
              <a:rPr lang="ko-KR" altLang="en-US" sz="2400" b="1" dirty="0" err="1" smtClean="0"/>
              <a:t>船渡御</a:t>
            </a:r>
            <a:r>
              <a:rPr lang="en-US" altLang="ko-KR" sz="2400" b="1" dirty="0"/>
              <a:t>)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354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  <a:p>
            <a:r>
              <a:rPr lang="ko-KR" altLang="en-US" sz="2500" dirty="0" smtClean="0"/>
              <a:t>텐진 </a:t>
            </a:r>
            <a:r>
              <a:rPr lang="ko-KR" altLang="en-US" sz="2500" dirty="0" err="1"/>
              <a:t>마츠리</a:t>
            </a:r>
            <a:r>
              <a:rPr lang="en-US" altLang="ko-KR" sz="2500" dirty="0"/>
              <a:t>(</a:t>
            </a:r>
            <a:r>
              <a:rPr lang="ko-KR" altLang="en-US" sz="2500" dirty="0"/>
              <a:t>天神祭</a:t>
            </a:r>
            <a:r>
              <a:rPr lang="en-US" altLang="ko-KR" sz="2500" dirty="0"/>
              <a:t>)</a:t>
            </a:r>
            <a:r>
              <a:rPr lang="ko-KR" altLang="en-US" sz="2500" dirty="0"/>
              <a:t>는 일본 오사카</a:t>
            </a:r>
            <a:r>
              <a:rPr lang="en-US" altLang="ko-KR" sz="2500" dirty="0"/>
              <a:t>(</a:t>
            </a:r>
            <a:r>
              <a:rPr lang="ko-KR" altLang="en-US" sz="2500" dirty="0"/>
              <a:t>大阪</a:t>
            </a:r>
            <a:r>
              <a:rPr lang="en-US" altLang="ko-KR" sz="2500" dirty="0"/>
              <a:t>)</a:t>
            </a:r>
            <a:r>
              <a:rPr lang="ko-KR" altLang="en-US" sz="2500" dirty="0"/>
              <a:t>에서 매년 </a:t>
            </a:r>
            <a:r>
              <a:rPr lang="en-US" altLang="ko-KR" sz="2500" dirty="0"/>
              <a:t>7</a:t>
            </a:r>
            <a:r>
              <a:rPr lang="ko-KR" altLang="en-US" sz="2500" dirty="0"/>
              <a:t>월 </a:t>
            </a:r>
            <a:r>
              <a:rPr lang="en-US" altLang="ko-KR" sz="2500" dirty="0"/>
              <a:t>24</a:t>
            </a:r>
            <a:r>
              <a:rPr lang="ko-KR" altLang="en-US" sz="2500" dirty="0"/>
              <a:t>일과 </a:t>
            </a:r>
            <a:r>
              <a:rPr lang="en-US" altLang="ko-KR" sz="2500" dirty="0"/>
              <a:t>25</a:t>
            </a:r>
            <a:r>
              <a:rPr lang="ko-KR" altLang="en-US" sz="2500" dirty="0"/>
              <a:t>일에 걸쳐 개최되는 민속축제로</a:t>
            </a:r>
            <a:r>
              <a:rPr lang="en-US" altLang="ko-KR" sz="2500" dirty="0"/>
              <a:t>, </a:t>
            </a:r>
            <a:r>
              <a:rPr lang="ko-KR" altLang="en-US" sz="2500" dirty="0"/>
              <a:t>일본의 대표적인 여름 축제다</a:t>
            </a:r>
            <a:r>
              <a:rPr lang="en-US" altLang="ko-KR" sz="2500" dirty="0" smtClean="0"/>
              <a:t>.</a:t>
            </a:r>
          </a:p>
          <a:p>
            <a:r>
              <a:rPr lang="ko-KR" altLang="en-US" sz="2500" dirty="0" err="1"/>
              <a:t>역모죄로</a:t>
            </a:r>
            <a:r>
              <a:rPr lang="ko-KR" altLang="en-US" sz="2500" dirty="0"/>
              <a:t> 억울하게 죽은 </a:t>
            </a:r>
            <a:r>
              <a:rPr lang="ko-KR" altLang="en-US" sz="2500" dirty="0" err="1"/>
              <a:t>스가와라</a:t>
            </a:r>
            <a:r>
              <a:rPr lang="ko-KR" altLang="en-US" sz="2500" dirty="0"/>
              <a:t> </a:t>
            </a:r>
            <a:r>
              <a:rPr lang="ko-KR" altLang="en-US" sz="2500" dirty="0" err="1"/>
              <a:t>미치자네</a:t>
            </a:r>
            <a:r>
              <a:rPr lang="en-US" altLang="ko-KR" sz="2500" dirty="0"/>
              <a:t>(</a:t>
            </a:r>
            <a:r>
              <a:rPr lang="ko-KR" altLang="en-US" sz="2500" dirty="0" smtClean="0"/>
              <a:t>菅原道真</a:t>
            </a:r>
            <a:r>
              <a:rPr lang="en-US" altLang="ko-KR" sz="2500" dirty="0" smtClean="0"/>
              <a:t>)</a:t>
            </a:r>
            <a:r>
              <a:rPr lang="ko-KR" altLang="en-US" sz="2500" dirty="0"/>
              <a:t>의 원한을 풀기 위해 </a:t>
            </a:r>
            <a:r>
              <a:rPr lang="en-US" altLang="ko-KR" sz="2500" dirty="0"/>
              <a:t>949</a:t>
            </a:r>
            <a:r>
              <a:rPr lang="ko-KR" altLang="en-US" sz="2500" dirty="0"/>
              <a:t>년 당시 수도인 오사카에 </a:t>
            </a:r>
            <a:r>
              <a:rPr lang="ko-KR" altLang="en-US" sz="2500" dirty="0" err="1"/>
              <a:t>텐만구신사</a:t>
            </a:r>
            <a:r>
              <a:rPr lang="en-US" altLang="ko-KR" sz="2500" dirty="0"/>
              <a:t>(</a:t>
            </a:r>
            <a:r>
              <a:rPr lang="ko-KR" altLang="en-US" sz="2500" dirty="0" err="1"/>
              <a:t>天滿宮神社</a:t>
            </a:r>
            <a:r>
              <a:rPr lang="en-US" altLang="ko-KR" sz="2500" dirty="0"/>
              <a:t>)</a:t>
            </a:r>
            <a:r>
              <a:rPr lang="ko-KR" altLang="en-US" sz="2500" dirty="0"/>
              <a:t>를 짓고</a:t>
            </a:r>
            <a:r>
              <a:rPr lang="en-US" altLang="ko-KR" sz="2500" dirty="0"/>
              <a:t>, 951</a:t>
            </a:r>
            <a:r>
              <a:rPr lang="ko-KR" altLang="en-US" sz="2500" dirty="0"/>
              <a:t>년 신사 근처 오가와</a:t>
            </a:r>
            <a:r>
              <a:rPr lang="en-US" altLang="ko-KR" sz="2500" dirty="0"/>
              <a:t>(</a:t>
            </a:r>
            <a:r>
              <a:rPr lang="ko-KR" altLang="en-US" sz="2500" dirty="0"/>
              <a:t>大川</a:t>
            </a:r>
            <a:r>
              <a:rPr lang="en-US" altLang="ko-KR" sz="2500" dirty="0"/>
              <a:t>) </a:t>
            </a:r>
            <a:r>
              <a:rPr lang="ko-KR" altLang="en-US" sz="2500" dirty="0"/>
              <a:t>강가에서 </a:t>
            </a:r>
            <a:r>
              <a:rPr lang="ko-KR" altLang="en-US" sz="2500" dirty="0" err="1"/>
              <a:t>가미보코</a:t>
            </a:r>
            <a:r>
              <a:rPr lang="en-US" altLang="ko-KR" sz="2500" dirty="0"/>
              <a:t>(</a:t>
            </a:r>
            <a:r>
              <a:rPr lang="ko-KR" altLang="en-US" sz="2500" dirty="0" err="1"/>
              <a:t>神鉾</a:t>
            </a:r>
            <a:r>
              <a:rPr lang="en-US" altLang="ko-KR" sz="2500" dirty="0" smtClean="0"/>
              <a:t>,</a:t>
            </a:r>
            <a:r>
              <a:rPr lang="ko-KR" altLang="en-US" sz="2500" dirty="0" smtClean="0"/>
              <a:t>창과 </a:t>
            </a:r>
            <a:r>
              <a:rPr lang="ko-KR" altLang="en-US" sz="2500" dirty="0"/>
              <a:t>비슷한 형태의 무기</a:t>
            </a:r>
            <a:r>
              <a:rPr lang="en-US" altLang="ko-KR" sz="2500" dirty="0"/>
              <a:t>)</a:t>
            </a:r>
            <a:r>
              <a:rPr lang="ko-KR" altLang="en-US" sz="2500" dirty="0"/>
              <a:t>를 떠내려가게 해서 창이 도착한 곳에 제단을 쌓고 의식을 시행한 데서 비롯됐다</a:t>
            </a:r>
            <a:r>
              <a:rPr lang="en-US" altLang="ko-KR" sz="2500" dirty="0" smtClean="0"/>
              <a:t>.</a:t>
            </a:r>
            <a:endParaRPr lang="en-US" altLang="ko-KR" sz="2500" dirty="0"/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텐진 </a:t>
            </a:r>
            <a:r>
              <a:rPr lang="ko-KR" altLang="en-US" dirty="0" err="1"/>
              <a:t>마츠리</a:t>
            </a:r>
            <a:r>
              <a:rPr lang="en-US" altLang="ko-KR" dirty="0"/>
              <a:t>(</a:t>
            </a:r>
            <a:r>
              <a:rPr lang="ko-KR" altLang="en-US" dirty="0"/>
              <a:t>天神祭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유래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80999" y="1901912"/>
            <a:ext cx="8407893" cy="4407408"/>
          </a:xfrm>
        </p:spPr>
        <p:txBody>
          <a:bodyPr>
            <a:noAutofit/>
          </a:bodyPr>
          <a:lstStyle/>
          <a:p>
            <a:r>
              <a:rPr lang="ko-KR" altLang="en-US" sz="2600" dirty="0"/>
              <a:t>텐진 </a:t>
            </a:r>
            <a:r>
              <a:rPr lang="ko-KR" altLang="en-US" sz="2600" dirty="0" err="1"/>
              <a:t>마츠리의</a:t>
            </a:r>
            <a:r>
              <a:rPr lang="ko-KR" altLang="en-US" sz="2600" dirty="0"/>
              <a:t> 주요 행사는 나무로 만든 창</a:t>
            </a:r>
            <a:r>
              <a:rPr lang="en-US" altLang="ko-KR" sz="2600" dirty="0"/>
              <a:t>(</a:t>
            </a:r>
            <a:r>
              <a:rPr lang="ko-KR" altLang="en-US" sz="2600" dirty="0" err="1"/>
              <a:t>가미보코</a:t>
            </a:r>
            <a:r>
              <a:rPr lang="en-US" altLang="ko-KR" sz="2600" dirty="0"/>
              <a:t>)</a:t>
            </a:r>
            <a:r>
              <a:rPr lang="ko-KR" altLang="en-US" sz="2600" dirty="0"/>
              <a:t>을 오가와 강을 따라 떠내려가게 하는 </a:t>
            </a:r>
            <a:r>
              <a:rPr lang="ko-KR" altLang="en-US" sz="2600" dirty="0" err="1"/>
              <a:t>호코나가시신지</a:t>
            </a:r>
            <a:r>
              <a:rPr lang="en-US" altLang="ko-KR" sz="2600" dirty="0"/>
              <a:t>(</a:t>
            </a:r>
            <a:r>
              <a:rPr lang="ko-KR" altLang="en-US" sz="2600" dirty="0" err="1"/>
              <a:t>鉾流神事</a:t>
            </a:r>
            <a:r>
              <a:rPr lang="en-US" altLang="ko-KR" sz="2600" dirty="0"/>
              <a:t>), </a:t>
            </a:r>
            <a:r>
              <a:rPr lang="ko-KR" altLang="en-US" sz="2600" dirty="0"/>
              <a:t>신령을 배에 태우는 </a:t>
            </a:r>
            <a:r>
              <a:rPr lang="ko-KR" altLang="en-US" sz="2600" dirty="0" err="1"/>
              <a:t>승선장까지</a:t>
            </a:r>
            <a:r>
              <a:rPr lang="ko-KR" altLang="en-US" sz="2600" dirty="0"/>
              <a:t> </a:t>
            </a:r>
            <a:r>
              <a:rPr lang="ko-KR" altLang="en-US" sz="2600" dirty="0" err="1"/>
              <a:t>미코시</a:t>
            </a:r>
            <a:r>
              <a:rPr lang="en-US" altLang="ko-KR" sz="2600" dirty="0"/>
              <a:t>(</a:t>
            </a:r>
            <a:r>
              <a:rPr lang="ko-KR" altLang="en-US" sz="2600" dirty="0"/>
              <a:t>신을 모신 가마</a:t>
            </a:r>
            <a:r>
              <a:rPr lang="en-US" altLang="ko-KR" sz="2600" dirty="0"/>
              <a:t>)</a:t>
            </a:r>
            <a:r>
              <a:rPr lang="ko-KR" altLang="en-US" sz="2600" dirty="0"/>
              <a:t>를 육로로 운반하는 </a:t>
            </a:r>
            <a:r>
              <a:rPr lang="ko-KR" altLang="en-US" sz="2600" dirty="0" err="1"/>
              <a:t>리쿠토교</a:t>
            </a:r>
            <a:r>
              <a:rPr lang="en-US" altLang="ko-KR" sz="2600" dirty="0"/>
              <a:t>(</a:t>
            </a:r>
            <a:r>
              <a:rPr lang="ko-KR" altLang="en-US" sz="2600" dirty="0" err="1"/>
              <a:t>陸度御</a:t>
            </a:r>
            <a:r>
              <a:rPr lang="en-US" altLang="ko-KR" sz="2600" dirty="0"/>
              <a:t>), </a:t>
            </a:r>
            <a:r>
              <a:rPr lang="ko-KR" altLang="en-US" sz="2600" dirty="0"/>
              <a:t>신령을 배에 태워 이동하는 </a:t>
            </a:r>
            <a:r>
              <a:rPr lang="ko-KR" altLang="en-US" sz="2600" dirty="0" err="1"/>
              <a:t>후나토교</a:t>
            </a:r>
            <a:r>
              <a:rPr lang="en-US" altLang="ko-KR" sz="2600" dirty="0"/>
              <a:t>(</a:t>
            </a:r>
            <a:r>
              <a:rPr lang="ko-KR" altLang="en-US" sz="2600" dirty="0" err="1"/>
              <a:t>船渡御</a:t>
            </a:r>
            <a:r>
              <a:rPr lang="en-US" altLang="ko-KR" sz="2600" dirty="0"/>
              <a:t>), </a:t>
            </a:r>
            <a:r>
              <a:rPr lang="ko-KR" altLang="en-US" sz="2600" dirty="0"/>
              <a:t>불꽃놀이인 </a:t>
            </a:r>
            <a:r>
              <a:rPr lang="ko-KR" altLang="en-US" sz="2600" dirty="0" err="1"/>
              <a:t>하나비</a:t>
            </a:r>
            <a:r>
              <a:rPr lang="en-US" altLang="ko-KR" sz="2600" dirty="0"/>
              <a:t>(</a:t>
            </a:r>
            <a:r>
              <a:rPr lang="ko-KR" altLang="en-US" sz="2600" dirty="0" err="1"/>
              <a:t>花火</a:t>
            </a:r>
            <a:r>
              <a:rPr lang="en-US" altLang="ko-KR" sz="2600" dirty="0"/>
              <a:t>) </a:t>
            </a:r>
            <a:r>
              <a:rPr lang="ko-KR" altLang="en-US" sz="2600" dirty="0"/>
              <a:t>등으로 구성된다</a:t>
            </a:r>
            <a:r>
              <a:rPr lang="en-US" altLang="ko-KR" sz="2600" dirty="0"/>
              <a:t>.</a:t>
            </a:r>
          </a:p>
          <a:p>
            <a:r>
              <a:rPr lang="ko-KR" altLang="en-US" sz="2600" dirty="0"/>
              <a:t>특히 전통의상을 차려 입은 </a:t>
            </a:r>
            <a:r>
              <a:rPr lang="en-US" altLang="ko-KR" sz="2600" dirty="0"/>
              <a:t>3</a:t>
            </a:r>
            <a:r>
              <a:rPr lang="ko-KR" altLang="en-US" sz="2600" dirty="0"/>
              <a:t>천여 명이 신령이 깃든 </a:t>
            </a:r>
            <a:r>
              <a:rPr lang="ko-KR" altLang="en-US" sz="2600" dirty="0" err="1"/>
              <a:t>미코시를</a:t>
            </a:r>
            <a:r>
              <a:rPr lang="ko-KR" altLang="en-US" sz="2600" dirty="0"/>
              <a:t> 메고 오사카 거리를 행진하는 </a:t>
            </a:r>
            <a:r>
              <a:rPr lang="ko-KR" altLang="en-US" sz="2600" dirty="0" err="1"/>
              <a:t>리쿠토교와</a:t>
            </a:r>
            <a:r>
              <a:rPr lang="ko-KR" altLang="en-US" sz="2600" dirty="0"/>
              <a:t> </a:t>
            </a:r>
            <a:r>
              <a:rPr lang="en-US" altLang="ko-KR" sz="2600" dirty="0"/>
              <a:t>1</a:t>
            </a:r>
            <a:r>
              <a:rPr lang="ko-KR" altLang="en-US" sz="2600" dirty="0"/>
              <a:t>백여 척의 배가 오가와 강을 거슬러 올라가는 </a:t>
            </a:r>
            <a:r>
              <a:rPr lang="ko-KR" altLang="en-US" sz="2600" dirty="0" err="1"/>
              <a:t>후나토교가</a:t>
            </a:r>
            <a:r>
              <a:rPr lang="ko-KR" altLang="en-US" sz="2600" dirty="0"/>
              <a:t> 유명하다</a:t>
            </a:r>
            <a:r>
              <a:rPr lang="en-US" altLang="ko-KR" sz="2600" dirty="0"/>
              <a:t>.</a:t>
            </a:r>
            <a:endParaRPr lang="ko-KR" altLang="en-US" sz="26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effectLst/>
              </a:rPr>
              <a:t>텐진 </a:t>
            </a:r>
            <a:r>
              <a:rPr lang="ko-KR" altLang="en-US" dirty="0" err="1">
                <a:effectLst/>
              </a:rPr>
              <a:t>마츠리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 smtClean="0">
                <a:effectLst/>
              </a:rPr>
              <a:t>天神祭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에 대해서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681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8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498172" y="29384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000" dirty="0" err="1" smtClean="0">
                <a:solidFill>
                  <a:schemeClr val="tx1"/>
                </a:solidFill>
              </a:rPr>
              <a:t>료칸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 fontScale="92500" lnSpcReduction="20000"/>
          </a:bodyPr>
          <a:lstStyle/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r>
              <a:rPr lang="ko-KR" altLang="en-US" sz="4000" dirty="0" smtClean="0">
                <a:solidFill>
                  <a:schemeClr val="tx1"/>
                </a:solidFill>
              </a:rPr>
              <a:t> </a:t>
            </a:r>
            <a:r>
              <a:rPr lang="ko-KR" altLang="en-US" sz="4000" dirty="0" err="1" smtClean="0">
                <a:solidFill>
                  <a:schemeClr val="tx1"/>
                </a:solidFill>
              </a:rPr>
              <a:t>료칸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ko-KR" sz="1500" dirty="0" smtClean="0"/>
              <a:t>  </a:t>
            </a:r>
            <a:r>
              <a:rPr lang="en-US" altLang="ko-KR" sz="3000" dirty="0" smtClean="0"/>
              <a:t>- </a:t>
            </a:r>
            <a:r>
              <a:rPr lang="ko-KR" altLang="en-US" sz="3000" dirty="0" err="1" smtClean="0"/>
              <a:t>료칸이란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err="1" smtClean="0"/>
              <a:t>료칸과</a:t>
            </a:r>
            <a:r>
              <a:rPr lang="ko-KR" altLang="en-US" sz="3000" dirty="0" smtClean="0"/>
              <a:t> 한국 주막의 차이점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err="1" smtClean="0"/>
              <a:t>료칸의</a:t>
            </a:r>
            <a:r>
              <a:rPr lang="ko-KR" altLang="en-US" sz="3000" dirty="0" smtClean="0"/>
              <a:t> 역사</a:t>
            </a:r>
            <a:endParaRPr lang="en-US" altLang="ko-KR" sz="3000" dirty="0" smtClean="0"/>
          </a:p>
          <a:p>
            <a:pPr>
              <a:buNone/>
            </a:pPr>
            <a:endParaRPr lang="en-US" altLang="ko-KR" sz="3000" dirty="0" smtClean="0"/>
          </a:p>
          <a:p>
            <a:pPr>
              <a:buNone/>
            </a:pPr>
            <a:r>
              <a:rPr lang="en-US" altLang="ko-KR" sz="3000" dirty="0" smtClean="0"/>
              <a:t> - </a:t>
            </a:r>
            <a:r>
              <a:rPr lang="ko-KR" altLang="en-US" sz="3000" dirty="0" err="1" smtClean="0"/>
              <a:t>료칸의</a:t>
            </a:r>
            <a:r>
              <a:rPr lang="ko-KR" altLang="en-US" sz="3000" dirty="0" smtClean="0"/>
              <a:t> 특징</a:t>
            </a:r>
            <a:endParaRPr lang="en-US" altLang="ko-KR" sz="3000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958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95736" y="2564904"/>
            <a:ext cx="5328592" cy="23762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5400" dirty="0"/>
              <a:t>일본의 전통적인 </a:t>
            </a:r>
            <a:endParaRPr lang="en-US" altLang="ko-KR" sz="5400" dirty="0" smtClean="0"/>
          </a:p>
          <a:p>
            <a:pPr marL="0" indent="0">
              <a:buNone/>
            </a:pPr>
            <a:r>
              <a:rPr lang="ko-KR" altLang="en-US" sz="5400" dirty="0" smtClean="0"/>
              <a:t>    숙박시설</a:t>
            </a:r>
            <a:endParaRPr lang="ko-KR" altLang="en-US" sz="5400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료칸이란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83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42910" y="4786322"/>
            <a:ext cx="7145850" cy="2340289"/>
          </a:xfrm>
        </p:spPr>
        <p:txBody>
          <a:bodyPr>
            <a:normAutofit/>
          </a:bodyPr>
          <a:lstStyle/>
          <a:p>
            <a:r>
              <a:rPr lang="ko-KR" altLang="en-US" sz="2800" dirty="0" smtClean="0"/>
              <a:t>일본은 우리나라와 </a:t>
            </a:r>
            <a:r>
              <a:rPr lang="ko-KR" altLang="en-US" sz="2800" spc="200" dirty="0" smtClean="0"/>
              <a:t>달리 기후가 고온 다습하여 수인성 전염병이 자주 발생하고</a:t>
            </a:r>
            <a:r>
              <a:rPr lang="en-US" altLang="ko-KR" sz="2800" spc="200" dirty="0" smtClean="0"/>
              <a:t>, </a:t>
            </a:r>
            <a:r>
              <a:rPr lang="ko-KR" altLang="en-US" sz="2800" spc="200" dirty="0" smtClean="0"/>
              <a:t>지역과 지역을 이동할 때는 땀이 많이 나 목욕이 필요 </a:t>
            </a:r>
            <a:endParaRPr lang="ko-KR" altLang="en-US" sz="2800" spc="2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282" y="355847"/>
            <a:ext cx="8547978" cy="1054394"/>
          </a:xfrm>
        </p:spPr>
        <p:txBody>
          <a:bodyPr/>
          <a:lstStyle/>
          <a:p>
            <a:r>
              <a:rPr lang="ko-KR" altLang="en-US" dirty="0" err="1" smtClean="0"/>
              <a:t>료칸과</a:t>
            </a:r>
            <a:r>
              <a:rPr lang="ko-KR" altLang="en-US" dirty="0" smtClean="0"/>
              <a:t> 한국 주막의 차이점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500034" y="1857364"/>
          <a:ext cx="7858181" cy="2786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12"/>
                <a:gridCol w="3143272"/>
                <a:gridCol w="3000397"/>
              </a:tblGrid>
              <a:tr h="696521"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dirty="0" smtClean="0"/>
                        <a:t>한국</a:t>
                      </a:r>
                      <a:endParaRPr lang="ko-KR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dirty="0" smtClean="0"/>
                        <a:t>일본</a:t>
                      </a:r>
                      <a:endParaRPr lang="ko-KR" altLang="en-US" sz="32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숙박</a:t>
                      </a:r>
                      <a:endParaRPr lang="ko-KR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음식</a:t>
                      </a:r>
                      <a:endParaRPr lang="ko-KR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목욕</a:t>
                      </a:r>
                      <a:endParaRPr lang="ko-KR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곱셈 기호 6"/>
          <p:cNvSpPr/>
          <p:nvPr/>
        </p:nvSpPr>
        <p:spPr>
          <a:xfrm>
            <a:off x="3500430" y="4071942"/>
            <a:ext cx="500066" cy="57150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도넛 12"/>
          <p:cNvSpPr/>
          <p:nvPr/>
        </p:nvSpPr>
        <p:spPr>
          <a:xfrm>
            <a:off x="3571868" y="2643182"/>
            <a:ext cx="357190" cy="4286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도넛 13"/>
          <p:cNvSpPr/>
          <p:nvPr/>
        </p:nvSpPr>
        <p:spPr>
          <a:xfrm>
            <a:off x="3571868" y="3357562"/>
            <a:ext cx="357190" cy="4286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도넛 14"/>
          <p:cNvSpPr/>
          <p:nvPr/>
        </p:nvSpPr>
        <p:spPr>
          <a:xfrm>
            <a:off x="6643702" y="4143380"/>
            <a:ext cx="357190" cy="4286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도넛 15"/>
          <p:cNvSpPr/>
          <p:nvPr/>
        </p:nvSpPr>
        <p:spPr>
          <a:xfrm>
            <a:off x="6643702" y="3429000"/>
            <a:ext cx="357190" cy="4286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도넛 16"/>
          <p:cNvSpPr/>
          <p:nvPr/>
        </p:nvSpPr>
        <p:spPr>
          <a:xfrm>
            <a:off x="6643702" y="2714620"/>
            <a:ext cx="357190" cy="4286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신사의 구조는 어떠한가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7" y="1772816"/>
            <a:ext cx="3944496" cy="44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1966" y="2072240"/>
            <a:ext cx="5000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①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도리이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神社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의 입구에 있고 경내와 속계의 경계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②석단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神社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나 사원 등에서 자주 볼 수 있는 돌계단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③참도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석단에서  배전까지 이르는 돌로 된 길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④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수수사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손을 씻는 장소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⑤등롱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어두운 길을 밝히기 위해 세워 놓은 것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⑥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신락전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신에게 봉납하는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신락을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연주하는 곳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⑦사무소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신관이 집무를 하는 곳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⑧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에마걸기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발원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發願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할 때나 소원이 이루어졌을 때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b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그  사례로 신사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神社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나 절에 말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대신 봉납하는 말 그림의 액자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⑨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말사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본사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本寺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의 관리를 받는 작은 절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또는 본사에서 갈라져 나온 절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⑩고견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권속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眷屬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의 석조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⑪배전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본전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本殿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의 수전에 위치하며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참배용의 시설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⑫말단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본전을 둘러싼 울타리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⑬본전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신의 몸이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진좌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鎭座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해 있는 건물</a:t>
            </a:r>
            <a:endParaRPr lang="en-US" altLang="ko-KR" sz="15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역사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467544" y="3702896"/>
            <a:ext cx="8370945" cy="19226"/>
          </a:xfrm>
          <a:prstGeom prst="line">
            <a:avLst/>
          </a:prstGeom>
          <a:ln w="127000" cap="rnd" cmpd="sng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순서도: 연결자 9"/>
          <p:cNvSpPr/>
          <p:nvPr/>
        </p:nvSpPr>
        <p:spPr>
          <a:xfrm>
            <a:off x="1058307" y="3474999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연결자 10"/>
          <p:cNvSpPr/>
          <p:nvPr/>
        </p:nvSpPr>
        <p:spPr>
          <a:xfrm>
            <a:off x="2749249" y="3466044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순서도: 연결자 11"/>
          <p:cNvSpPr/>
          <p:nvPr/>
        </p:nvSpPr>
        <p:spPr>
          <a:xfrm>
            <a:off x="4511721" y="3517225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순서도: 연결자 12"/>
          <p:cNvSpPr/>
          <p:nvPr/>
        </p:nvSpPr>
        <p:spPr>
          <a:xfrm>
            <a:off x="6421248" y="3517224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순서도: 연결자 13"/>
          <p:cNvSpPr/>
          <p:nvPr/>
        </p:nvSpPr>
        <p:spPr>
          <a:xfrm>
            <a:off x="7794203" y="3517225"/>
            <a:ext cx="457200" cy="44824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17"/>
          <p:cNvSpPr/>
          <p:nvPr/>
        </p:nvSpPr>
        <p:spPr>
          <a:xfrm>
            <a:off x="1172607" y="3998138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위쪽 화살표 18"/>
          <p:cNvSpPr/>
          <p:nvPr/>
        </p:nvSpPr>
        <p:spPr>
          <a:xfrm>
            <a:off x="4626021" y="4035039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위쪽 화살표 19"/>
          <p:cNvSpPr/>
          <p:nvPr/>
        </p:nvSpPr>
        <p:spPr>
          <a:xfrm>
            <a:off x="7908503" y="4035039"/>
            <a:ext cx="228600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2863549" y="3091011"/>
            <a:ext cx="228600" cy="338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아래쪽 화살표 21"/>
          <p:cNvSpPr/>
          <p:nvPr/>
        </p:nvSpPr>
        <p:spPr>
          <a:xfrm>
            <a:off x="6535548" y="3097687"/>
            <a:ext cx="228600" cy="338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42910" y="450057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/>
              <a:t>보면시대</a:t>
            </a:r>
            <a:r>
              <a:rPr lang="en-US" altLang="ko-KR" sz="2400" dirty="0" smtClean="0"/>
              <a:t>(710~784)</a:t>
            </a:r>
            <a:endParaRPr lang="ko-KR" alt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339752" y="2132856"/>
            <a:ext cx="228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/>
              <a:t>헤이안</a:t>
            </a:r>
            <a:r>
              <a:rPr lang="ko-KR" altLang="en-US" sz="2400" dirty="0" smtClean="0"/>
              <a:t> 시대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(794~1191)</a:t>
            </a:r>
            <a:endParaRPr lang="ko-KR" alt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786182" y="4572008"/>
            <a:ext cx="214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/>
              <a:t>가마쿠라시대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(1192~1333)</a:t>
            </a:r>
            <a:endParaRPr lang="ko-KR" alt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500694" y="214311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/>
              <a:t>에도시대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(1603~1867)</a:t>
            </a:r>
            <a:endParaRPr lang="ko-KR" alt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7000892" y="450057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메이지 </a:t>
            </a:r>
            <a:r>
              <a:rPr lang="ko-KR" altLang="en-US" sz="2400" dirty="0" err="1" smtClean="0"/>
              <a:t>유신이후</a:t>
            </a:r>
            <a:endParaRPr lang="ko-KR" altLang="en-US" sz="2400" dirty="0"/>
          </a:p>
        </p:txBody>
      </p:sp>
      <p:sp>
        <p:nvSpPr>
          <p:cNvPr id="24" name="직사각형 23"/>
          <p:cNvSpPr/>
          <p:nvPr/>
        </p:nvSpPr>
        <p:spPr>
          <a:xfrm>
            <a:off x="3857620" y="4572008"/>
            <a:ext cx="1928826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/>
              <a:t>키친야도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木貧宿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31" name="직사각형 30"/>
          <p:cNvSpPr/>
          <p:nvPr/>
        </p:nvSpPr>
        <p:spPr>
          <a:xfrm>
            <a:off x="357158" y="4429132"/>
            <a:ext cx="1928826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후세야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布施屋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32" name="직사각형 31"/>
          <p:cNvSpPr/>
          <p:nvPr/>
        </p:nvSpPr>
        <p:spPr>
          <a:xfrm>
            <a:off x="2428860" y="2071678"/>
            <a:ext cx="1928826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슈쿠보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宿坊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33" name="직사각형 32"/>
          <p:cNvSpPr/>
          <p:nvPr/>
        </p:nvSpPr>
        <p:spPr>
          <a:xfrm>
            <a:off x="5572132" y="2071678"/>
            <a:ext cx="1928826" cy="8572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하타고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旅籠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7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0999" y="1973920"/>
            <a:ext cx="8407893" cy="44074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 </a:t>
            </a:r>
            <a:r>
              <a:rPr lang="ko-KR" altLang="en-US" sz="3000" dirty="0" smtClean="0"/>
              <a:t>온천</a:t>
            </a:r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r>
              <a:rPr lang="en-US" altLang="ko-KR" dirty="0" smtClean="0"/>
              <a:t>(1)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 b="1095"/>
          <a:stretch>
            <a:fillRect/>
          </a:stretch>
        </p:blipFill>
        <p:spPr bwMode="auto">
          <a:xfrm>
            <a:off x="285718" y="2708920"/>
            <a:ext cx="4424313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9190" y="2708920"/>
            <a:ext cx="3643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료칸은</a:t>
            </a:r>
            <a:r>
              <a:rPr lang="ko-KR" altLang="en-US" dirty="0" smtClean="0"/>
              <a:t> 대부분 공동온천을 사용하며 고급 방은 </a:t>
            </a:r>
            <a:r>
              <a:rPr lang="ko-KR" altLang="en-US" dirty="0" err="1" smtClean="0"/>
              <a:t>프라이빗한</a:t>
            </a:r>
            <a:r>
              <a:rPr lang="ko-KR" altLang="en-US" dirty="0" smtClean="0"/>
              <a:t> 개별 온천을 사용할 수 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공동 온천은  남녀로 나뉘기도 하고 가족단위로 사용할 수 있는 장소도 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공동의 온천은 좌식으로  되어있으며 대부분 샤워시설은 갖춰져 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83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14379"/>
            <a:ext cx="4572000" cy="342900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r>
              <a:rPr lang="en-US" altLang="ko-KR" dirty="0" smtClean="0"/>
              <a:t>(2)</a:t>
            </a:r>
            <a:endParaRPr lang="ko-KR" altLang="en-US" dirty="0"/>
          </a:p>
        </p:txBody>
      </p:sp>
      <p:pic>
        <p:nvPicPr>
          <p:cNvPr id="5" name="그림 4" descr="제목 없음.jpg"/>
          <p:cNvPicPr>
            <a:picLocks noChangeAspect="1"/>
          </p:cNvPicPr>
          <p:nvPr/>
        </p:nvPicPr>
        <p:blipFill>
          <a:blip r:embed="rId3"/>
          <a:srcRect r="80469" b="73571"/>
          <a:stretch>
            <a:fillRect/>
          </a:stretch>
        </p:blipFill>
        <p:spPr>
          <a:xfrm>
            <a:off x="251520" y="2420888"/>
            <a:ext cx="4000528" cy="4071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77281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 </a:t>
            </a:r>
            <a:r>
              <a:rPr lang="ko-KR" altLang="en-US" sz="3000" dirty="0" smtClean="0"/>
              <a:t>다다미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8402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05478"/>
            <a:ext cx="7344816" cy="4266474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r>
              <a:rPr lang="en-US" altLang="ko-KR" dirty="0" smtClean="0"/>
              <a:t>(3)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688108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 </a:t>
            </a:r>
            <a:r>
              <a:rPr lang="ko-KR" altLang="en-US" sz="3000" dirty="0" smtClean="0"/>
              <a:t>전통복장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유카타</a:t>
            </a:r>
            <a:endParaRPr lang="ko-KR" altLang="en-US" sz="3000" dirty="0"/>
          </a:p>
        </p:txBody>
      </p:sp>
    </p:spTree>
    <p:extLst>
      <p:ext uri="{BB962C8B-B14F-4D97-AF65-F5344CB8AC3E}">
        <p14:creationId xmlns:p14="http://schemas.microsoft.com/office/powerpoint/2010/main" val="7096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제목 없음.jpg"/>
          <p:cNvPicPr>
            <a:picLocks noGrp="1" noChangeAspect="1"/>
          </p:cNvPicPr>
          <p:nvPr>
            <p:ph idx="1"/>
          </p:nvPr>
        </p:nvPicPr>
        <p:blipFill>
          <a:blip r:embed="rId2"/>
          <a:srcRect r="64596" b="58393"/>
          <a:stretch>
            <a:fillRect/>
          </a:stretch>
        </p:blipFill>
        <p:spPr>
          <a:xfrm>
            <a:off x="611560" y="2611373"/>
            <a:ext cx="4824536" cy="3980306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r>
              <a:rPr lang="en-US" altLang="ko-KR" dirty="0" smtClean="0"/>
              <a:t>(4)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3108364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- </a:t>
            </a:r>
            <a:r>
              <a:rPr lang="ko-KR" altLang="en-US" sz="2400" dirty="0" err="1" smtClean="0"/>
              <a:t>료칸에</a:t>
            </a:r>
            <a:r>
              <a:rPr lang="ko-KR" altLang="en-US" sz="2400" dirty="0" smtClean="0"/>
              <a:t> 머무는 </a:t>
            </a:r>
            <a:r>
              <a:rPr lang="en-US" altLang="ko-KR" sz="2400" dirty="0" smtClean="0"/>
              <a:t>1</a:t>
            </a:r>
            <a:r>
              <a:rPr lang="ko-KR" altLang="en-US" sz="2400" dirty="0" smtClean="0"/>
              <a:t>박</a:t>
            </a:r>
            <a:r>
              <a:rPr lang="en-US" altLang="ko-KR" sz="2400" dirty="0" smtClean="0"/>
              <a:t>2</a:t>
            </a:r>
            <a:r>
              <a:rPr lang="ko-KR" altLang="en-US" sz="2400" dirty="0" smtClean="0"/>
              <a:t>일 동안 저녁과   아침을 총 두번의 식사</a:t>
            </a:r>
            <a:endParaRPr lang="en-US" altLang="ko-KR" sz="2400" dirty="0" smtClean="0"/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- </a:t>
            </a:r>
            <a:r>
              <a:rPr lang="ko-KR" altLang="en-US" sz="2400" dirty="0" smtClean="0"/>
              <a:t>대부분 제철음식으로 준비</a:t>
            </a:r>
            <a:endParaRPr lang="ko-KR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844824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altLang="ko-KR" sz="3000" dirty="0" smtClean="0"/>
              <a:t>  </a:t>
            </a:r>
            <a:r>
              <a:rPr lang="en-US" altLang="ko-KR" sz="3000" dirty="0"/>
              <a:t>1</a:t>
            </a:r>
            <a:r>
              <a:rPr lang="ko-KR" altLang="en-US" sz="3000" dirty="0"/>
              <a:t>박 </a:t>
            </a:r>
            <a:r>
              <a:rPr lang="en-US" altLang="ko-KR" sz="3000" dirty="0"/>
              <a:t>2</a:t>
            </a:r>
            <a:r>
              <a:rPr lang="ko-KR" altLang="en-US" sz="3000" dirty="0"/>
              <a:t>일</a:t>
            </a:r>
            <a:r>
              <a:rPr lang="en-US" altLang="ko-KR" sz="3000" dirty="0"/>
              <a:t> </a:t>
            </a:r>
            <a:r>
              <a:rPr lang="ko-KR" altLang="en-US" sz="3000" dirty="0"/>
              <a:t> 식사제공</a:t>
            </a:r>
          </a:p>
        </p:txBody>
      </p:sp>
    </p:spTree>
    <p:extLst>
      <p:ext uri="{BB962C8B-B14F-4D97-AF65-F5344CB8AC3E}">
        <p14:creationId xmlns:p14="http://schemas.microsoft.com/office/powerpoint/2010/main" val="21042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69" b="26216"/>
          <a:stretch/>
        </p:blipFill>
        <p:spPr>
          <a:xfrm>
            <a:off x="251520" y="2374280"/>
            <a:ext cx="8640960" cy="4236102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료칸의</a:t>
            </a:r>
            <a:r>
              <a:rPr lang="ko-KR" altLang="en-US" dirty="0" smtClean="0"/>
              <a:t> 특징</a:t>
            </a:r>
            <a:r>
              <a:rPr lang="en-US" altLang="ko-KR" dirty="0" smtClean="0"/>
              <a:t>(5)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5360" y="180672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altLang="en-US" sz="2800" dirty="0" smtClean="0"/>
              <a:t> </a:t>
            </a:r>
            <a:r>
              <a:rPr lang="ko-KR" altLang="en-US" sz="2800" dirty="0" err="1" smtClean="0"/>
              <a:t>오카미상</a:t>
            </a:r>
            <a:r>
              <a:rPr lang="ja-JP" altLang="en-US" sz="2800" b="1" dirty="0"/>
              <a:t>おかみさん </a:t>
            </a:r>
            <a:r>
              <a:rPr lang="en-US" altLang="ja-JP" sz="2800" b="1" dirty="0"/>
              <a:t>[ </a:t>
            </a:r>
            <a:r>
              <a:rPr lang="ja-JP" altLang="en-US" sz="2800" b="1" dirty="0"/>
              <a:t>御上さん </a:t>
            </a:r>
            <a:r>
              <a:rPr lang="en-US" altLang="ja-JP" sz="2800" b="1" dirty="0"/>
              <a:t>]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163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13852007"/>
              </p:ext>
            </p:extLst>
          </p:nvPr>
        </p:nvGraphicFramePr>
        <p:xfrm>
          <a:off x="395536" y="404664"/>
          <a:ext cx="8407400" cy="58087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03700"/>
                <a:gridCol w="4203700"/>
              </a:tblGrid>
              <a:tr h="856710">
                <a:tc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err="1" smtClean="0"/>
                        <a:t>오카미상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latinLnBrk="1"/>
                      <a:r>
                        <a:rPr lang="ko-KR" altLang="en-US" sz="3200" dirty="0" err="1" smtClean="0"/>
                        <a:t>나카이상</a:t>
                      </a:r>
                      <a:endParaRPr lang="ko-KR" alt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5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5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료칸의</a:t>
                      </a:r>
                      <a:r>
                        <a:rPr lang="ko-KR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지배인이라는 개념의 여주인장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400" dirty="0" smtClean="0"/>
                    </a:p>
                    <a:p>
                      <a:pPr algn="ctr" latinLnBrk="1"/>
                      <a:r>
                        <a:rPr lang="ko-KR" altLang="en-US" sz="2800" dirty="0" smtClean="0"/>
                        <a:t>여자 접객 담당자</a:t>
                      </a:r>
                      <a:endParaRPr lang="ko-KR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그림 4" descr="c.jpg"/>
          <p:cNvPicPr>
            <a:picLocks noChangeAspect="1"/>
          </p:cNvPicPr>
          <p:nvPr/>
        </p:nvPicPr>
        <p:blipFill>
          <a:blip r:embed="rId2"/>
          <a:srcRect r="94532" b="84287"/>
          <a:stretch>
            <a:fillRect/>
          </a:stretch>
        </p:blipFill>
        <p:spPr>
          <a:xfrm>
            <a:off x="1251076" y="1277268"/>
            <a:ext cx="2143140" cy="3061629"/>
          </a:xfrm>
          <a:prstGeom prst="rect">
            <a:avLst/>
          </a:prstGeom>
        </p:spPr>
      </p:pic>
      <p:pic>
        <p:nvPicPr>
          <p:cNvPr id="6" name="그림 5" descr="d.jpg"/>
          <p:cNvPicPr>
            <a:picLocks noChangeAspect="1"/>
          </p:cNvPicPr>
          <p:nvPr/>
        </p:nvPicPr>
        <p:blipFill>
          <a:blip r:embed="rId3"/>
          <a:srcRect r="94531" b="84286"/>
          <a:stretch>
            <a:fillRect/>
          </a:stretch>
        </p:blipFill>
        <p:spPr>
          <a:xfrm>
            <a:off x="5508104" y="1285652"/>
            <a:ext cx="2143140" cy="30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9/97/Kunisada_Sumo_Triptychon_c1860s.jpg/400px-Kunisada_Sumo_Triptychon_c1860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160039"/>
            <a:ext cx="8803952" cy="65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498172" y="29384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1" hangingPunct="1">
              <a:spcBef>
                <a:spcPct val="0"/>
              </a:spcBef>
              <a:buNone/>
              <a:defRPr sz="42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000" dirty="0" smtClean="0">
                <a:solidFill>
                  <a:schemeClr val="tx1"/>
                </a:solidFill>
              </a:rPr>
              <a:t>스모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5040560"/>
          </a:xfrm>
        </p:spPr>
        <p:txBody>
          <a:bodyPr>
            <a:normAutofit fontScale="70000" lnSpcReduction="20000"/>
          </a:bodyPr>
          <a:lstStyle/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r>
              <a:rPr lang="ko-KR" altLang="en-US" sz="5000" dirty="0" smtClean="0">
                <a:solidFill>
                  <a:schemeClr val="tx1"/>
                </a:solidFill>
              </a:rPr>
              <a:t> 스모</a:t>
            </a:r>
            <a:endParaRPr lang="en-US" altLang="ko-KR" sz="5000" dirty="0" smtClean="0">
              <a:solidFill>
                <a:schemeClr val="tx1"/>
              </a:solidFill>
            </a:endParaRPr>
          </a:p>
          <a:p>
            <a:endParaRPr lang="en-US" altLang="ko-KR" sz="4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ko-KR" sz="1500" dirty="0" smtClean="0"/>
              <a:t>  </a:t>
            </a:r>
            <a:r>
              <a:rPr lang="en-US" altLang="ko-KR" sz="3600" dirty="0" smtClean="0"/>
              <a:t>- </a:t>
            </a:r>
            <a:r>
              <a:rPr lang="ko-KR" altLang="en-US" sz="3600" dirty="0" err="1" smtClean="0"/>
              <a:t>혼바</a:t>
            </a:r>
            <a:r>
              <a:rPr lang="ko-KR" altLang="en-US" sz="3600" dirty="0" err="1"/>
              <a:t>쇼</a:t>
            </a:r>
            <a:endParaRPr lang="en-US" altLang="ko-KR" sz="3600" dirty="0" smtClean="0"/>
          </a:p>
          <a:p>
            <a:pPr>
              <a:buNone/>
            </a:pPr>
            <a:endParaRPr lang="en-US" altLang="ko-KR" sz="3600" dirty="0" smtClean="0"/>
          </a:p>
          <a:p>
            <a:pPr>
              <a:buNone/>
            </a:pPr>
            <a:r>
              <a:rPr lang="en-US" altLang="ko-KR" sz="3600" dirty="0" smtClean="0"/>
              <a:t> - </a:t>
            </a:r>
            <a:r>
              <a:rPr lang="ko-KR" altLang="en-US" sz="3600" dirty="0" err="1"/>
              <a:t>도효이리</a:t>
            </a:r>
            <a:r>
              <a:rPr lang="en-US" altLang="ko-KR" sz="3600" dirty="0"/>
              <a:t>(</a:t>
            </a:r>
            <a:r>
              <a:rPr lang="ja-JP" altLang="ko-KR" sz="3600" dirty="0"/>
              <a:t>土俵入り</a:t>
            </a:r>
            <a:r>
              <a:rPr lang="en-US" altLang="ja-JP" sz="3600" dirty="0" smtClean="0"/>
              <a:t>)</a:t>
            </a:r>
          </a:p>
          <a:p>
            <a:pPr>
              <a:buNone/>
            </a:pPr>
            <a:endParaRPr lang="en-US" altLang="ko-KR" sz="3600" dirty="0" smtClean="0"/>
          </a:p>
          <a:p>
            <a:pPr>
              <a:buNone/>
            </a:pPr>
            <a:r>
              <a:rPr lang="en-US" altLang="ko-KR" sz="3600" dirty="0" smtClean="0"/>
              <a:t> - </a:t>
            </a:r>
            <a:r>
              <a:rPr lang="ko-KR" altLang="en-US" sz="3600" dirty="0" err="1"/>
              <a:t>리키시의</a:t>
            </a:r>
            <a:r>
              <a:rPr lang="ko-KR" altLang="en-US" sz="3600" dirty="0"/>
              <a:t> </a:t>
            </a:r>
            <a:r>
              <a:rPr lang="ko-KR" altLang="en-US" sz="3600" dirty="0" smtClean="0"/>
              <a:t>계급</a:t>
            </a:r>
            <a:endParaRPr lang="en-US" altLang="ko-KR" sz="3600" dirty="0" smtClean="0"/>
          </a:p>
          <a:p>
            <a:pPr>
              <a:buNone/>
            </a:pPr>
            <a:endParaRPr lang="en-US" altLang="ko-KR" sz="3600" dirty="0" smtClean="0"/>
          </a:p>
          <a:p>
            <a:pPr>
              <a:buNone/>
            </a:pPr>
            <a:r>
              <a:rPr lang="en-US" altLang="ko-KR" sz="3600" dirty="0" smtClean="0"/>
              <a:t> - </a:t>
            </a:r>
            <a:r>
              <a:rPr lang="ko-KR" altLang="en-US" sz="3600" dirty="0"/>
              <a:t>스모의 </a:t>
            </a:r>
            <a:r>
              <a:rPr lang="ko-KR" altLang="en-US" sz="3600" dirty="0" smtClean="0"/>
              <a:t>방식</a:t>
            </a:r>
            <a:endParaRPr lang="en-US" altLang="ko-KR" sz="3600" dirty="0" smtClean="0"/>
          </a:p>
          <a:p>
            <a:pPr>
              <a:buNone/>
            </a:pPr>
            <a:endParaRPr lang="en-US" altLang="ko-KR" sz="3600" dirty="0"/>
          </a:p>
          <a:p>
            <a:pPr>
              <a:buNone/>
            </a:pPr>
            <a:r>
              <a:rPr lang="en-US" altLang="ko-KR" sz="3600" dirty="0" smtClean="0"/>
              <a:t> - </a:t>
            </a:r>
            <a:r>
              <a:rPr lang="ko-KR" altLang="en-US" sz="3600" dirty="0" smtClean="0"/>
              <a:t>영상</a:t>
            </a:r>
            <a:endParaRPr lang="en-US" altLang="ko-KR" sz="3600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500" dirty="0" smtClean="0"/>
              <a:t>목차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31740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idx="1"/>
          </p:nvPr>
        </p:nvSpPr>
        <p:spPr>
          <a:xfrm>
            <a:off x="4860032" y="1877126"/>
            <a:ext cx="4032448" cy="4407408"/>
          </a:xfrm>
        </p:spPr>
        <p:txBody>
          <a:bodyPr>
            <a:normAutofit/>
          </a:bodyPr>
          <a:lstStyle/>
          <a:p>
            <a:r>
              <a:rPr lang="ko-KR" altLang="en-US" spc="100" dirty="0"/>
              <a:t>일본의 전통 씨름</a:t>
            </a:r>
            <a:r>
              <a:rPr lang="en-US" altLang="ko-KR" spc="100" dirty="0" smtClean="0"/>
              <a:t>.</a:t>
            </a:r>
          </a:p>
          <a:p>
            <a:r>
              <a:rPr lang="en-US" altLang="ko-KR" spc="100" dirty="0" smtClean="0"/>
              <a:t>2</a:t>
            </a:r>
            <a:r>
              <a:rPr lang="ko-KR" altLang="en-US" spc="100" dirty="0"/>
              <a:t>명의 선수가 맞붙어 상대 선수를 쓰러뜨리거나 씨름판 밖으로 밀어내면 승리하게 된다</a:t>
            </a:r>
            <a:r>
              <a:rPr lang="en-US" altLang="ko-KR" spc="100" dirty="0"/>
              <a:t>. </a:t>
            </a:r>
            <a:r>
              <a:rPr lang="ko-KR" altLang="en-US" spc="100" dirty="0"/>
              <a:t>역사적으로는 </a:t>
            </a:r>
            <a:r>
              <a:rPr lang="en-US" altLang="ko-KR" spc="100" dirty="0"/>
              <a:t>642</a:t>
            </a:r>
            <a:r>
              <a:rPr lang="ko-KR" altLang="en-US" spc="100" dirty="0"/>
              <a:t>년 백제의 사신을 접대하기 위해 궁궐 호위병들에게 스모를 시켰다는 기록이 일본서기에 나온다</a:t>
            </a:r>
            <a:r>
              <a:rPr lang="en-US" altLang="ko-KR" spc="100" dirty="0"/>
              <a:t>. </a:t>
            </a:r>
            <a:r>
              <a:rPr lang="ko-KR" altLang="en-US" spc="100" dirty="0"/>
              <a:t>근대 스포츠로서 스모가 지금의 형태를 갖춘 것은 </a:t>
            </a:r>
            <a:r>
              <a:rPr lang="en-US" altLang="ko-KR" spc="100" dirty="0"/>
              <a:t>1868</a:t>
            </a:r>
            <a:r>
              <a:rPr lang="ko-KR" altLang="en-US" spc="100" dirty="0" smtClean="0"/>
              <a:t>년부터 였다고 </a:t>
            </a:r>
            <a:r>
              <a:rPr lang="ko-KR" altLang="en-US" spc="100" dirty="0"/>
              <a:t>일본 </a:t>
            </a:r>
            <a:r>
              <a:rPr lang="ko-KR" altLang="en-US" spc="100" dirty="0" err="1"/>
              <a:t>스모계는</a:t>
            </a:r>
            <a:r>
              <a:rPr lang="ko-KR" altLang="en-US" spc="100" dirty="0"/>
              <a:t> 밝히고 있다</a:t>
            </a:r>
            <a:r>
              <a:rPr lang="en-US" altLang="ko-KR" spc="100" dirty="0" smtClean="0"/>
              <a:t>.</a:t>
            </a:r>
          </a:p>
          <a:p>
            <a:endParaRPr lang="ko-KR" altLang="en-US" spc="100" dirty="0"/>
          </a:p>
          <a:p>
            <a:endParaRPr lang="ko-KR" altLang="en-US" spc="1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dirty="0" smtClean="0"/>
              <a:t>스모</a:t>
            </a:r>
            <a:r>
              <a:rPr lang="en-US" altLang="ko-KR" dirty="0" smtClean="0"/>
              <a:t>(</a:t>
            </a:r>
            <a:r>
              <a:rPr lang="ja-JP" altLang="ko-KR" dirty="0"/>
              <a:t>相</a:t>
            </a:r>
            <a:r>
              <a:rPr lang="ja-JP" altLang="ko-KR" dirty="0" smtClean="0"/>
              <a:t>撲</a:t>
            </a:r>
            <a:r>
              <a:rPr lang="en-US" altLang="ja-JP" dirty="0" smtClean="0"/>
              <a:t>,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5" y="1854926"/>
            <a:ext cx="4643438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4695" y="5467292"/>
            <a:ext cx="471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신사에 들어설 때 신사 입구에는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'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ㅠ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'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자 모양의 문이 서 있다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그것을 </a:t>
            </a:r>
            <a:r>
              <a:rPr lang="ko-KR" altLang="en-US" sz="1500" b="1" dirty="0" err="1" smtClean="0">
                <a:solidFill>
                  <a:schemeClr val="accent1">
                    <a:lumMod val="75000"/>
                  </a:schemeClr>
                </a:solidFill>
              </a:rPr>
              <a:t>도리이</a:t>
            </a:r>
            <a:r>
              <a:rPr lang="en-US" altLang="ko-KR" sz="1500" b="1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ko-KR" altLang="en-US" sz="1500" b="1" dirty="0" err="1" smtClean="0">
                <a:solidFill>
                  <a:schemeClr val="accent1">
                    <a:lumMod val="75000"/>
                  </a:schemeClr>
                </a:solidFill>
              </a:rPr>
              <a:t>鳥居</a:t>
            </a:r>
            <a:r>
              <a:rPr lang="en-US" altLang="ko-KR" sz="1500" b="1" dirty="0" smtClean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라고 부른다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ko-KR" altLang="en-US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3049"/>
            <a:ext cx="3820984" cy="50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62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643050"/>
            <a:ext cx="4837669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608" y="1675408"/>
            <a:ext cx="7399808" cy="49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08920"/>
            <a:ext cx="8784976" cy="36576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err="1" smtClean="0"/>
              <a:t>혼바쇼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86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960" y="404664"/>
            <a:ext cx="7543800" cy="915180"/>
          </a:xfrm>
        </p:spPr>
        <p:txBody>
          <a:bodyPr/>
          <a:lstStyle/>
          <a:p>
            <a:pPr algn="ctr"/>
            <a:r>
              <a:rPr lang="ko-KR" altLang="en-US" dirty="0" err="1" smtClean="0"/>
              <a:t>도효이리</a:t>
            </a:r>
            <a:r>
              <a:rPr lang="en-US" altLang="ko-KR" dirty="0" smtClean="0"/>
              <a:t>(</a:t>
            </a:r>
            <a:r>
              <a:rPr lang="ja-JP" altLang="ko-KR" dirty="0" smtClean="0"/>
              <a:t>土</a:t>
            </a:r>
            <a:r>
              <a:rPr lang="ja-JP" altLang="ko-KR" dirty="0"/>
              <a:t>俵入</a:t>
            </a:r>
            <a:r>
              <a:rPr lang="ja-JP" altLang="ko-KR" dirty="0" smtClean="0"/>
              <a:t>り</a:t>
            </a:r>
            <a:r>
              <a:rPr lang="en-US" altLang="ja-JP" dirty="0" smtClean="0"/>
              <a:t>)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060848"/>
            <a:ext cx="4055377" cy="40227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688" y="2060848"/>
            <a:ext cx="4055377" cy="40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960" y="386075"/>
            <a:ext cx="7543800" cy="810677"/>
          </a:xfrm>
        </p:spPr>
        <p:txBody>
          <a:bodyPr/>
          <a:lstStyle/>
          <a:p>
            <a:pPr algn="ctr"/>
            <a:r>
              <a:rPr lang="ko-KR" altLang="en-US" dirty="0" err="1" smtClean="0"/>
              <a:t>리키시의</a:t>
            </a:r>
            <a:r>
              <a:rPr lang="ko-KR" altLang="en-US" dirty="0" smtClean="0"/>
              <a:t> 계급</a:t>
            </a:r>
            <a:endParaRPr lang="ko-KR" altLang="en-US" dirty="0"/>
          </a:p>
        </p:txBody>
      </p:sp>
      <p:sp>
        <p:nvSpPr>
          <p:cNvPr id="4" name="직사각형 3"/>
          <p:cNvSpPr>
            <a:spLocks/>
          </p:cNvSpPr>
          <p:nvPr/>
        </p:nvSpPr>
        <p:spPr>
          <a:xfrm>
            <a:off x="822960" y="1822390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err="1">
                <a:solidFill>
                  <a:schemeClr val="tx1"/>
                </a:solidFill>
              </a:rPr>
              <a:t>요코즈나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en-US" altLang="ko-KR" sz="2800" dirty="0" err="1">
                <a:solidFill>
                  <a:schemeClr val="tx1"/>
                </a:solidFill>
              </a:rPr>
              <a:t>橫綱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>
            <a:spLocks/>
          </p:cNvSpPr>
          <p:nvPr/>
        </p:nvSpPr>
        <p:spPr>
          <a:xfrm>
            <a:off x="822960" y="2815532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오제키</a:t>
            </a:r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ko-KR" altLang="en-US" sz="2800" dirty="0" smtClean="0">
                <a:solidFill>
                  <a:schemeClr val="tx1"/>
                </a:solidFill>
              </a:rPr>
              <a:t>大關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>
            <a:spLocks/>
          </p:cNvSpPr>
          <p:nvPr/>
        </p:nvSpPr>
        <p:spPr>
          <a:xfrm>
            <a:off x="822960" y="3801837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</a:rPr>
              <a:t>세키와케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關協</a:t>
            </a:r>
            <a:r>
              <a:rPr lang="en-US" altLang="ko-KR" sz="28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10" name="직사각형 9"/>
          <p:cNvSpPr>
            <a:spLocks/>
          </p:cNvSpPr>
          <p:nvPr/>
        </p:nvSpPr>
        <p:spPr>
          <a:xfrm>
            <a:off x="822960" y="4752583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</a:rPr>
              <a:t>고무스비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小結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>
            <a:spLocks/>
          </p:cNvSpPr>
          <p:nvPr/>
        </p:nvSpPr>
        <p:spPr>
          <a:xfrm>
            <a:off x="3762103" y="3916560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삼역</a:t>
            </a:r>
            <a:r>
              <a:rPr lang="ko-KR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ko-KR" altLang="en-US" sz="2800" dirty="0" smtClean="0">
                <a:solidFill>
                  <a:schemeClr val="tx1"/>
                </a:solidFill>
              </a:rPr>
              <a:t>三役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15" name="오른쪽 중괄호 14"/>
          <p:cNvSpPr/>
          <p:nvPr/>
        </p:nvSpPr>
        <p:spPr>
          <a:xfrm>
            <a:off x="2801983" y="3188788"/>
            <a:ext cx="862148" cy="2299063"/>
          </a:xfrm>
          <a:prstGeom prst="rightBrace">
            <a:avLst>
              <a:gd name="adj1" fmla="val 46969"/>
              <a:gd name="adj2" fmla="val 48864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7" name="직사각형 16"/>
          <p:cNvSpPr>
            <a:spLocks/>
          </p:cNvSpPr>
          <p:nvPr/>
        </p:nvSpPr>
        <p:spPr>
          <a:xfrm>
            <a:off x="674369" y="5703329"/>
            <a:ext cx="2178232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마에가시라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前頭</a:t>
            </a:r>
            <a:r>
              <a:rPr lang="en-US" altLang="ko-K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직사각형 17"/>
          <p:cNvSpPr>
            <a:spLocks/>
          </p:cNvSpPr>
          <p:nvPr/>
        </p:nvSpPr>
        <p:spPr>
          <a:xfrm>
            <a:off x="6485709" y="3916560"/>
            <a:ext cx="2178232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</a:rPr>
              <a:t>마쿠노우치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幕內</a:t>
            </a:r>
            <a:r>
              <a:rPr lang="en-US" altLang="ko-KR" sz="2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오른쪽 중괄호 18"/>
          <p:cNvSpPr/>
          <p:nvPr/>
        </p:nvSpPr>
        <p:spPr>
          <a:xfrm>
            <a:off x="5367202" y="2168706"/>
            <a:ext cx="958487" cy="4331728"/>
          </a:xfrm>
          <a:prstGeom prst="rightBrace">
            <a:avLst>
              <a:gd name="adj1" fmla="val 46969"/>
              <a:gd name="adj2" fmla="val 48864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20" name="직사각형 19"/>
          <p:cNvSpPr>
            <a:spLocks/>
          </p:cNvSpPr>
          <p:nvPr/>
        </p:nvSpPr>
        <p:spPr>
          <a:xfrm>
            <a:off x="7020272" y="5487851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chemeClr val="tx1"/>
                </a:solidFill>
              </a:rPr>
              <a:t> </a:t>
            </a:r>
            <a:r>
              <a:rPr lang="ko-KR" altLang="en-US" sz="2800" dirty="0" err="1">
                <a:solidFill>
                  <a:schemeClr val="tx1"/>
                </a:solidFill>
              </a:rPr>
              <a:t>주료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 smtClean="0">
                <a:solidFill>
                  <a:schemeClr val="tx1"/>
                </a:solidFill>
              </a:rPr>
              <a:t>十兩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1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960" y="353580"/>
            <a:ext cx="7543800" cy="915180"/>
          </a:xfrm>
        </p:spPr>
        <p:txBody>
          <a:bodyPr/>
          <a:lstStyle/>
          <a:p>
            <a:pPr algn="ctr"/>
            <a:r>
              <a:rPr lang="ko-KR" altLang="en-US" dirty="0" smtClean="0"/>
              <a:t>스모의 방식</a:t>
            </a:r>
            <a:endParaRPr lang="ko-KR" altLang="en-US" dirty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4" y="2777067"/>
            <a:ext cx="3885655" cy="3453916"/>
          </a:xfrm>
        </p:spPr>
      </p:pic>
      <p:sp>
        <p:nvSpPr>
          <p:cNvPr id="4" name="직사각형 3"/>
          <p:cNvSpPr>
            <a:spLocks/>
          </p:cNvSpPr>
          <p:nvPr/>
        </p:nvSpPr>
        <p:spPr>
          <a:xfrm>
            <a:off x="1463569" y="1845734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</a:rPr>
              <a:t>시키리</a:t>
            </a:r>
            <a:r>
              <a:rPr lang="en-US" altLang="ko-KR" sz="2800" dirty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仕切り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en-US" altLang="ko-KR" sz="28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>
            <a:spLocks/>
          </p:cNvSpPr>
          <p:nvPr/>
        </p:nvSpPr>
        <p:spPr>
          <a:xfrm>
            <a:off x="5888084" y="1845735"/>
            <a:ext cx="1881051" cy="8360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solidFill>
                  <a:schemeClr val="tx1"/>
                </a:solidFill>
              </a:rPr>
              <a:t>다치아이</a:t>
            </a:r>
            <a:endParaRPr lang="en-US" altLang="ko-KR" sz="28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ko-KR" altLang="en-US" sz="2800" dirty="0">
                <a:solidFill>
                  <a:schemeClr val="tx1"/>
                </a:solidFill>
              </a:rPr>
              <a:t>立ち会い</a:t>
            </a:r>
            <a:r>
              <a:rPr lang="en-US" altLang="ko-KR" sz="2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2777067"/>
            <a:ext cx="3885655" cy="34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36803"/>
          </a:xfrm>
        </p:spPr>
        <p:txBody>
          <a:bodyPr/>
          <a:lstStyle/>
          <a:p>
            <a:pPr algn="ctr"/>
            <a:r>
              <a:rPr lang="ko-KR" altLang="en-US" dirty="0" smtClean="0"/>
              <a:t>영상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3500" dirty="0"/>
              <a:t>https://www.youtube.com/watch?v=ZCiJHDLPsBA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50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sz="3000" dirty="0" smtClean="0"/>
              <a:t>일본에는</a:t>
            </a:r>
            <a:r>
              <a:rPr lang="en-US" altLang="ko-KR" sz="3000" dirty="0" smtClean="0"/>
              <a:t> </a:t>
            </a:r>
            <a:r>
              <a:rPr lang="ko-KR" altLang="en-US" sz="3000" dirty="0" err="1" smtClean="0"/>
              <a:t>야스쿠니</a:t>
            </a:r>
            <a:r>
              <a:rPr lang="ko-KR" altLang="en-US" sz="3000" dirty="0" smtClean="0"/>
              <a:t> 신사를 비롯해 </a:t>
            </a:r>
            <a:r>
              <a:rPr lang="ko-KR" altLang="en-US" sz="3000" dirty="0" err="1" smtClean="0"/>
              <a:t>가스가타이샤</a:t>
            </a:r>
            <a:r>
              <a:rPr lang="en-US" altLang="ko-KR" sz="3000" dirty="0" smtClean="0"/>
              <a:t> </a:t>
            </a:r>
            <a:r>
              <a:rPr lang="ko-KR" altLang="en-US" sz="3000" dirty="0" smtClean="0"/>
              <a:t>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아사쿠사</a:t>
            </a:r>
            <a:r>
              <a:rPr lang="ko-KR" altLang="en-US" sz="3000" dirty="0" smtClean="0"/>
              <a:t> 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와타즈미</a:t>
            </a:r>
            <a:r>
              <a:rPr lang="ko-KR" altLang="en-US" sz="3000" dirty="0" smtClean="0"/>
              <a:t> 신사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우지가미 신사</a:t>
            </a:r>
            <a:r>
              <a:rPr lang="en-US" altLang="ko-KR" sz="3000" dirty="0" smtClean="0"/>
              <a:t>, </a:t>
            </a:r>
            <a:r>
              <a:rPr lang="ko-KR" altLang="en-US" sz="3000" dirty="0" smtClean="0"/>
              <a:t>오미와 신사</a:t>
            </a:r>
            <a:r>
              <a:rPr lang="en-US" altLang="ko-KR" sz="3000" dirty="0" smtClean="0"/>
              <a:t>, </a:t>
            </a:r>
            <a:r>
              <a:rPr lang="ko-KR" altLang="en-US" sz="3000" dirty="0" err="1" smtClean="0"/>
              <a:t>이즈모타이샤</a:t>
            </a:r>
            <a:r>
              <a:rPr lang="ko-KR" altLang="en-US" sz="3000" dirty="0" smtClean="0"/>
              <a:t> 신사 등 다양한 신사들이 많이 있다</a:t>
            </a:r>
            <a:r>
              <a:rPr lang="en-US" altLang="ko-KR" sz="3000" dirty="0" smtClean="0"/>
              <a:t>.</a:t>
            </a:r>
            <a:endParaRPr lang="ko-KR" altLang="en-US" sz="30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smtClean="0"/>
              <a:t>신사의 종류는 어떤 것이 있는가</a:t>
            </a:r>
            <a:r>
              <a:rPr lang="en-US" altLang="ko-KR" sz="3500" dirty="0" smtClean="0"/>
              <a:t>.</a:t>
            </a:r>
            <a:endParaRPr lang="ko-KR" altLang="en-US" sz="3500" dirty="0"/>
          </a:p>
        </p:txBody>
      </p:sp>
    </p:spTree>
    <p:extLst>
      <p:ext uri="{BB962C8B-B14F-4D97-AF65-F5344CB8AC3E}">
        <p14:creationId xmlns:p14="http://schemas.microsoft.com/office/powerpoint/2010/main" val="19467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500" dirty="0" err="1" smtClean="0"/>
              <a:t>아사쿠사</a:t>
            </a:r>
            <a:r>
              <a:rPr lang="ko-KR" altLang="en-US" sz="3500" dirty="0" smtClean="0"/>
              <a:t> 신사</a:t>
            </a:r>
            <a:endParaRPr lang="ko-KR" altLang="en-US" sz="3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14488"/>
            <a:ext cx="4572032" cy="342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14488"/>
            <a:ext cx="4347329" cy="326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5984" y="5413733"/>
            <a:ext cx="6715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신사의 본전은 에도 초기의 대표적인 건물로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에도막부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대 장군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도쿠가와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이에미쓰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德川家光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가 지은 일본중요문화재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매년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월 중순에 행하는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'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산자마쓰리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[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三社祭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り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]'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는 에도 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대 축제의 하나로 꼽히는데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, 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이때는 </a:t>
            </a:r>
            <a:r>
              <a:rPr lang="ko-KR" altLang="en-US" sz="1500" dirty="0" err="1" smtClean="0">
                <a:solidFill>
                  <a:schemeClr val="tx2">
                    <a:lumMod val="75000"/>
                  </a:schemeClr>
                </a:solidFill>
              </a:rPr>
              <a:t>아사쿠사</a:t>
            </a:r>
            <a:r>
              <a:rPr lang="ko-KR" altLang="en-US" sz="1500" dirty="0" smtClean="0">
                <a:solidFill>
                  <a:schemeClr val="tx2">
                    <a:lumMod val="75000"/>
                  </a:schemeClr>
                </a:solidFill>
              </a:rPr>
              <a:t> 전체가 축제 열기로 뜨거움</a:t>
            </a:r>
            <a:r>
              <a:rPr lang="en-US" altLang="ko-KR" sz="15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ko-KR" altLang="en-US" sz="15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눈금">
  <a:themeElements>
    <a:clrScheme name="눈금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눈금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눈금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2178</Words>
  <Application>Microsoft Office PowerPoint</Application>
  <PresentationFormat>화면 슬라이드 쇼(4:3)</PresentationFormat>
  <Paragraphs>357</Paragraphs>
  <Slides>75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눈금</vt:lpstr>
      <vt:lpstr>4조 친구해조</vt:lpstr>
      <vt:lpstr>차례</vt:lpstr>
      <vt:lpstr>PowerPoint 프레젠테이션</vt:lpstr>
      <vt:lpstr>목차</vt:lpstr>
      <vt:lpstr>신사는 어떤 곳인가.</vt:lpstr>
      <vt:lpstr>신사의 구조는 어떠한가.</vt:lpstr>
      <vt:lpstr>PowerPoint 프레젠테이션</vt:lpstr>
      <vt:lpstr>신사의 종류는 어떤 것이 있는가.</vt:lpstr>
      <vt:lpstr>아사쿠사 신사</vt:lpstr>
      <vt:lpstr>와타즈미 신사</vt:lpstr>
      <vt:lpstr>우지가미 신사</vt:lpstr>
      <vt:lpstr>오미와 신사</vt:lpstr>
      <vt:lpstr>신사 방문예절은 무엇인가</vt:lpstr>
      <vt:lpstr>기모노 </vt:lpstr>
      <vt:lpstr>목차</vt:lpstr>
      <vt:lpstr> 기모노의 역사  </vt:lpstr>
      <vt:lpstr>기모노의 역사</vt:lpstr>
      <vt:lpstr>기모노의 유래</vt:lpstr>
      <vt:lpstr>기모노의 종류</vt:lpstr>
      <vt:lpstr>기모노의 종류</vt:lpstr>
      <vt:lpstr>기모노의 종류</vt:lpstr>
      <vt:lpstr>기모노 입는 법</vt:lpstr>
      <vt:lpstr>기모노 입는 법 </vt:lpstr>
      <vt:lpstr>기모노와 유카타의 차이점</vt:lpstr>
      <vt:lpstr>기모노 VS 한복</vt:lpstr>
      <vt:lpstr>PowerPoint 프레젠테이션</vt:lpstr>
      <vt:lpstr>목차</vt:lpstr>
      <vt:lpstr>사케</vt:lpstr>
      <vt:lpstr>사케의종류</vt:lpstr>
      <vt:lpstr>준마이슈(純米酒)</vt:lpstr>
      <vt:lpstr>혼죠조(本醸造)</vt:lpstr>
      <vt:lpstr>긴죠(吟醸)</vt:lpstr>
      <vt:lpstr>후츠슈 (普通酒)</vt:lpstr>
      <vt:lpstr>사케의 맛</vt:lpstr>
      <vt:lpstr>사케의 라벨</vt:lpstr>
      <vt:lpstr>팩 사케(サケパック)</vt:lpstr>
      <vt:lpstr>PowerPoint 프레젠테이션</vt:lpstr>
      <vt:lpstr>목차</vt:lpstr>
      <vt:lpstr>마츠리(祭り) 란?</vt:lpstr>
      <vt:lpstr>마츠리(祭り) 의 역사(유래) </vt:lpstr>
      <vt:lpstr>일본의 유명한 축제</vt:lpstr>
      <vt:lpstr>히나마츠리(雛祭)</vt:lpstr>
      <vt:lpstr>히나마츠리(雛祭)뜻과 특징</vt:lpstr>
      <vt:lpstr>히나인형(ひな人形)의 기원</vt:lpstr>
      <vt:lpstr>고이노보리(鯉のぼり)</vt:lpstr>
      <vt:lpstr>고이노보리(鯉のぼり)의 뜻과 특징</vt:lpstr>
      <vt:lpstr>고이노보리(鯉のぼり) 와  고이(鯉)의 유래</vt:lpstr>
      <vt:lpstr>이외의 전통적인 마츠리(祭り)</vt:lpstr>
      <vt:lpstr>기온 마츠리(祇園祭)</vt:lpstr>
      <vt:lpstr>기온 마츠리(祇園祭)에 대해서</vt:lpstr>
      <vt:lpstr>산자 마츠리(三社祭)</vt:lpstr>
      <vt:lpstr>산자 마츠리(三社祭)에 대해서</vt:lpstr>
      <vt:lpstr>텐진 마츠리(天神祭)</vt:lpstr>
      <vt:lpstr>텐진 마츠리(天神祭)의 유래</vt:lpstr>
      <vt:lpstr>텐진 마츠리(天神祭)에 대해서</vt:lpstr>
      <vt:lpstr>PowerPoint 프레젠테이션</vt:lpstr>
      <vt:lpstr>목차</vt:lpstr>
      <vt:lpstr>료칸이란</vt:lpstr>
      <vt:lpstr>료칸과 한국 주막의 차이점</vt:lpstr>
      <vt:lpstr>료칸의 역사.</vt:lpstr>
      <vt:lpstr>료칸의 특징(1)</vt:lpstr>
      <vt:lpstr>료칸의 특징(2)</vt:lpstr>
      <vt:lpstr>료칸의 특징(3)</vt:lpstr>
      <vt:lpstr>료칸의 특징(4)</vt:lpstr>
      <vt:lpstr>료칸의 특징(5)</vt:lpstr>
      <vt:lpstr>PowerPoint 프레젠테이션</vt:lpstr>
      <vt:lpstr>PowerPoint 프레젠테이션</vt:lpstr>
      <vt:lpstr>목차</vt:lpstr>
      <vt:lpstr>스모(相撲,)</vt:lpstr>
      <vt:lpstr>PowerPoint 프레젠테이션</vt:lpstr>
      <vt:lpstr>혼바쇼</vt:lpstr>
      <vt:lpstr>도효이리(土俵入り)</vt:lpstr>
      <vt:lpstr>리키시의 계급</vt:lpstr>
      <vt:lpstr>스모의 방식</vt:lpstr>
      <vt:lpstr>영상</vt:lpstr>
    </vt:vector>
  </TitlesOfParts>
  <Company>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현대일본의전통문화 신사 [神社]</dc:title>
  <dc:creator>민규태</dc:creator>
  <cp:lastModifiedBy>민규태</cp:lastModifiedBy>
  <cp:revision>47</cp:revision>
  <dcterms:created xsi:type="dcterms:W3CDTF">2016-03-30T17:30:07Z</dcterms:created>
  <dcterms:modified xsi:type="dcterms:W3CDTF">2016-05-19T09:15:51Z</dcterms:modified>
</cp:coreProperties>
</file>