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9"/>
  </p:notesMasterIdLst>
  <p:sldIdLst>
    <p:sldId id="256" r:id="rId2"/>
    <p:sldId id="320" r:id="rId3"/>
    <p:sldId id="314" r:id="rId4"/>
    <p:sldId id="315" r:id="rId5"/>
    <p:sldId id="316" r:id="rId6"/>
    <p:sldId id="317" r:id="rId7"/>
    <p:sldId id="318" r:id="rId8"/>
    <p:sldId id="319" r:id="rId9"/>
    <p:sldId id="269" r:id="rId10"/>
    <p:sldId id="258" r:id="rId11"/>
    <p:sldId id="260" r:id="rId12"/>
    <p:sldId id="266" r:id="rId13"/>
    <p:sldId id="268" r:id="rId14"/>
    <p:sldId id="261" r:id="rId15"/>
    <p:sldId id="267" r:id="rId16"/>
    <p:sldId id="259" r:id="rId17"/>
    <p:sldId id="262" r:id="rId18"/>
    <p:sldId id="321" r:id="rId19"/>
    <p:sldId id="322" r:id="rId20"/>
    <p:sldId id="323" r:id="rId21"/>
    <p:sldId id="324" r:id="rId22"/>
    <p:sldId id="325" r:id="rId23"/>
    <p:sldId id="326" r:id="rId24"/>
    <p:sldId id="327" r:id="rId25"/>
    <p:sldId id="282" r:id="rId26"/>
    <p:sldId id="277" r:id="rId27"/>
    <p:sldId id="278" r:id="rId28"/>
    <p:sldId id="279" r:id="rId29"/>
    <p:sldId id="280" r:id="rId30"/>
    <p:sldId id="281" r:id="rId31"/>
    <p:sldId id="328" r:id="rId32"/>
    <p:sldId id="329" r:id="rId33"/>
    <p:sldId id="330" r:id="rId34"/>
    <p:sldId id="331" r:id="rId35"/>
    <p:sldId id="332" r:id="rId36"/>
    <p:sldId id="333" r:id="rId37"/>
    <p:sldId id="334" r:id="rId38"/>
  </p:sldIdLst>
  <p:sldSz cx="12192000" cy="6858000"/>
  <p:notesSz cx="6858000" cy="9144000"/>
  <p:embeddedFontLst>
    <p:embeddedFont>
      <p:font typeface="배달의민족 도현" pitchFamily="50" charset="-127"/>
      <p:regular r:id="rId40"/>
    </p:embeddedFont>
    <p:embeddedFont>
      <p:font typeface="나눔고딕" charset="-127"/>
      <p:regular r:id="rId41"/>
      <p:bold r:id="rId42"/>
    </p:embeddedFont>
    <p:embeddedFont>
      <p:font typeface="맑은 고딕" pitchFamily="50" charset="-127"/>
      <p:regular r:id="rId43"/>
      <p:bold r:id="rId44"/>
    </p:embeddedFont>
    <p:embeddedFont>
      <p:font typeface="한컴바탕" pitchFamily="18" charset="2"/>
      <p:regular r:id="rId45"/>
    </p:embeddedFont>
    <p:embeddedFont>
      <p:font typeface="나눔고딕 ExtraBold" charset="-127"/>
      <p:bold r:id="rId46"/>
    </p:embeddedFont>
    <p:embeddedFont>
      <p:font typeface="HY견고딕" pitchFamily="18" charset="-127"/>
      <p:regular r:id="rId47"/>
    </p:embeddedFont>
    <p:embeddedFont>
      <p:font typeface="Meiryo" pitchFamily="34" charset="-128"/>
      <p:regular r:id="rId48"/>
      <p:bold r:id="rId49"/>
      <p:italic r:id="rId50"/>
      <p:boldItalic r:id="rId51"/>
    </p:embeddedFont>
  </p:embeddedFontLst>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9"/>
    <a:srgbClr val="B5D9F9"/>
    <a:srgbClr val="52A5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857" autoAdjust="0"/>
    <p:restoredTop sz="94660"/>
  </p:normalViewPr>
  <p:slideViewPr>
    <p:cSldViewPr snapToGrid="0" showGuides="1">
      <p:cViewPr>
        <p:scale>
          <a:sx n="116" d="100"/>
          <a:sy n="116" d="100"/>
        </p:scale>
        <p:origin x="-6" y="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font" Target="fonts/font2.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2A52D5-6B87-418D-B1C5-3B4B1008EE83}" type="datetimeFigureOut">
              <a:rPr lang="ko-KR" altLang="en-US" smtClean="0"/>
              <a:t>2017-10-09</a:t>
            </a:fld>
            <a:endParaRPr lang="ko-KR" altLang="en-US"/>
          </a:p>
        </p:txBody>
      </p:sp>
      <p:sp>
        <p:nvSpPr>
          <p:cNvPr id="4" name="슬라이드 이미지 개체 틀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0F6E27-09A4-4EC5-BCD9-8FF3E84BFF84}" type="slidenum">
              <a:rPr lang="ko-KR" altLang="en-US" smtClean="0"/>
              <a:t>‹#›</a:t>
            </a:fld>
            <a:endParaRPr lang="ko-KR" altLang="en-US"/>
          </a:p>
        </p:txBody>
      </p:sp>
    </p:spTree>
    <p:extLst>
      <p:ext uri="{BB962C8B-B14F-4D97-AF65-F5344CB8AC3E}">
        <p14:creationId xmlns:p14="http://schemas.microsoft.com/office/powerpoint/2010/main" val="1527543457"/>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524000" y="1122363"/>
            <a:ext cx="9144000" cy="2387600"/>
          </a:xfrm>
        </p:spPr>
        <p:txBody>
          <a:bodyPr anchor="b"/>
          <a:lstStyle>
            <a:lvl1pPr algn="ctr">
              <a:defRPr sz="6000"/>
            </a:lvl1pPr>
          </a:lstStyle>
          <a:p>
            <a:r>
              <a:rPr lang="ko-KR" altLang="en-US" smtClean="0"/>
              <a:t>마스터 제목 스타일 편집</a:t>
            </a:r>
            <a:endParaRPr lang="ko-KR" altLang="en-US"/>
          </a:p>
        </p:txBody>
      </p:sp>
      <p:sp>
        <p:nvSpPr>
          <p:cNvPr id="3" name="부제목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E7444C68-9B52-425D-B42E-5B931A3AF55C}" type="datetimeFigureOut">
              <a:rPr lang="ko-KR" altLang="en-US" smtClean="0"/>
              <a:t>2017-10-09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E0E6B02A-ACCF-4DB7-A098-5AABA2E0F725}" type="slidenum">
              <a:rPr lang="ko-KR" altLang="en-US" smtClean="0"/>
              <a:t>‹#›</a:t>
            </a:fld>
            <a:endParaRPr lang="ko-KR" altLang="en-US"/>
          </a:p>
        </p:txBody>
      </p:sp>
    </p:spTree>
    <p:extLst>
      <p:ext uri="{BB962C8B-B14F-4D97-AF65-F5344CB8AC3E}">
        <p14:creationId xmlns:p14="http://schemas.microsoft.com/office/powerpoint/2010/main" val="2053205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E7444C68-9B52-425D-B42E-5B931A3AF55C}" type="datetimeFigureOut">
              <a:rPr lang="ko-KR" altLang="en-US" smtClean="0"/>
              <a:t>2017-10-09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E0E6B02A-ACCF-4DB7-A098-5AABA2E0F725}" type="slidenum">
              <a:rPr lang="ko-KR" altLang="en-US" smtClean="0"/>
              <a:t>‹#›</a:t>
            </a:fld>
            <a:endParaRPr lang="ko-KR" altLang="en-US"/>
          </a:p>
        </p:txBody>
      </p:sp>
    </p:spTree>
    <p:extLst>
      <p:ext uri="{BB962C8B-B14F-4D97-AF65-F5344CB8AC3E}">
        <p14:creationId xmlns:p14="http://schemas.microsoft.com/office/powerpoint/2010/main" val="20524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724900" y="365125"/>
            <a:ext cx="2628900" cy="5811838"/>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838200" y="365125"/>
            <a:ext cx="7734300" cy="5811838"/>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E7444C68-9B52-425D-B42E-5B931A3AF55C}" type="datetimeFigureOut">
              <a:rPr lang="ko-KR" altLang="en-US" smtClean="0"/>
              <a:t>2017-10-09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E0E6B02A-ACCF-4DB7-A098-5AABA2E0F725}" type="slidenum">
              <a:rPr lang="ko-KR" altLang="en-US" smtClean="0"/>
              <a:t>‹#›</a:t>
            </a:fld>
            <a:endParaRPr lang="ko-KR" altLang="en-US"/>
          </a:p>
        </p:txBody>
      </p:sp>
    </p:spTree>
    <p:extLst>
      <p:ext uri="{BB962C8B-B14F-4D97-AF65-F5344CB8AC3E}">
        <p14:creationId xmlns:p14="http://schemas.microsoft.com/office/powerpoint/2010/main" val="4219487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E7444C68-9B52-425D-B42E-5B931A3AF55C}" type="datetimeFigureOut">
              <a:rPr lang="ko-KR" altLang="en-US" smtClean="0"/>
              <a:t>2017-10-09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E0E6B02A-ACCF-4DB7-A098-5AABA2E0F725}" type="slidenum">
              <a:rPr lang="ko-KR" altLang="en-US" smtClean="0"/>
              <a:t>‹#›</a:t>
            </a:fld>
            <a:endParaRPr lang="ko-KR" altLang="en-US"/>
          </a:p>
        </p:txBody>
      </p:sp>
    </p:spTree>
    <p:extLst>
      <p:ext uri="{BB962C8B-B14F-4D97-AF65-F5344CB8AC3E}">
        <p14:creationId xmlns:p14="http://schemas.microsoft.com/office/powerpoint/2010/main" val="787883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831850" y="1709738"/>
            <a:ext cx="10515600" cy="2852737"/>
          </a:xfrm>
        </p:spPr>
        <p:txBody>
          <a:bodyPr anchor="b"/>
          <a:lstStyle>
            <a:lvl1pPr>
              <a:defRPr sz="6000"/>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E7444C68-9B52-425D-B42E-5B931A3AF55C}" type="datetimeFigureOut">
              <a:rPr lang="ko-KR" altLang="en-US" smtClean="0"/>
              <a:t>2017-10-09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E0E6B02A-ACCF-4DB7-A098-5AABA2E0F725}" type="slidenum">
              <a:rPr lang="ko-KR" altLang="en-US" smtClean="0"/>
              <a:t>‹#›</a:t>
            </a:fld>
            <a:endParaRPr lang="ko-KR" altLang="en-US"/>
          </a:p>
        </p:txBody>
      </p:sp>
    </p:spTree>
    <p:extLst>
      <p:ext uri="{BB962C8B-B14F-4D97-AF65-F5344CB8AC3E}">
        <p14:creationId xmlns:p14="http://schemas.microsoft.com/office/powerpoint/2010/main" val="3529376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838200" y="1825625"/>
            <a:ext cx="5181600" cy="435133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6172200" y="1825625"/>
            <a:ext cx="5181600" cy="435133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E7444C68-9B52-425D-B42E-5B931A3AF55C}" type="datetimeFigureOut">
              <a:rPr lang="ko-KR" altLang="en-US" smtClean="0"/>
              <a:t>2017-10-09</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E0E6B02A-ACCF-4DB7-A098-5AABA2E0F725}" type="slidenum">
              <a:rPr lang="ko-KR" altLang="en-US" smtClean="0"/>
              <a:t>‹#›</a:t>
            </a:fld>
            <a:endParaRPr lang="ko-KR" altLang="en-US"/>
          </a:p>
        </p:txBody>
      </p:sp>
    </p:spTree>
    <p:extLst>
      <p:ext uri="{BB962C8B-B14F-4D97-AF65-F5344CB8AC3E}">
        <p14:creationId xmlns:p14="http://schemas.microsoft.com/office/powerpoint/2010/main" val="3958731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839788" y="365125"/>
            <a:ext cx="10515600" cy="1325563"/>
          </a:xfrm>
        </p:spPr>
        <p:txBody>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839788" y="2505075"/>
            <a:ext cx="5157787" cy="368458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6172200" y="2505075"/>
            <a:ext cx="5183188" cy="368458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E7444C68-9B52-425D-B42E-5B931A3AF55C}" type="datetimeFigureOut">
              <a:rPr lang="ko-KR" altLang="en-US" smtClean="0"/>
              <a:t>2017-10-09</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E0E6B02A-ACCF-4DB7-A098-5AABA2E0F725}" type="slidenum">
              <a:rPr lang="ko-KR" altLang="en-US" smtClean="0"/>
              <a:t>‹#›</a:t>
            </a:fld>
            <a:endParaRPr lang="ko-KR" altLang="en-US"/>
          </a:p>
        </p:txBody>
      </p:sp>
    </p:spTree>
    <p:extLst>
      <p:ext uri="{BB962C8B-B14F-4D97-AF65-F5344CB8AC3E}">
        <p14:creationId xmlns:p14="http://schemas.microsoft.com/office/powerpoint/2010/main" val="2824527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E7444C68-9B52-425D-B42E-5B931A3AF55C}" type="datetimeFigureOut">
              <a:rPr lang="ko-KR" altLang="en-US" smtClean="0"/>
              <a:t>2017-10-09</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E0E6B02A-ACCF-4DB7-A098-5AABA2E0F725}" type="slidenum">
              <a:rPr lang="ko-KR" altLang="en-US" smtClean="0"/>
              <a:t>‹#›</a:t>
            </a:fld>
            <a:endParaRPr lang="ko-KR" altLang="en-US"/>
          </a:p>
        </p:txBody>
      </p:sp>
    </p:spTree>
    <p:extLst>
      <p:ext uri="{BB962C8B-B14F-4D97-AF65-F5344CB8AC3E}">
        <p14:creationId xmlns:p14="http://schemas.microsoft.com/office/powerpoint/2010/main" val="2175138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E7444C68-9B52-425D-B42E-5B931A3AF55C}" type="datetimeFigureOut">
              <a:rPr lang="ko-KR" altLang="en-US" smtClean="0"/>
              <a:t>2017-10-09</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E0E6B02A-ACCF-4DB7-A098-5AABA2E0F725}" type="slidenum">
              <a:rPr lang="ko-KR" altLang="en-US" smtClean="0"/>
              <a:t>‹#›</a:t>
            </a:fld>
            <a:endParaRPr lang="ko-KR" altLang="en-US"/>
          </a:p>
        </p:txBody>
      </p:sp>
    </p:spTree>
    <p:extLst>
      <p:ext uri="{BB962C8B-B14F-4D97-AF65-F5344CB8AC3E}">
        <p14:creationId xmlns:p14="http://schemas.microsoft.com/office/powerpoint/2010/main" val="2693555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smtClean="0"/>
              <a:t>마스터 제목 스타일 편집</a:t>
            </a:r>
            <a:endParaRPr lang="ko-KR" altLang="en-US"/>
          </a:p>
        </p:txBody>
      </p:sp>
      <p:sp>
        <p:nvSpPr>
          <p:cNvPr id="3" name="내용 개체 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E7444C68-9B52-425D-B42E-5B931A3AF55C}" type="datetimeFigureOut">
              <a:rPr lang="ko-KR" altLang="en-US" smtClean="0"/>
              <a:t>2017-10-09</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E0E6B02A-ACCF-4DB7-A098-5AABA2E0F725}" type="slidenum">
              <a:rPr lang="ko-KR" altLang="en-US" smtClean="0"/>
              <a:t>‹#›</a:t>
            </a:fld>
            <a:endParaRPr lang="ko-KR" altLang="en-US"/>
          </a:p>
        </p:txBody>
      </p:sp>
    </p:spTree>
    <p:extLst>
      <p:ext uri="{BB962C8B-B14F-4D97-AF65-F5344CB8AC3E}">
        <p14:creationId xmlns:p14="http://schemas.microsoft.com/office/powerpoint/2010/main" val="1237308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E7444C68-9B52-425D-B42E-5B931A3AF55C}" type="datetimeFigureOut">
              <a:rPr lang="ko-KR" altLang="en-US" smtClean="0"/>
              <a:t>2017-10-09</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E0E6B02A-ACCF-4DB7-A098-5AABA2E0F725}" type="slidenum">
              <a:rPr lang="ko-KR" altLang="en-US" smtClean="0"/>
              <a:t>‹#›</a:t>
            </a:fld>
            <a:endParaRPr lang="ko-KR" altLang="en-US"/>
          </a:p>
        </p:txBody>
      </p:sp>
    </p:spTree>
    <p:extLst>
      <p:ext uri="{BB962C8B-B14F-4D97-AF65-F5344CB8AC3E}">
        <p14:creationId xmlns:p14="http://schemas.microsoft.com/office/powerpoint/2010/main" val="1039791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444C68-9B52-425D-B42E-5B931A3AF55C}" type="datetimeFigureOut">
              <a:rPr lang="ko-KR" altLang="en-US" smtClean="0"/>
              <a:t>2017-10-09</a:t>
            </a:fld>
            <a:endParaRPr lang="ko-KR" altLang="en-US"/>
          </a:p>
        </p:txBody>
      </p:sp>
      <p:sp>
        <p:nvSpPr>
          <p:cNvPr id="5" name="바닥글 개체 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6B02A-ACCF-4DB7-A098-5AABA2E0F725}" type="slidenum">
              <a:rPr lang="ko-KR" altLang="en-US" smtClean="0"/>
              <a:t>‹#›</a:t>
            </a:fld>
            <a:endParaRPr lang="ko-KR" altLang="en-US"/>
          </a:p>
        </p:txBody>
      </p:sp>
    </p:spTree>
    <p:extLst>
      <p:ext uri="{BB962C8B-B14F-4D97-AF65-F5344CB8AC3E}">
        <p14:creationId xmlns:p14="http://schemas.microsoft.com/office/powerpoint/2010/main" val="340068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youtube.com/watch?v=-OLkBgK2GF8&amp;list=PLfr-gXWcT2L1SRXy4qa78HoqFniT-jiDZ"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직사각형 22"/>
          <p:cNvSpPr/>
          <p:nvPr/>
        </p:nvSpPr>
        <p:spPr>
          <a:xfrm>
            <a:off x="0" y="4277032"/>
            <a:ext cx="12192000" cy="2580968"/>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 name="TextBox 5"/>
          <p:cNvSpPr txBox="1"/>
          <p:nvPr/>
        </p:nvSpPr>
        <p:spPr>
          <a:xfrm>
            <a:off x="3914829" y="2714552"/>
            <a:ext cx="4362342" cy="523220"/>
          </a:xfrm>
          <a:prstGeom prst="rect">
            <a:avLst/>
          </a:prstGeom>
          <a:noFill/>
        </p:spPr>
        <p:txBody>
          <a:bodyPr wrap="square" rtlCol="0">
            <a:spAutoFit/>
          </a:bodyPr>
          <a:lstStyle/>
          <a:p>
            <a:pPr algn="ctr"/>
            <a:r>
              <a:rPr lang="ko-KR" altLang="en-US" sz="2800" dirty="0" smtClean="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간도에 대한 중국의 입장</a:t>
            </a:r>
            <a:endParaRPr lang="ko-KR" altLang="en-US" sz="28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endParaRPr>
          </a:p>
        </p:txBody>
      </p:sp>
      <p:cxnSp>
        <p:nvCxnSpPr>
          <p:cNvPr id="24" name="직선 연결선 23"/>
          <p:cNvCxnSpPr/>
          <p:nvPr/>
        </p:nvCxnSpPr>
        <p:spPr>
          <a:xfrm>
            <a:off x="3796553" y="3607840"/>
            <a:ext cx="4598894" cy="0"/>
          </a:xfrm>
          <a:prstGeom prst="line">
            <a:avLst/>
          </a:prstGeom>
          <a:ln w="28575">
            <a:solidFill>
              <a:srgbClr val="0C4C89"/>
            </a:solidFill>
          </a:ln>
        </p:spPr>
        <p:style>
          <a:lnRef idx="1">
            <a:schemeClr val="accent1"/>
          </a:lnRef>
          <a:fillRef idx="0">
            <a:schemeClr val="accent1"/>
          </a:fillRef>
          <a:effectRef idx="0">
            <a:schemeClr val="accent1"/>
          </a:effectRef>
          <a:fontRef idx="minor">
            <a:schemeClr val="tx1"/>
          </a:fontRef>
        </p:style>
      </p:cxnSp>
      <p:grpSp>
        <p:nvGrpSpPr>
          <p:cNvPr id="3" name="그룹 2"/>
          <p:cNvGrpSpPr/>
          <p:nvPr/>
        </p:nvGrpSpPr>
        <p:grpSpPr>
          <a:xfrm>
            <a:off x="9745362" y="4963297"/>
            <a:ext cx="1658909" cy="1651925"/>
            <a:chOff x="9552788" y="4963297"/>
            <a:chExt cx="1658909" cy="1651925"/>
          </a:xfrm>
        </p:grpSpPr>
        <p:sp>
          <p:nvSpPr>
            <p:cNvPr id="9" name="TextBox 8"/>
            <p:cNvSpPr txBox="1"/>
            <p:nvPr/>
          </p:nvSpPr>
          <p:spPr>
            <a:xfrm>
              <a:off x="9552788" y="4963297"/>
              <a:ext cx="892790" cy="1600438"/>
            </a:xfrm>
            <a:prstGeom prst="rect">
              <a:avLst/>
            </a:prstGeom>
            <a:noFill/>
          </p:spPr>
          <p:txBody>
            <a:bodyPr wrap="square" rtlCol="0">
              <a:spAutoFit/>
            </a:bodyPr>
            <a:lstStyle/>
            <a:p>
              <a:pPr algn="r"/>
              <a:r>
                <a:rPr lang="ko-KR" altLang="en-US" sz="1400" dirty="0" smtClean="0">
                  <a:ln>
                    <a:solidFill>
                      <a:schemeClr val="accent1">
                        <a:alpha val="0"/>
                      </a:schemeClr>
                    </a:solidFill>
                  </a:ln>
                  <a:solidFill>
                    <a:schemeClr val="bg1"/>
                  </a:solidFill>
                  <a:latin typeface="배달의민족 도현" pitchFamily="50" charset="-127"/>
                  <a:ea typeface="배달의민족 도현" pitchFamily="50" charset="-127"/>
                </a:rPr>
                <a:t> </a:t>
              </a:r>
              <a:endParaRPr lang="en-US" altLang="ko-KR" sz="1400" dirty="0" smtClean="0">
                <a:ln>
                  <a:solidFill>
                    <a:schemeClr val="accent1">
                      <a:alpha val="0"/>
                    </a:schemeClr>
                  </a:solidFill>
                </a:ln>
                <a:solidFill>
                  <a:schemeClr val="bg1"/>
                </a:solidFill>
                <a:latin typeface="배달의민족 도현" pitchFamily="50" charset="-127"/>
                <a:ea typeface="배달의민족 도현" pitchFamily="50" charset="-127"/>
              </a:endParaRPr>
            </a:p>
            <a:p>
              <a:r>
                <a:rPr lang="ko-KR" altLang="en-US" sz="1400" dirty="0" smtClean="0">
                  <a:ln>
                    <a:solidFill>
                      <a:schemeClr val="accent1">
                        <a:alpha val="0"/>
                      </a:schemeClr>
                    </a:solidFill>
                  </a:ln>
                  <a:solidFill>
                    <a:schemeClr val="bg1"/>
                  </a:solidFill>
                  <a:latin typeface="배달의민족 도현" pitchFamily="50" charset="-127"/>
                  <a:ea typeface="배달의민족 도현" pitchFamily="50" charset="-127"/>
                </a:rPr>
                <a:t>송민재      </a:t>
              </a:r>
              <a:endParaRPr lang="en-US" altLang="ko-KR" sz="1400" dirty="0" smtClean="0">
                <a:ln>
                  <a:solidFill>
                    <a:schemeClr val="accent1">
                      <a:alpha val="0"/>
                    </a:schemeClr>
                  </a:solidFill>
                </a:ln>
                <a:solidFill>
                  <a:schemeClr val="bg1"/>
                </a:solidFill>
                <a:latin typeface="배달의민족 도현" pitchFamily="50" charset="-127"/>
                <a:ea typeface="배달의민족 도현" pitchFamily="50" charset="-127"/>
              </a:endParaRPr>
            </a:p>
            <a:p>
              <a:r>
                <a:rPr lang="ko-KR" altLang="en-US" sz="1400" dirty="0" smtClean="0">
                  <a:ln>
                    <a:solidFill>
                      <a:schemeClr val="accent1">
                        <a:alpha val="0"/>
                      </a:schemeClr>
                    </a:solidFill>
                  </a:ln>
                  <a:solidFill>
                    <a:schemeClr val="bg1"/>
                  </a:solidFill>
                  <a:latin typeface="배달의민족 도현" pitchFamily="50" charset="-127"/>
                  <a:ea typeface="배달의민족 도현" pitchFamily="50" charset="-127"/>
                </a:rPr>
                <a:t>김진희</a:t>
              </a:r>
              <a:endParaRPr lang="en-US" altLang="ko-KR" sz="1400" dirty="0" smtClean="0">
                <a:ln>
                  <a:solidFill>
                    <a:schemeClr val="accent1">
                      <a:alpha val="0"/>
                    </a:schemeClr>
                  </a:solidFill>
                </a:ln>
                <a:solidFill>
                  <a:schemeClr val="bg1"/>
                </a:solidFill>
                <a:latin typeface="배달의민족 도현" pitchFamily="50" charset="-127"/>
                <a:ea typeface="배달의민족 도현" pitchFamily="50" charset="-127"/>
              </a:endParaRPr>
            </a:p>
            <a:p>
              <a:r>
                <a:rPr lang="ko-KR" altLang="en-US" sz="1400" dirty="0" smtClean="0">
                  <a:ln>
                    <a:solidFill>
                      <a:schemeClr val="accent1">
                        <a:alpha val="0"/>
                      </a:schemeClr>
                    </a:solidFill>
                  </a:ln>
                  <a:solidFill>
                    <a:schemeClr val="bg1"/>
                  </a:solidFill>
                  <a:latin typeface="배달의민족 도현" pitchFamily="50" charset="-127"/>
                  <a:ea typeface="배달의민족 도현" pitchFamily="50" charset="-127"/>
                </a:rPr>
                <a:t>신하람</a:t>
              </a:r>
              <a:endParaRPr lang="en-US" altLang="ko-KR" sz="1400" dirty="0" smtClean="0">
                <a:ln>
                  <a:solidFill>
                    <a:schemeClr val="accent1">
                      <a:alpha val="0"/>
                    </a:schemeClr>
                  </a:solidFill>
                </a:ln>
                <a:solidFill>
                  <a:schemeClr val="bg1"/>
                </a:solidFill>
                <a:latin typeface="배달의민족 도현" pitchFamily="50" charset="-127"/>
                <a:ea typeface="배달의민족 도현" pitchFamily="50" charset="-127"/>
              </a:endParaRPr>
            </a:p>
            <a:p>
              <a:r>
                <a:rPr lang="ko-KR" altLang="en-US" sz="1400" dirty="0" smtClean="0">
                  <a:ln>
                    <a:solidFill>
                      <a:schemeClr val="accent1">
                        <a:alpha val="0"/>
                      </a:schemeClr>
                    </a:solidFill>
                  </a:ln>
                  <a:solidFill>
                    <a:schemeClr val="bg1"/>
                  </a:solidFill>
                  <a:latin typeface="배달의민족 도현" pitchFamily="50" charset="-127"/>
                  <a:ea typeface="배달의민족 도현" pitchFamily="50" charset="-127"/>
                </a:rPr>
                <a:t>윤상철</a:t>
              </a:r>
              <a:endParaRPr lang="en-US" altLang="ko-KR" sz="1400" dirty="0" smtClean="0">
                <a:ln>
                  <a:solidFill>
                    <a:schemeClr val="accent1">
                      <a:alpha val="0"/>
                    </a:schemeClr>
                  </a:solidFill>
                </a:ln>
                <a:solidFill>
                  <a:schemeClr val="bg1"/>
                </a:solidFill>
                <a:latin typeface="배달의민족 도현" pitchFamily="50" charset="-127"/>
                <a:ea typeface="배달의민족 도현" pitchFamily="50" charset="-127"/>
              </a:endParaRPr>
            </a:p>
            <a:p>
              <a:r>
                <a:rPr lang="ko-KR" altLang="en-US" sz="1400" dirty="0" smtClean="0">
                  <a:ln>
                    <a:solidFill>
                      <a:schemeClr val="accent1">
                        <a:alpha val="0"/>
                      </a:schemeClr>
                    </a:solidFill>
                  </a:ln>
                  <a:solidFill>
                    <a:schemeClr val="bg1"/>
                  </a:solidFill>
                  <a:latin typeface="배달의민족 도현" pitchFamily="50" charset="-127"/>
                  <a:ea typeface="배달의민족 도현" pitchFamily="50" charset="-127"/>
                </a:rPr>
                <a:t>임종선</a:t>
              </a:r>
              <a:endParaRPr lang="en-US" altLang="ko-KR" sz="1400" dirty="0" smtClean="0">
                <a:ln>
                  <a:solidFill>
                    <a:schemeClr val="accent1">
                      <a:alpha val="0"/>
                    </a:schemeClr>
                  </a:solidFill>
                </a:ln>
                <a:solidFill>
                  <a:schemeClr val="bg1"/>
                </a:solidFill>
                <a:latin typeface="배달의민족 도현" pitchFamily="50" charset="-127"/>
                <a:ea typeface="배달의민족 도현" pitchFamily="50" charset="-127"/>
              </a:endParaRPr>
            </a:p>
            <a:p>
              <a:pPr algn="r"/>
              <a:endParaRPr lang="ko-KR" altLang="en-US" sz="1400" dirty="0" smtClean="0">
                <a:ln>
                  <a:solidFill>
                    <a:schemeClr val="accent1">
                      <a:alpha val="0"/>
                    </a:schemeClr>
                  </a:solidFill>
                </a:ln>
                <a:solidFill>
                  <a:schemeClr val="bg1"/>
                </a:solidFill>
                <a:latin typeface="나눔고딕" panose="020D0604000000000000" pitchFamily="50" charset="-127"/>
                <a:ea typeface="나눔고딕" panose="020D0604000000000000" pitchFamily="50" charset="-127"/>
              </a:endParaRPr>
            </a:p>
          </p:txBody>
        </p:sp>
        <p:sp>
          <p:nvSpPr>
            <p:cNvPr id="2" name="TextBox 1"/>
            <p:cNvSpPr txBox="1"/>
            <p:nvPr/>
          </p:nvSpPr>
          <p:spPr>
            <a:xfrm>
              <a:off x="10445578" y="5168672"/>
              <a:ext cx="766119" cy="1446550"/>
            </a:xfrm>
            <a:prstGeom prst="rect">
              <a:avLst/>
            </a:prstGeom>
            <a:noFill/>
          </p:spPr>
          <p:txBody>
            <a:bodyPr wrap="square" rtlCol="0">
              <a:spAutoFit/>
            </a:bodyPr>
            <a:lstStyle/>
            <a:p>
              <a:r>
                <a:rPr lang="ko-KR" altLang="en-US" sz="1400" dirty="0">
                  <a:ln>
                    <a:solidFill>
                      <a:schemeClr val="accent1">
                        <a:alpha val="0"/>
                      </a:schemeClr>
                    </a:solidFill>
                  </a:ln>
                  <a:solidFill>
                    <a:schemeClr val="bg1"/>
                  </a:solidFill>
                  <a:latin typeface="배달의민족 도현" pitchFamily="50" charset="-127"/>
                  <a:ea typeface="배달의민족 도현" pitchFamily="50" charset="-127"/>
                </a:rPr>
                <a:t>김현욱</a:t>
              </a:r>
              <a:endParaRPr lang="en-US" altLang="ko-KR" sz="1400" dirty="0">
                <a:ln>
                  <a:solidFill>
                    <a:schemeClr val="accent1">
                      <a:alpha val="0"/>
                    </a:schemeClr>
                  </a:solidFill>
                </a:ln>
                <a:solidFill>
                  <a:schemeClr val="bg1"/>
                </a:solidFill>
                <a:latin typeface="배달의민족 도현" pitchFamily="50" charset="-127"/>
                <a:ea typeface="배달의민족 도현" pitchFamily="50" charset="-127"/>
              </a:endParaRPr>
            </a:p>
            <a:p>
              <a:r>
                <a:rPr lang="ko-KR" altLang="en-US" sz="1400" dirty="0">
                  <a:ln>
                    <a:solidFill>
                      <a:schemeClr val="accent1">
                        <a:alpha val="0"/>
                      </a:schemeClr>
                    </a:solidFill>
                  </a:ln>
                  <a:solidFill>
                    <a:schemeClr val="bg1"/>
                  </a:solidFill>
                  <a:latin typeface="배달의민족 도현" pitchFamily="50" charset="-127"/>
                  <a:ea typeface="배달의민족 도현" pitchFamily="50" charset="-127"/>
                </a:rPr>
                <a:t>김호진</a:t>
              </a:r>
              <a:endParaRPr lang="en-US" altLang="ko-KR" sz="1400" dirty="0">
                <a:ln>
                  <a:solidFill>
                    <a:schemeClr val="accent1">
                      <a:alpha val="0"/>
                    </a:schemeClr>
                  </a:solidFill>
                </a:ln>
                <a:solidFill>
                  <a:schemeClr val="bg1"/>
                </a:solidFill>
                <a:latin typeface="배달의민족 도현" pitchFamily="50" charset="-127"/>
                <a:ea typeface="배달의민족 도현" pitchFamily="50" charset="-127"/>
              </a:endParaRPr>
            </a:p>
            <a:p>
              <a:r>
                <a:rPr lang="ko-KR" altLang="en-US" sz="1400" dirty="0" smtClean="0">
                  <a:ln>
                    <a:solidFill>
                      <a:schemeClr val="accent1">
                        <a:alpha val="0"/>
                      </a:schemeClr>
                    </a:solidFill>
                  </a:ln>
                  <a:solidFill>
                    <a:schemeClr val="bg1"/>
                  </a:solidFill>
                  <a:latin typeface="배달의민족 도현" pitchFamily="50" charset="-127"/>
                  <a:ea typeface="배달의민족 도현" pitchFamily="50" charset="-127"/>
                </a:rPr>
                <a:t>김영훈</a:t>
              </a:r>
              <a:endParaRPr lang="en-US" altLang="ko-KR" sz="1400" dirty="0">
                <a:ln>
                  <a:solidFill>
                    <a:schemeClr val="accent1">
                      <a:alpha val="0"/>
                    </a:schemeClr>
                  </a:solidFill>
                </a:ln>
                <a:solidFill>
                  <a:schemeClr val="bg1"/>
                </a:solidFill>
                <a:latin typeface="배달의민족 도현" pitchFamily="50" charset="-127"/>
                <a:ea typeface="배달의민족 도현" pitchFamily="50" charset="-127"/>
              </a:endParaRPr>
            </a:p>
            <a:p>
              <a:r>
                <a:rPr lang="ko-KR" altLang="en-US" sz="1400" dirty="0" smtClean="0">
                  <a:ln>
                    <a:solidFill>
                      <a:schemeClr val="accent1">
                        <a:alpha val="0"/>
                      </a:schemeClr>
                    </a:solidFill>
                  </a:ln>
                  <a:solidFill>
                    <a:schemeClr val="bg1"/>
                  </a:solidFill>
                  <a:latin typeface="배달의민족 도현" pitchFamily="50" charset="-127"/>
                  <a:ea typeface="배달의민족 도현" pitchFamily="50" charset="-127"/>
                </a:rPr>
                <a:t>김재진</a:t>
              </a:r>
              <a:endParaRPr lang="en-US" altLang="ko-KR" sz="1400" dirty="0" smtClean="0">
                <a:ln>
                  <a:solidFill>
                    <a:schemeClr val="accent1">
                      <a:alpha val="0"/>
                    </a:schemeClr>
                  </a:solidFill>
                </a:ln>
                <a:solidFill>
                  <a:schemeClr val="bg1"/>
                </a:solidFill>
                <a:latin typeface="배달의민족 도현" pitchFamily="50" charset="-127"/>
                <a:ea typeface="배달의민족 도현" pitchFamily="50" charset="-127"/>
              </a:endParaRPr>
            </a:p>
            <a:p>
              <a:r>
                <a:rPr lang="ko-KR" altLang="en-US" sz="1400" dirty="0">
                  <a:ln>
                    <a:solidFill>
                      <a:schemeClr val="accent1">
                        <a:alpha val="0"/>
                      </a:schemeClr>
                    </a:solidFill>
                  </a:ln>
                  <a:solidFill>
                    <a:schemeClr val="bg1"/>
                  </a:solidFill>
                  <a:latin typeface="배달의민족 도현" pitchFamily="50" charset="-127"/>
                  <a:ea typeface="배달의민족 도현" pitchFamily="50" charset="-127"/>
                </a:rPr>
                <a:t>이민형</a:t>
              </a:r>
              <a:endParaRPr lang="en-US" altLang="ko-KR" sz="1400" dirty="0">
                <a:ln>
                  <a:solidFill>
                    <a:schemeClr val="accent1">
                      <a:alpha val="0"/>
                    </a:schemeClr>
                  </a:solidFill>
                </a:ln>
                <a:solidFill>
                  <a:schemeClr val="bg1"/>
                </a:solidFill>
                <a:latin typeface="배달의민족 도현" pitchFamily="50" charset="-127"/>
                <a:ea typeface="배달의민족 도현" pitchFamily="50" charset="-127"/>
              </a:endParaRPr>
            </a:p>
            <a:p>
              <a:endParaRPr lang="ko-KR" altLang="en-US" dirty="0"/>
            </a:p>
          </p:txBody>
        </p:sp>
      </p:grpSp>
      <p:sp>
        <p:nvSpPr>
          <p:cNvPr id="4" name="TextBox 3"/>
          <p:cNvSpPr txBox="1"/>
          <p:nvPr/>
        </p:nvSpPr>
        <p:spPr>
          <a:xfrm>
            <a:off x="10008972" y="4778631"/>
            <a:ext cx="1079157" cy="369332"/>
          </a:xfrm>
          <a:prstGeom prst="rect">
            <a:avLst/>
          </a:prstGeom>
          <a:noFill/>
        </p:spPr>
        <p:txBody>
          <a:bodyPr wrap="square" rtlCol="0">
            <a:spAutoFit/>
          </a:bodyPr>
          <a:lstStyle/>
          <a:p>
            <a:pPr algn="ctr"/>
            <a:r>
              <a:rPr lang="en-US" altLang="ko-KR" dirty="0" smtClean="0">
                <a:solidFill>
                  <a:schemeClr val="bg1"/>
                </a:solidFill>
                <a:latin typeface="배달의민족 도현" pitchFamily="50" charset="-127"/>
                <a:ea typeface="배달의민족 도현" pitchFamily="50" charset="-127"/>
              </a:rPr>
              <a:t>6</a:t>
            </a:r>
            <a:r>
              <a:rPr lang="ko-KR" altLang="en-US" dirty="0" smtClean="0">
                <a:solidFill>
                  <a:schemeClr val="bg1"/>
                </a:solidFill>
                <a:latin typeface="배달의민족 도현" pitchFamily="50" charset="-127"/>
                <a:ea typeface="배달의민족 도현" pitchFamily="50" charset="-127"/>
              </a:rPr>
              <a:t>조</a:t>
            </a:r>
            <a:endParaRPr lang="ko-KR" altLang="en-US" dirty="0">
              <a:solidFill>
                <a:schemeClr val="bg1"/>
              </a:solidFill>
              <a:latin typeface="배달의민족 도현" pitchFamily="50" charset="-127"/>
              <a:ea typeface="배달의민족 도현" pitchFamily="50" charset="-127"/>
            </a:endParaRPr>
          </a:p>
        </p:txBody>
      </p:sp>
    </p:spTree>
    <p:extLst>
      <p:ext uri="{BB962C8B-B14F-4D97-AF65-F5344CB8AC3E}">
        <p14:creationId xmlns:p14="http://schemas.microsoft.com/office/powerpoint/2010/main" val="15063283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p:cNvSpPr/>
          <p:nvPr/>
        </p:nvSpPr>
        <p:spPr>
          <a:xfrm>
            <a:off x="5185027" y="1637218"/>
            <a:ext cx="1748920" cy="155854"/>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Box 5"/>
          <p:cNvSpPr txBox="1"/>
          <p:nvPr/>
        </p:nvSpPr>
        <p:spPr>
          <a:xfrm>
            <a:off x="3935719" y="861994"/>
            <a:ext cx="4247536" cy="615553"/>
          </a:xfrm>
          <a:prstGeom prst="rect">
            <a:avLst/>
          </a:prstGeom>
          <a:noFill/>
        </p:spPr>
        <p:txBody>
          <a:bodyPr wrap="square" rtlCol="0">
            <a:spAutoFit/>
          </a:bodyPr>
          <a:lstStyle/>
          <a:p>
            <a:pPr algn="ctr"/>
            <a:r>
              <a:rPr lang="en-US" altLang="ko-KR" sz="3400" dirty="0" smtClean="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Contents</a:t>
            </a:r>
            <a:endParaRPr lang="ko-KR" altLang="en-US" sz="3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endParaRPr>
          </a:p>
        </p:txBody>
      </p:sp>
      <p:grpSp>
        <p:nvGrpSpPr>
          <p:cNvPr id="58" name="그룹 57"/>
          <p:cNvGrpSpPr/>
          <p:nvPr/>
        </p:nvGrpSpPr>
        <p:grpSpPr>
          <a:xfrm>
            <a:off x="2726607" y="2036724"/>
            <a:ext cx="6665762" cy="547255"/>
            <a:chOff x="2393319" y="2095717"/>
            <a:chExt cx="7332338" cy="547255"/>
          </a:xfrm>
        </p:grpSpPr>
        <p:sp>
          <p:nvSpPr>
            <p:cNvPr id="7" name="직사각형 6"/>
            <p:cNvSpPr/>
            <p:nvPr/>
          </p:nvSpPr>
          <p:spPr>
            <a:xfrm>
              <a:off x="2393319" y="2095717"/>
              <a:ext cx="7332338" cy="547255"/>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배달의민족 도현" pitchFamily="50" charset="-127"/>
                <a:ea typeface="배달의민족 도현" pitchFamily="50" charset="-127"/>
              </a:endParaRPr>
            </a:p>
          </p:txBody>
        </p:sp>
        <p:cxnSp>
          <p:nvCxnSpPr>
            <p:cNvPr id="9" name="직선 연결선 8"/>
            <p:cNvCxnSpPr/>
            <p:nvPr/>
          </p:nvCxnSpPr>
          <p:spPr>
            <a:xfrm>
              <a:off x="3152830" y="2143206"/>
              <a:ext cx="0" cy="452277"/>
            </a:xfrm>
            <a:prstGeom prst="lin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0" name="TextBox 9"/>
            <p:cNvSpPr txBox="1"/>
            <p:nvPr/>
          </p:nvSpPr>
          <p:spPr>
            <a:xfrm>
              <a:off x="2571442" y="2143206"/>
              <a:ext cx="403266" cy="461665"/>
            </a:xfrm>
            <a:prstGeom prst="rect">
              <a:avLst/>
            </a:prstGeom>
            <a:noFill/>
          </p:spPr>
          <p:txBody>
            <a:bodyPr wrap="square" rtlCol="0">
              <a:spAutoFit/>
            </a:bodyPr>
            <a:lstStyle/>
            <a:p>
              <a:pPr algn="ctr"/>
              <a:r>
                <a:rPr lang="en-US" altLang="ko-KR" sz="2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0</a:t>
              </a:r>
              <a:endParaRPr lang="ko-KR" altLang="en-US" sz="2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endParaRPr>
            </a:p>
          </p:txBody>
        </p:sp>
        <p:sp>
          <p:nvSpPr>
            <p:cNvPr id="11" name="TextBox 10"/>
            <p:cNvSpPr txBox="1"/>
            <p:nvPr/>
          </p:nvSpPr>
          <p:spPr>
            <a:xfrm>
              <a:off x="3273619" y="2143419"/>
              <a:ext cx="6153122" cy="461665"/>
            </a:xfrm>
            <a:prstGeom prst="rect">
              <a:avLst/>
            </a:prstGeom>
            <a:noFill/>
          </p:spPr>
          <p:txBody>
            <a:bodyPr wrap="square" rtlCol="0">
              <a:spAutoFit/>
            </a:bodyPr>
            <a:lstStyle/>
            <a:p>
              <a:r>
                <a:rPr lang="ko-KR" altLang="en-US" sz="2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중국의 간도 주장</a:t>
              </a:r>
            </a:p>
          </p:txBody>
        </p:sp>
      </p:grpSp>
      <p:grpSp>
        <p:nvGrpSpPr>
          <p:cNvPr id="59" name="그룹 58"/>
          <p:cNvGrpSpPr/>
          <p:nvPr/>
        </p:nvGrpSpPr>
        <p:grpSpPr>
          <a:xfrm>
            <a:off x="2726607" y="2812171"/>
            <a:ext cx="6665762" cy="547255"/>
            <a:chOff x="2393319" y="2871164"/>
            <a:chExt cx="7332338" cy="547255"/>
          </a:xfrm>
        </p:grpSpPr>
        <p:sp>
          <p:nvSpPr>
            <p:cNvPr id="34" name="직사각형 33"/>
            <p:cNvSpPr/>
            <p:nvPr/>
          </p:nvSpPr>
          <p:spPr>
            <a:xfrm>
              <a:off x="2393319" y="2871164"/>
              <a:ext cx="7332338" cy="547255"/>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배달의민족 도현" pitchFamily="50" charset="-127"/>
                <a:ea typeface="배달의민족 도현" pitchFamily="50" charset="-127"/>
              </a:endParaRPr>
            </a:p>
          </p:txBody>
        </p:sp>
        <p:cxnSp>
          <p:nvCxnSpPr>
            <p:cNvPr id="35" name="직선 연결선 34"/>
            <p:cNvCxnSpPr/>
            <p:nvPr/>
          </p:nvCxnSpPr>
          <p:spPr>
            <a:xfrm>
              <a:off x="3152830" y="2918653"/>
              <a:ext cx="0" cy="452277"/>
            </a:xfrm>
            <a:prstGeom prst="lin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6" name="TextBox 35"/>
            <p:cNvSpPr txBox="1"/>
            <p:nvPr/>
          </p:nvSpPr>
          <p:spPr>
            <a:xfrm>
              <a:off x="2571442" y="2918653"/>
              <a:ext cx="403266" cy="461665"/>
            </a:xfrm>
            <a:prstGeom prst="rect">
              <a:avLst/>
            </a:prstGeom>
            <a:noFill/>
          </p:spPr>
          <p:txBody>
            <a:bodyPr wrap="square" rtlCol="0">
              <a:spAutoFit/>
            </a:bodyPr>
            <a:lstStyle/>
            <a:p>
              <a:pPr algn="ctr"/>
              <a:r>
                <a:rPr lang="en-US" altLang="ko-KR" sz="2400" dirty="0" smtClean="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1</a:t>
              </a:r>
              <a:endParaRPr lang="ko-KR" altLang="en-US" sz="2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endParaRPr>
            </a:p>
          </p:txBody>
        </p:sp>
        <p:sp>
          <p:nvSpPr>
            <p:cNvPr id="37" name="TextBox 36"/>
            <p:cNvSpPr txBox="1"/>
            <p:nvPr/>
          </p:nvSpPr>
          <p:spPr>
            <a:xfrm>
              <a:off x="3273622" y="2918653"/>
              <a:ext cx="6153121" cy="461665"/>
            </a:xfrm>
            <a:prstGeom prst="rect">
              <a:avLst/>
            </a:prstGeom>
            <a:noFill/>
          </p:spPr>
          <p:txBody>
            <a:bodyPr wrap="square" rtlCol="0">
              <a:spAutoFit/>
            </a:bodyPr>
            <a:lstStyle/>
            <a:p>
              <a:r>
                <a:rPr lang="ko-KR" altLang="en-US" sz="2400" dirty="0" err="1">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봉금정책</a:t>
              </a:r>
              <a:endParaRPr lang="ko-KR" altLang="en-US" sz="2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endParaRPr>
            </a:p>
          </p:txBody>
        </p:sp>
      </p:grpSp>
      <p:grpSp>
        <p:nvGrpSpPr>
          <p:cNvPr id="60" name="그룹 59"/>
          <p:cNvGrpSpPr/>
          <p:nvPr/>
        </p:nvGrpSpPr>
        <p:grpSpPr>
          <a:xfrm>
            <a:off x="2726607" y="3587618"/>
            <a:ext cx="6665762" cy="547255"/>
            <a:chOff x="2393319" y="3646611"/>
            <a:chExt cx="7332338" cy="547255"/>
          </a:xfrm>
        </p:grpSpPr>
        <p:sp>
          <p:nvSpPr>
            <p:cNvPr id="39" name="직사각형 38"/>
            <p:cNvSpPr/>
            <p:nvPr/>
          </p:nvSpPr>
          <p:spPr>
            <a:xfrm>
              <a:off x="2393319" y="3646611"/>
              <a:ext cx="7332338" cy="547255"/>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배달의민족 도현" pitchFamily="50" charset="-127"/>
                <a:ea typeface="배달의민족 도현" pitchFamily="50" charset="-127"/>
              </a:endParaRPr>
            </a:p>
          </p:txBody>
        </p:sp>
        <p:cxnSp>
          <p:nvCxnSpPr>
            <p:cNvPr id="40" name="직선 연결선 39"/>
            <p:cNvCxnSpPr/>
            <p:nvPr/>
          </p:nvCxnSpPr>
          <p:spPr>
            <a:xfrm>
              <a:off x="3152830" y="3694100"/>
              <a:ext cx="0" cy="452277"/>
            </a:xfrm>
            <a:prstGeom prst="lin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41" name="TextBox 40"/>
            <p:cNvSpPr txBox="1"/>
            <p:nvPr/>
          </p:nvSpPr>
          <p:spPr>
            <a:xfrm>
              <a:off x="2571442" y="3694100"/>
              <a:ext cx="403266" cy="461665"/>
            </a:xfrm>
            <a:prstGeom prst="rect">
              <a:avLst/>
            </a:prstGeom>
            <a:noFill/>
          </p:spPr>
          <p:txBody>
            <a:bodyPr wrap="square" rtlCol="0">
              <a:spAutoFit/>
            </a:bodyPr>
            <a:lstStyle/>
            <a:p>
              <a:pPr algn="ctr"/>
              <a:r>
                <a:rPr lang="en-US" altLang="ko-KR" sz="2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2</a:t>
              </a:r>
              <a:endParaRPr lang="ko-KR" altLang="en-US" sz="2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endParaRPr>
            </a:p>
          </p:txBody>
        </p:sp>
        <p:sp>
          <p:nvSpPr>
            <p:cNvPr id="42" name="TextBox 41"/>
            <p:cNvSpPr txBox="1"/>
            <p:nvPr/>
          </p:nvSpPr>
          <p:spPr>
            <a:xfrm>
              <a:off x="3273622" y="3694100"/>
              <a:ext cx="6153121" cy="461665"/>
            </a:xfrm>
            <a:prstGeom prst="rect">
              <a:avLst/>
            </a:prstGeom>
            <a:noFill/>
          </p:spPr>
          <p:txBody>
            <a:bodyPr wrap="square" rtlCol="0">
              <a:spAutoFit/>
            </a:bodyPr>
            <a:lstStyle/>
            <a:p>
              <a:r>
                <a:rPr lang="ko-KR" altLang="en-US" sz="2400" dirty="0" err="1">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황여전람도</a:t>
              </a:r>
              <a:r>
                <a:rPr lang="ko-KR" altLang="en-US" sz="2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 사건</a:t>
              </a:r>
            </a:p>
          </p:txBody>
        </p:sp>
      </p:grpSp>
      <p:grpSp>
        <p:nvGrpSpPr>
          <p:cNvPr id="62" name="그룹 61"/>
          <p:cNvGrpSpPr/>
          <p:nvPr/>
        </p:nvGrpSpPr>
        <p:grpSpPr>
          <a:xfrm>
            <a:off x="2726607" y="4363065"/>
            <a:ext cx="6665762" cy="547255"/>
            <a:chOff x="2393319" y="4422058"/>
            <a:chExt cx="7332338" cy="547255"/>
          </a:xfrm>
        </p:grpSpPr>
        <p:sp>
          <p:nvSpPr>
            <p:cNvPr id="44" name="직사각형 43"/>
            <p:cNvSpPr/>
            <p:nvPr/>
          </p:nvSpPr>
          <p:spPr>
            <a:xfrm>
              <a:off x="2393319" y="4422058"/>
              <a:ext cx="7332338" cy="547255"/>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배달의민족 도현" pitchFamily="50" charset="-127"/>
                <a:ea typeface="배달의민족 도현" pitchFamily="50" charset="-127"/>
              </a:endParaRPr>
            </a:p>
          </p:txBody>
        </p:sp>
        <p:cxnSp>
          <p:nvCxnSpPr>
            <p:cNvPr id="45" name="직선 연결선 44"/>
            <p:cNvCxnSpPr/>
            <p:nvPr/>
          </p:nvCxnSpPr>
          <p:spPr>
            <a:xfrm>
              <a:off x="3152830" y="4469547"/>
              <a:ext cx="0" cy="452277"/>
            </a:xfrm>
            <a:prstGeom prst="lin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46" name="TextBox 45"/>
            <p:cNvSpPr txBox="1"/>
            <p:nvPr/>
          </p:nvSpPr>
          <p:spPr>
            <a:xfrm>
              <a:off x="2571442" y="4469547"/>
              <a:ext cx="403266" cy="461665"/>
            </a:xfrm>
            <a:prstGeom prst="rect">
              <a:avLst/>
            </a:prstGeom>
            <a:noFill/>
          </p:spPr>
          <p:txBody>
            <a:bodyPr wrap="square" rtlCol="0">
              <a:spAutoFit/>
            </a:bodyPr>
            <a:lstStyle/>
            <a:p>
              <a:pPr algn="ctr"/>
              <a:r>
                <a:rPr lang="en-US" altLang="ko-KR" sz="2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3</a:t>
              </a:r>
              <a:endParaRPr lang="ko-KR" altLang="en-US" sz="2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endParaRPr>
            </a:p>
          </p:txBody>
        </p:sp>
        <p:sp>
          <p:nvSpPr>
            <p:cNvPr id="47" name="TextBox 46"/>
            <p:cNvSpPr txBox="1"/>
            <p:nvPr/>
          </p:nvSpPr>
          <p:spPr>
            <a:xfrm>
              <a:off x="3273622" y="4469547"/>
              <a:ext cx="6153121" cy="461665"/>
            </a:xfrm>
            <a:prstGeom prst="rect">
              <a:avLst/>
            </a:prstGeom>
            <a:noFill/>
          </p:spPr>
          <p:txBody>
            <a:bodyPr wrap="square" rtlCol="0">
              <a:spAutoFit/>
            </a:bodyPr>
            <a:lstStyle/>
            <a:p>
              <a:r>
                <a:rPr lang="ko-KR" altLang="en-US" sz="2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이만지 사건</a:t>
              </a:r>
            </a:p>
          </p:txBody>
        </p:sp>
      </p:grpSp>
      <p:grpSp>
        <p:nvGrpSpPr>
          <p:cNvPr id="61" name="그룹 60"/>
          <p:cNvGrpSpPr/>
          <p:nvPr/>
        </p:nvGrpSpPr>
        <p:grpSpPr>
          <a:xfrm>
            <a:off x="2726606" y="5138512"/>
            <a:ext cx="6665762" cy="547255"/>
            <a:chOff x="2393318" y="5197505"/>
            <a:chExt cx="7332338" cy="547255"/>
          </a:xfrm>
        </p:grpSpPr>
        <p:sp>
          <p:nvSpPr>
            <p:cNvPr id="49" name="직사각형 48"/>
            <p:cNvSpPr/>
            <p:nvPr/>
          </p:nvSpPr>
          <p:spPr>
            <a:xfrm>
              <a:off x="2393318" y="5197505"/>
              <a:ext cx="7332338" cy="547255"/>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배달의민족 도현" pitchFamily="50" charset="-127"/>
                <a:ea typeface="배달의민족 도현" pitchFamily="50" charset="-127"/>
              </a:endParaRPr>
            </a:p>
          </p:txBody>
        </p:sp>
        <p:cxnSp>
          <p:nvCxnSpPr>
            <p:cNvPr id="50" name="직선 연결선 49"/>
            <p:cNvCxnSpPr/>
            <p:nvPr/>
          </p:nvCxnSpPr>
          <p:spPr>
            <a:xfrm>
              <a:off x="3152829" y="5244994"/>
              <a:ext cx="0" cy="452277"/>
            </a:xfrm>
            <a:prstGeom prst="lin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51" name="TextBox 50"/>
            <p:cNvSpPr txBox="1"/>
            <p:nvPr/>
          </p:nvSpPr>
          <p:spPr>
            <a:xfrm>
              <a:off x="2571441" y="5244994"/>
              <a:ext cx="403266" cy="461665"/>
            </a:xfrm>
            <a:prstGeom prst="rect">
              <a:avLst/>
            </a:prstGeom>
            <a:noFill/>
          </p:spPr>
          <p:txBody>
            <a:bodyPr wrap="square" rtlCol="0">
              <a:spAutoFit/>
            </a:bodyPr>
            <a:lstStyle/>
            <a:p>
              <a:pPr algn="ctr"/>
              <a:r>
                <a:rPr lang="en-US" altLang="ko-KR" sz="2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4</a:t>
              </a:r>
              <a:endParaRPr lang="ko-KR" altLang="en-US" sz="2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endParaRPr>
            </a:p>
          </p:txBody>
        </p:sp>
        <p:sp>
          <p:nvSpPr>
            <p:cNvPr id="52" name="TextBox 51"/>
            <p:cNvSpPr txBox="1"/>
            <p:nvPr/>
          </p:nvSpPr>
          <p:spPr>
            <a:xfrm>
              <a:off x="3273620" y="5244994"/>
              <a:ext cx="6153122" cy="461665"/>
            </a:xfrm>
            <a:prstGeom prst="rect">
              <a:avLst/>
            </a:prstGeom>
            <a:noFill/>
          </p:spPr>
          <p:txBody>
            <a:bodyPr wrap="square" rtlCol="0">
              <a:spAutoFit/>
            </a:bodyPr>
            <a:lstStyle/>
            <a:p>
              <a:r>
                <a:rPr lang="ko-KR" altLang="en-US" sz="2400" spc="-150" dirty="0">
                  <a:ln>
                    <a:solidFill>
                      <a:schemeClr val="accent1">
                        <a:alpha val="0"/>
                      </a:schemeClr>
                    </a:solidFill>
                  </a:ln>
                  <a:latin typeface="배달의민족 도현" pitchFamily="50" charset="-127"/>
                  <a:ea typeface="배달의민족 도현" pitchFamily="50" charset="-127"/>
                </a:rPr>
                <a:t>백두산 정계비 </a:t>
              </a:r>
              <a:r>
                <a:rPr lang="ko-KR" altLang="en-US" sz="2400" spc="-150" dirty="0" smtClean="0">
                  <a:ln>
                    <a:solidFill>
                      <a:schemeClr val="accent1">
                        <a:alpha val="0"/>
                      </a:schemeClr>
                    </a:solidFill>
                  </a:ln>
                  <a:latin typeface="배달의민족 도현" pitchFamily="50" charset="-127"/>
                  <a:ea typeface="배달의민족 도현" pitchFamily="50" charset="-127"/>
                </a:rPr>
                <a:t>설립계기</a:t>
              </a:r>
              <a:endParaRPr lang="ko-KR" altLang="en-US" sz="2400" spc="-150" dirty="0">
                <a:ln>
                  <a:solidFill>
                    <a:schemeClr val="accent1">
                      <a:alpha val="0"/>
                    </a:schemeClr>
                  </a:solidFill>
                </a:ln>
                <a:latin typeface="배달의민족 도현" pitchFamily="50" charset="-127"/>
                <a:ea typeface="배달의민족 도현" pitchFamily="50" charset="-127"/>
              </a:endParaRPr>
            </a:p>
          </p:txBody>
        </p:sp>
      </p:grpSp>
      <p:sp>
        <p:nvSpPr>
          <p:cNvPr id="63" name="직사각형 62"/>
          <p:cNvSpPr/>
          <p:nvPr/>
        </p:nvSpPr>
        <p:spPr>
          <a:xfrm>
            <a:off x="0" y="6725263"/>
            <a:ext cx="12192000" cy="147484"/>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Tree>
    <p:extLst>
      <p:ext uri="{BB962C8B-B14F-4D97-AF65-F5344CB8AC3E}">
        <p14:creationId xmlns:p14="http://schemas.microsoft.com/office/powerpoint/2010/main" val="10522765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그룹 3"/>
          <p:cNvGrpSpPr/>
          <p:nvPr/>
        </p:nvGrpSpPr>
        <p:grpSpPr>
          <a:xfrm>
            <a:off x="162232" y="221226"/>
            <a:ext cx="1106129" cy="1106129"/>
            <a:chOff x="162232" y="221226"/>
            <a:chExt cx="1312607" cy="1312607"/>
          </a:xfrm>
        </p:grpSpPr>
        <p:sp>
          <p:nvSpPr>
            <p:cNvPr id="5" name="직사각형 4"/>
            <p:cNvSpPr/>
            <p:nvPr/>
          </p:nvSpPr>
          <p:spPr>
            <a:xfrm>
              <a:off x="162232" y="221226"/>
              <a:ext cx="1312607" cy="1312607"/>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Box 5"/>
            <p:cNvSpPr txBox="1"/>
            <p:nvPr/>
          </p:nvSpPr>
          <p:spPr>
            <a:xfrm>
              <a:off x="442255" y="1054507"/>
              <a:ext cx="988340" cy="401751"/>
            </a:xfrm>
            <a:prstGeom prst="rect">
              <a:avLst/>
            </a:prstGeom>
            <a:noFill/>
          </p:spPr>
          <p:txBody>
            <a:bodyPr wrap="square" rtlCol="0">
              <a:spAutoFit/>
            </a:bodyPr>
            <a:lstStyle/>
            <a:p>
              <a:pPr algn="r"/>
              <a:endParaRPr lang="ko-KR" altLang="en-US" sz="1600" dirty="0">
                <a:ln>
                  <a:solidFill>
                    <a:schemeClr val="accent1">
                      <a:alpha val="0"/>
                    </a:schemeClr>
                  </a:solidFill>
                </a:ln>
                <a:solidFill>
                  <a:schemeClr val="bg1"/>
                </a:solidFill>
                <a:latin typeface="나눔고딕 ExtraBold" panose="020D0904000000000000" pitchFamily="50" charset="-127"/>
                <a:ea typeface="나눔고딕 ExtraBold" panose="020D0904000000000000" pitchFamily="50" charset="-127"/>
              </a:endParaRPr>
            </a:p>
          </p:txBody>
        </p:sp>
      </p:grpSp>
      <p:sp>
        <p:nvSpPr>
          <p:cNvPr id="8" name="TextBox 7"/>
          <p:cNvSpPr txBox="1"/>
          <p:nvPr/>
        </p:nvSpPr>
        <p:spPr>
          <a:xfrm>
            <a:off x="1327612" y="834912"/>
            <a:ext cx="5073445" cy="492443"/>
          </a:xfrm>
          <a:prstGeom prst="rect">
            <a:avLst/>
          </a:prstGeom>
          <a:noFill/>
        </p:spPr>
        <p:txBody>
          <a:bodyPr wrap="square" rtlCol="0">
            <a:spAutoFit/>
          </a:bodyPr>
          <a:lstStyle/>
          <a:p>
            <a:r>
              <a:rPr lang="ko-KR" altLang="en-US" sz="2600" spc="-150" dirty="0" smtClean="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rPr>
              <a:t>간도는 여진족의 터</a:t>
            </a:r>
            <a:endParaRPr lang="ko-KR" altLang="en-US" sz="2600" spc="-150" dirty="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endParaRPr>
          </a:p>
        </p:txBody>
      </p:sp>
      <p:sp>
        <p:nvSpPr>
          <p:cNvPr id="12" name="직사각형 11"/>
          <p:cNvSpPr/>
          <p:nvPr/>
        </p:nvSpPr>
        <p:spPr>
          <a:xfrm>
            <a:off x="0" y="6725263"/>
            <a:ext cx="12192000" cy="147484"/>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pic>
        <p:nvPicPr>
          <p:cNvPr id="2050" name="Picture 2" descr="C:\Users\K\Desktop\여진족.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449" y="1799726"/>
            <a:ext cx="2597770" cy="30705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45799" y="4944379"/>
            <a:ext cx="2323069" cy="276999"/>
          </a:xfrm>
          <a:prstGeom prst="rect">
            <a:avLst/>
          </a:prstGeom>
          <a:noFill/>
        </p:spPr>
        <p:txBody>
          <a:bodyPr wrap="square" rtlCol="0">
            <a:spAutoFit/>
          </a:bodyPr>
          <a:lstStyle/>
          <a:p>
            <a:pPr algn="ctr"/>
            <a:r>
              <a:rPr lang="ko-KR" altLang="en-US" sz="1200" dirty="0" smtClean="0">
                <a:solidFill>
                  <a:schemeClr val="tx1">
                    <a:lumMod val="65000"/>
                    <a:lumOff val="35000"/>
                  </a:schemeClr>
                </a:solidFill>
                <a:latin typeface="배달의민족 도현" pitchFamily="50" charset="-127"/>
                <a:ea typeface="배달의민족 도현" pitchFamily="50" charset="-127"/>
              </a:rPr>
              <a:t>청나라 황제 누르하치</a:t>
            </a:r>
            <a:endParaRPr lang="ko-KR" altLang="en-US" sz="1200" dirty="0">
              <a:solidFill>
                <a:schemeClr val="tx1">
                  <a:lumMod val="65000"/>
                  <a:lumOff val="35000"/>
                </a:schemeClr>
              </a:solidFill>
              <a:latin typeface="배달의민족 도현" pitchFamily="50" charset="-127"/>
              <a:ea typeface="배달의민족 도현" pitchFamily="50" charset="-127"/>
            </a:endParaRPr>
          </a:p>
        </p:txBody>
      </p:sp>
      <p:pic>
        <p:nvPicPr>
          <p:cNvPr id="2053" name="Picture 5" descr="C:\Users\K\Desktop\472d5489-7f57-4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3492" y="1693547"/>
            <a:ext cx="5149852" cy="3389331"/>
          </a:xfrm>
          <a:prstGeom prst="rect">
            <a:avLst/>
          </a:prstGeom>
          <a:noFill/>
          <a:extLst>
            <a:ext uri="{909E8E84-426E-40DD-AFC4-6F175D3DCCD1}">
              <a14:hiddenFill xmlns:a14="http://schemas.microsoft.com/office/drawing/2010/main">
                <a:solidFill>
                  <a:srgbClr val="FFFFFF"/>
                </a:solidFill>
              </a14:hiddenFill>
            </a:ext>
          </a:extLst>
        </p:spPr>
      </p:pic>
      <p:sp>
        <p:nvSpPr>
          <p:cNvPr id="3" name="오른쪽 화살표 2"/>
          <p:cNvSpPr/>
          <p:nvPr/>
        </p:nvSpPr>
        <p:spPr>
          <a:xfrm>
            <a:off x="4068826" y="5533757"/>
            <a:ext cx="437393" cy="378941"/>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TextBox 8"/>
          <p:cNvSpPr txBox="1"/>
          <p:nvPr/>
        </p:nvSpPr>
        <p:spPr>
          <a:xfrm>
            <a:off x="4424873" y="5543367"/>
            <a:ext cx="4457519" cy="369332"/>
          </a:xfrm>
          <a:prstGeom prst="rect">
            <a:avLst/>
          </a:prstGeom>
          <a:noFill/>
        </p:spPr>
        <p:txBody>
          <a:bodyPr wrap="square" rtlCol="0">
            <a:spAutoFit/>
          </a:bodyPr>
          <a:lstStyle/>
          <a:p>
            <a:pPr algn="ctr"/>
            <a:r>
              <a:rPr lang="en-US" altLang="ko-KR" dirty="0" smtClean="0">
                <a:solidFill>
                  <a:schemeClr val="tx1">
                    <a:lumMod val="65000"/>
                    <a:lumOff val="35000"/>
                  </a:schemeClr>
                </a:solidFill>
                <a:latin typeface="배달의민족 도현" pitchFamily="50" charset="-127"/>
                <a:ea typeface="배달의민족 도현" pitchFamily="50" charset="-127"/>
              </a:rPr>
              <a:t>1616</a:t>
            </a:r>
            <a:r>
              <a:rPr lang="ko-KR" altLang="en-US" dirty="0" smtClean="0">
                <a:solidFill>
                  <a:schemeClr val="tx1">
                    <a:lumMod val="65000"/>
                    <a:lumOff val="35000"/>
                  </a:schemeClr>
                </a:solidFill>
                <a:latin typeface="배달의민족 도현" pitchFamily="50" charset="-127"/>
                <a:ea typeface="배달의민족 도현" pitchFamily="50" charset="-127"/>
              </a:rPr>
              <a:t>년 </a:t>
            </a:r>
            <a:r>
              <a:rPr lang="ko-KR" altLang="en-US" dirty="0" err="1" smtClean="0">
                <a:solidFill>
                  <a:schemeClr val="tx1">
                    <a:lumMod val="65000"/>
                    <a:lumOff val="35000"/>
                  </a:schemeClr>
                </a:solidFill>
                <a:latin typeface="배달의민족 도현" pitchFamily="50" charset="-127"/>
                <a:ea typeface="배달의민족 도현" pitchFamily="50" charset="-127"/>
              </a:rPr>
              <a:t>후금</a:t>
            </a:r>
            <a:r>
              <a:rPr lang="ko-KR" altLang="en-US" dirty="0" smtClean="0">
                <a:solidFill>
                  <a:schemeClr val="tx1">
                    <a:lumMod val="65000"/>
                    <a:lumOff val="35000"/>
                  </a:schemeClr>
                </a:solidFill>
                <a:latin typeface="배달의민족 도현" pitchFamily="50" charset="-127"/>
                <a:ea typeface="배달의민족 도현" pitchFamily="50" charset="-127"/>
              </a:rPr>
              <a:t> 건국 후 국호를 청으로 변경</a:t>
            </a:r>
            <a:endParaRPr lang="ko-KR" altLang="en-US" dirty="0">
              <a:solidFill>
                <a:schemeClr val="tx1">
                  <a:lumMod val="65000"/>
                  <a:lumOff val="35000"/>
                </a:schemeClr>
              </a:solidFill>
              <a:latin typeface="배달의민족 도현" pitchFamily="50" charset="-127"/>
              <a:ea typeface="배달의민족 도현" pitchFamily="50" charset="-127"/>
            </a:endParaRPr>
          </a:p>
        </p:txBody>
      </p:sp>
    </p:spTree>
    <p:extLst>
      <p:ext uri="{BB962C8B-B14F-4D97-AF65-F5344CB8AC3E}">
        <p14:creationId xmlns:p14="http://schemas.microsoft.com/office/powerpoint/2010/main" val="11088740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그룹 3"/>
          <p:cNvGrpSpPr/>
          <p:nvPr/>
        </p:nvGrpSpPr>
        <p:grpSpPr>
          <a:xfrm>
            <a:off x="162232" y="221226"/>
            <a:ext cx="1106129" cy="1106129"/>
            <a:chOff x="162232" y="221226"/>
            <a:chExt cx="1312607" cy="1312607"/>
          </a:xfrm>
        </p:grpSpPr>
        <p:sp>
          <p:nvSpPr>
            <p:cNvPr id="5" name="직사각형 4"/>
            <p:cNvSpPr/>
            <p:nvPr/>
          </p:nvSpPr>
          <p:spPr>
            <a:xfrm>
              <a:off x="162232" y="221226"/>
              <a:ext cx="1312607" cy="1312607"/>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Box 5"/>
            <p:cNvSpPr txBox="1"/>
            <p:nvPr/>
          </p:nvSpPr>
          <p:spPr>
            <a:xfrm>
              <a:off x="442255" y="1054507"/>
              <a:ext cx="988340" cy="401751"/>
            </a:xfrm>
            <a:prstGeom prst="rect">
              <a:avLst/>
            </a:prstGeom>
            <a:noFill/>
          </p:spPr>
          <p:txBody>
            <a:bodyPr wrap="square" rtlCol="0">
              <a:spAutoFit/>
            </a:bodyPr>
            <a:lstStyle/>
            <a:p>
              <a:pPr algn="r"/>
              <a:endParaRPr lang="ko-KR" altLang="en-US" sz="1600" dirty="0">
                <a:ln>
                  <a:solidFill>
                    <a:schemeClr val="accent1">
                      <a:alpha val="0"/>
                    </a:schemeClr>
                  </a:solidFill>
                </a:ln>
                <a:solidFill>
                  <a:schemeClr val="bg1"/>
                </a:solidFill>
                <a:latin typeface="나눔고딕 ExtraBold" panose="020D0904000000000000" pitchFamily="50" charset="-127"/>
                <a:ea typeface="나눔고딕 ExtraBold" panose="020D0904000000000000" pitchFamily="50" charset="-127"/>
              </a:endParaRPr>
            </a:p>
          </p:txBody>
        </p:sp>
      </p:grpSp>
      <p:sp>
        <p:nvSpPr>
          <p:cNvPr id="12" name="직사각형 11"/>
          <p:cNvSpPr/>
          <p:nvPr/>
        </p:nvSpPr>
        <p:spPr>
          <a:xfrm>
            <a:off x="0" y="6725263"/>
            <a:ext cx="12192000" cy="147484"/>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4" name="TextBox 23"/>
          <p:cNvSpPr txBox="1"/>
          <p:nvPr/>
        </p:nvSpPr>
        <p:spPr>
          <a:xfrm>
            <a:off x="1327612" y="834912"/>
            <a:ext cx="5073445" cy="492443"/>
          </a:xfrm>
          <a:prstGeom prst="rect">
            <a:avLst/>
          </a:prstGeom>
          <a:noFill/>
        </p:spPr>
        <p:txBody>
          <a:bodyPr wrap="square" rtlCol="0">
            <a:spAutoFit/>
          </a:bodyPr>
          <a:lstStyle/>
          <a:p>
            <a:r>
              <a:rPr lang="ko-KR" altLang="en-US" sz="2600" spc="-150" dirty="0" err="1" smtClean="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rPr>
              <a:t>봉금정</a:t>
            </a:r>
            <a:r>
              <a:rPr lang="ko-KR" altLang="en-US" sz="2600" spc="-150" dirty="0" err="1">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rPr>
              <a:t>책</a:t>
            </a:r>
            <a:endParaRPr lang="ko-KR" altLang="en-US" sz="2600" spc="-150" dirty="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endParaRPr>
          </a:p>
        </p:txBody>
      </p:sp>
      <p:grpSp>
        <p:nvGrpSpPr>
          <p:cNvPr id="25" name="그룹 24"/>
          <p:cNvGrpSpPr/>
          <p:nvPr/>
        </p:nvGrpSpPr>
        <p:grpSpPr>
          <a:xfrm>
            <a:off x="3673193" y="1608447"/>
            <a:ext cx="4981102" cy="1654717"/>
            <a:chOff x="472294" y="2237272"/>
            <a:chExt cx="4981102" cy="1526821"/>
          </a:xfrm>
        </p:grpSpPr>
        <p:sp>
          <p:nvSpPr>
            <p:cNvPr id="9" name="TextBox 8"/>
            <p:cNvSpPr txBox="1"/>
            <p:nvPr/>
          </p:nvSpPr>
          <p:spPr>
            <a:xfrm>
              <a:off x="472294" y="2237272"/>
              <a:ext cx="2537664" cy="400110"/>
            </a:xfrm>
            <a:prstGeom prst="rect">
              <a:avLst/>
            </a:prstGeom>
            <a:noFill/>
          </p:spPr>
          <p:txBody>
            <a:bodyPr wrap="square" rtlCol="0">
              <a:spAutoFit/>
            </a:bodyPr>
            <a:lstStyle/>
            <a:p>
              <a:r>
                <a:rPr lang="ko-KR" altLang="en-US" sz="2000" dirty="0" smtClean="0">
                  <a:solidFill>
                    <a:schemeClr val="tx1">
                      <a:lumMod val="65000"/>
                      <a:lumOff val="35000"/>
                    </a:schemeClr>
                  </a:solidFill>
                  <a:latin typeface="배달의민족 도현" pitchFamily="50" charset="-127"/>
                  <a:ea typeface="배달의민족 도현" pitchFamily="50" charset="-127"/>
                </a:rPr>
                <a:t>정묘호란 패배 </a:t>
              </a:r>
              <a:r>
                <a:rPr lang="en-US" altLang="ko-KR" sz="2000" dirty="0" smtClean="0">
                  <a:solidFill>
                    <a:schemeClr val="tx1">
                      <a:lumMod val="65000"/>
                      <a:lumOff val="35000"/>
                    </a:schemeClr>
                  </a:solidFill>
                  <a:latin typeface="배달의민족 도현" pitchFamily="50" charset="-127"/>
                  <a:ea typeface="배달의민족 도현" pitchFamily="50" charset="-127"/>
                </a:rPr>
                <a:t>1627</a:t>
              </a:r>
              <a:endParaRPr lang="ko-KR" altLang="en-US" sz="2000" dirty="0">
                <a:solidFill>
                  <a:schemeClr val="tx1">
                    <a:lumMod val="65000"/>
                    <a:lumOff val="35000"/>
                  </a:schemeClr>
                </a:solidFill>
                <a:latin typeface="배달의민족 도현" pitchFamily="50" charset="-127"/>
                <a:ea typeface="배달의민족 도현" pitchFamily="50" charset="-127"/>
              </a:endParaRPr>
            </a:p>
          </p:txBody>
        </p:sp>
        <p:grpSp>
          <p:nvGrpSpPr>
            <p:cNvPr id="13" name="그룹 12"/>
            <p:cNvGrpSpPr/>
            <p:nvPr/>
          </p:nvGrpSpPr>
          <p:grpSpPr>
            <a:xfrm>
              <a:off x="2898362" y="2421938"/>
              <a:ext cx="136896" cy="1126711"/>
              <a:chOff x="3056238" y="2104767"/>
              <a:chExt cx="81684" cy="790830"/>
            </a:xfrm>
          </p:grpSpPr>
          <p:cxnSp>
            <p:nvCxnSpPr>
              <p:cNvPr id="11" name="직선 연결선 10"/>
              <p:cNvCxnSpPr/>
              <p:nvPr/>
            </p:nvCxnSpPr>
            <p:spPr>
              <a:xfrm>
                <a:off x="3093308" y="2150076"/>
                <a:ext cx="0" cy="72492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타원 14"/>
              <p:cNvSpPr/>
              <p:nvPr/>
            </p:nvSpPr>
            <p:spPr>
              <a:xfrm>
                <a:off x="3056238" y="2804980"/>
                <a:ext cx="74140" cy="90617"/>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타원 15"/>
              <p:cNvSpPr/>
              <p:nvPr/>
            </p:nvSpPr>
            <p:spPr>
              <a:xfrm>
                <a:off x="3063782" y="2104767"/>
                <a:ext cx="74140" cy="90617"/>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20" name="TextBox 19"/>
            <p:cNvSpPr txBox="1"/>
            <p:nvPr/>
          </p:nvSpPr>
          <p:spPr>
            <a:xfrm>
              <a:off x="3009958" y="3363983"/>
              <a:ext cx="2443438" cy="400110"/>
            </a:xfrm>
            <a:prstGeom prst="rect">
              <a:avLst/>
            </a:prstGeom>
            <a:noFill/>
          </p:spPr>
          <p:txBody>
            <a:bodyPr wrap="square" rtlCol="0">
              <a:spAutoFit/>
            </a:bodyPr>
            <a:lstStyle/>
            <a:p>
              <a:r>
                <a:rPr lang="en-US" altLang="ko-KR" sz="2000" dirty="0" smtClean="0">
                  <a:solidFill>
                    <a:schemeClr val="tx1">
                      <a:lumMod val="65000"/>
                      <a:lumOff val="35000"/>
                    </a:schemeClr>
                  </a:solidFill>
                  <a:latin typeface="배달의민족 도현" pitchFamily="50" charset="-127"/>
                  <a:ea typeface="배달의민족 도현" pitchFamily="50" charset="-127"/>
                </a:rPr>
                <a:t>1636 </a:t>
              </a:r>
              <a:r>
                <a:rPr lang="ko-KR" altLang="en-US" sz="2000" dirty="0" smtClean="0">
                  <a:solidFill>
                    <a:schemeClr val="tx1">
                      <a:lumMod val="65000"/>
                      <a:lumOff val="35000"/>
                    </a:schemeClr>
                  </a:solidFill>
                  <a:latin typeface="배달의민족 도현" pitchFamily="50" charset="-127"/>
                  <a:ea typeface="배달의민족 도현" pitchFamily="50" charset="-127"/>
                </a:rPr>
                <a:t>병자호란 패배</a:t>
              </a:r>
              <a:endParaRPr lang="ko-KR" altLang="en-US" sz="2000" dirty="0">
                <a:solidFill>
                  <a:schemeClr val="tx1">
                    <a:lumMod val="65000"/>
                    <a:lumOff val="35000"/>
                  </a:schemeClr>
                </a:solidFill>
                <a:latin typeface="배달의민족 도현" pitchFamily="50" charset="-127"/>
                <a:ea typeface="배달의민족 도현" pitchFamily="50" charset="-127"/>
              </a:endParaRPr>
            </a:p>
          </p:txBody>
        </p:sp>
        <p:sp>
          <p:nvSpPr>
            <p:cNvPr id="18" name="TextBox 17"/>
            <p:cNvSpPr txBox="1"/>
            <p:nvPr/>
          </p:nvSpPr>
          <p:spPr>
            <a:xfrm>
              <a:off x="498622" y="2640619"/>
              <a:ext cx="2157204" cy="369185"/>
            </a:xfrm>
            <a:prstGeom prst="rect">
              <a:avLst/>
            </a:prstGeom>
            <a:noFill/>
          </p:spPr>
          <p:txBody>
            <a:bodyPr wrap="square" rtlCol="0">
              <a:spAutoFit/>
            </a:bodyPr>
            <a:lstStyle/>
            <a:p>
              <a:r>
                <a:rPr lang="ko-KR" altLang="en-US" sz="2000" dirty="0" smtClean="0">
                  <a:solidFill>
                    <a:schemeClr val="accent1">
                      <a:lumMod val="50000"/>
                    </a:schemeClr>
                  </a:solidFill>
                  <a:latin typeface="배달의민족 도현" pitchFamily="50" charset="-127"/>
                  <a:ea typeface="배달의민족 도현" pitchFamily="50" charset="-127"/>
                </a:rPr>
                <a:t>강도회맹</a:t>
              </a:r>
              <a:r>
                <a:rPr lang="ko-KR" altLang="en-US" sz="2000" dirty="0" smtClean="0">
                  <a:solidFill>
                    <a:schemeClr val="tx1">
                      <a:lumMod val="65000"/>
                      <a:lumOff val="35000"/>
                    </a:schemeClr>
                  </a:solidFill>
                  <a:latin typeface="배달의민족 도현" pitchFamily="50" charset="-127"/>
                  <a:ea typeface="배달의민족 도현" pitchFamily="50" charset="-127"/>
                </a:rPr>
                <a:t> 체결</a:t>
              </a:r>
              <a:endParaRPr lang="ko-KR" altLang="en-US" sz="2000" dirty="0">
                <a:solidFill>
                  <a:schemeClr val="tx1">
                    <a:lumMod val="65000"/>
                    <a:lumOff val="35000"/>
                  </a:schemeClr>
                </a:solidFill>
                <a:latin typeface="배달의민족 도현" pitchFamily="50" charset="-127"/>
                <a:ea typeface="배달의민족 도현" pitchFamily="50" charset="-127"/>
              </a:endParaRPr>
            </a:p>
          </p:txBody>
        </p:sp>
      </p:grpSp>
      <p:grpSp>
        <p:nvGrpSpPr>
          <p:cNvPr id="31" name="그룹 30"/>
          <p:cNvGrpSpPr/>
          <p:nvPr/>
        </p:nvGrpSpPr>
        <p:grpSpPr>
          <a:xfrm>
            <a:off x="2706254" y="3939193"/>
            <a:ext cx="7389606" cy="1455764"/>
            <a:chOff x="2706253" y="3741484"/>
            <a:chExt cx="7389606" cy="1455764"/>
          </a:xfrm>
        </p:grpSpPr>
        <p:sp>
          <p:nvSpPr>
            <p:cNvPr id="28" name="TextBox 27"/>
            <p:cNvSpPr txBox="1"/>
            <p:nvPr/>
          </p:nvSpPr>
          <p:spPr>
            <a:xfrm>
              <a:off x="2706253" y="4079024"/>
              <a:ext cx="7389606" cy="369332"/>
            </a:xfrm>
            <a:prstGeom prst="rect">
              <a:avLst/>
            </a:prstGeom>
            <a:noFill/>
          </p:spPr>
          <p:txBody>
            <a:bodyPr wrap="square" rtlCol="0">
              <a:spAutoFit/>
            </a:bodyPr>
            <a:lstStyle/>
            <a:p>
              <a:pPr algn="ctr" fontAlgn="base"/>
              <a:r>
                <a:rPr lang="zh-TW" altLang="en-US" dirty="0">
                  <a:solidFill>
                    <a:schemeClr val="tx1">
                      <a:lumMod val="75000"/>
                      <a:lumOff val="25000"/>
                    </a:schemeClr>
                  </a:solidFill>
                  <a:latin typeface="HY견고딕" pitchFamily="18" charset="-127"/>
                  <a:ea typeface="HY견고딕" pitchFamily="18" charset="-127"/>
                </a:rPr>
                <a:t>朝鮮國與金國立誓 我兩國已講和好 今後兩國 各遵誓約 各全封疆</a:t>
              </a:r>
            </a:p>
          </p:txBody>
        </p:sp>
        <p:sp>
          <p:nvSpPr>
            <p:cNvPr id="29" name="직사각형 28"/>
            <p:cNvSpPr/>
            <p:nvPr/>
          </p:nvSpPr>
          <p:spPr>
            <a:xfrm>
              <a:off x="2798867" y="3741484"/>
              <a:ext cx="7204379" cy="1455764"/>
            </a:xfrm>
            <a:prstGeom prst="rect">
              <a:avLst/>
            </a:prstGeom>
            <a:no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 name="TextBox 29"/>
            <p:cNvSpPr txBox="1"/>
            <p:nvPr/>
          </p:nvSpPr>
          <p:spPr>
            <a:xfrm>
              <a:off x="3085326" y="4535269"/>
              <a:ext cx="6763265" cy="369332"/>
            </a:xfrm>
            <a:prstGeom prst="rect">
              <a:avLst/>
            </a:prstGeom>
            <a:noFill/>
          </p:spPr>
          <p:txBody>
            <a:bodyPr wrap="square" rtlCol="0">
              <a:spAutoFit/>
            </a:bodyPr>
            <a:lstStyle/>
            <a:p>
              <a:r>
                <a:rPr lang="ko-KR" altLang="en-US" dirty="0" err="1">
                  <a:solidFill>
                    <a:schemeClr val="tx1">
                      <a:lumMod val="75000"/>
                      <a:lumOff val="25000"/>
                    </a:schemeClr>
                  </a:solidFill>
                  <a:latin typeface="배달의민족 도현" pitchFamily="50" charset="-127"/>
                  <a:ea typeface="배달의민족 도현" pitchFamily="50" charset="-127"/>
                </a:rPr>
                <a:t>조선국여금국입서</a:t>
              </a:r>
              <a:r>
                <a:rPr lang="ko-KR" altLang="en-US" dirty="0">
                  <a:solidFill>
                    <a:schemeClr val="tx1">
                      <a:lumMod val="75000"/>
                      <a:lumOff val="25000"/>
                    </a:schemeClr>
                  </a:solidFill>
                  <a:latin typeface="배달의민족 도현" pitchFamily="50" charset="-127"/>
                  <a:ea typeface="배달의민족 도현" pitchFamily="50" charset="-127"/>
                </a:rPr>
                <a:t> </a:t>
              </a:r>
              <a:r>
                <a:rPr lang="ko-KR" altLang="en-US" dirty="0" err="1">
                  <a:solidFill>
                    <a:schemeClr val="tx1">
                      <a:lumMod val="75000"/>
                      <a:lumOff val="25000"/>
                    </a:schemeClr>
                  </a:solidFill>
                  <a:latin typeface="배달의민족 도현" pitchFamily="50" charset="-127"/>
                  <a:ea typeface="배달의민족 도현" pitchFamily="50" charset="-127"/>
                </a:rPr>
                <a:t>아양국기강화호</a:t>
              </a:r>
              <a:r>
                <a:rPr lang="ko-KR" altLang="en-US" dirty="0">
                  <a:solidFill>
                    <a:schemeClr val="tx1">
                      <a:lumMod val="75000"/>
                      <a:lumOff val="25000"/>
                    </a:schemeClr>
                  </a:solidFill>
                  <a:latin typeface="배달의민족 도현" pitchFamily="50" charset="-127"/>
                  <a:ea typeface="배달의민족 도현" pitchFamily="50" charset="-127"/>
                </a:rPr>
                <a:t> </a:t>
              </a:r>
              <a:r>
                <a:rPr lang="ko-KR" altLang="en-US" dirty="0" err="1">
                  <a:solidFill>
                    <a:schemeClr val="tx1">
                      <a:lumMod val="75000"/>
                      <a:lumOff val="25000"/>
                    </a:schemeClr>
                  </a:solidFill>
                  <a:latin typeface="배달의민족 도현" pitchFamily="50" charset="-127"/>
                  <a:ea typeface="배달의민족 도현" pitchFamily="50" charset="-127"/>
                </a:rPr>
                <a:t>금후양국</a:t>
              </a:r>
              <a:r>
                <a:rPr lang="ko-KR" altLang="en-US" dirty="0">
                  <a:solidFill>
                    <a:schemeClr val="tx1">
                      <a:lumMod val="75000"/>
                      <a:lumOff val="25000"/>
                    </a:schemeClr>
                  </a:solidFill>
                  <a:latin typeface="배달의민족 도현" pitchFamily="50" charset="-127"/>
                  <a:ea typeface="배달의민족 도현" pitchFamily="50" charset="-127"/>
                </a:rPr>
                <a:t> </a:t>
              </a:r>
              <a:r>
                <a:rPr lang="ko-KR" altLang="en-US" dirty="0" err="1">
                  <a:solidFill>
                    <a:schemeClr val="tx1">
                      <a:lumMod val="75000"/>
                      <a:lumOff val="25000"/>
                    </a:schemeClr>
                  </a:solidFill>
                  <a:latin typeface="배달의민족 도현" pitchFamily="50" charset="-127"/>
                  <a:ea typeface="배달의민족 도현" pitchFamily="50" charset="-127"/>
                </a:rPr>
                <a:t>각존서약</a:t>
              </a:r>
              <a:r>
                <a:rPr lang="ko-KR" altLang="en-US" dirty="0">
                  <a:solidFill>
                    <a:schemeClr val="tx1">
                      <a:lumMod val="75000"/>
                      <a:lumOff val="25000"/>
                    </a:schemeClr>
                  </a:solidFill>
                  <a:latin typeface="배달의민족 도현" pitchFamily="50" charset="-127"/>
                  <a:ea typeface="배달의민족 도현" pitchFamily="50" charset="-127"/>
                </a:rPr>
                <a:t> </a:t>
              </a:r>
              <a:r>
                <a:rPr lang="ko-KR" altLang="en-US" dirty="0" err="1" smtClean="0">
                  <a:solidFill>
                    <a:schemeClr val="tx1">
                      <a:lumMod val="75000"/>
                      <a:lumOff val="25000"/>
                    </a:schemeClr>
                  </a:solidFill>
                  <a:latin typeface="배달의민족 도현" pitchFamily="50" charset="-127"/>
                  <a:ea typeface="배달의민족 도현" pitchFamily="50" charset="-127"/>
                </a:rPr>
                <a:t>각전봉강</a:t>
              </a:r>
              <a:endParaRPr lang="ko-KR" altLang="en-US" dirty="0">
                <a:solidFill>
                  <a:schemeClr val="tx1">
                    <a:lumMod val="75000"/>
                    <a:lumOff val="25000"/>
                  </a:schemeClr>
                </a:solidFill>
                <a:latin typeface="배달의민족 도현" pitchFamily="50" charset="-127"/>
                <a:ea typeface="배달의민족 도현" pitchFamily="50" charset="-127"/>
              </a:endParaRPr>
            </a:p>
          </p:txBody>
        </p:sp>
      </p:grpSp>
      <p:sp>
        <p:nvSpPr>
          <p:cNvPr id="32" name="오른쪽 화살표 31"/>
          <p:cNvSpPr/>
          <p:nvPr/>
        </p:nvSpPr>
        <p:spPr>
          <a:xfrm>
            <a:off x="6401057" y="3318090"/>
            <a:ext cx="236717" cy="228700"/>
          </a:xfrm>
          <a:prstGeom prst="rightArrow">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33" name="TextBox 32"/>
          <p:cNvSpPr txBox="1"/>
          <p:nvPr/>
        </p:nvSpPr>
        <p:spPr>
          <a:xfrm>
            <a:off x="6660306" y="3263163"/>
            <a:ext cx="2125361" cy="338554"/>
          </a:xfrm>
          <a:prstGeom prst="rect">
            <a:avLst/>
          </a:prstGeom>
          <a:noFill/>
        </p:spPr>
        <p:txBody>
          <a:bodyPr wrap="square" rtlCol="0">
            <a:spAutoFit/>
          </a:bodyPr>
          <a:lstStyle/>
          <a:p>
            <a:r>
              <a:rPr lang="ko-KR" altLang="en-US" sz="1600" dirty="0" smtClean="0">
                <a:solidFill>
                  <a:schemeClr val="tx1">
                    <a:lumMod val="65000"/>
                    <a:lumOff val="35000"/>
                  </a:schemeClr>
                </a:solidFill>
                <a:latin typeface="배달의민족 도현" pitchFamily="50" charset="-127"/>
                <a:ea typeface="배달의민족 도현" pitchFamily="50" charset="-127"/>
              </a:rPr>
              <a:t>신하의 나라</a:t>
            </a:r>
            <a:endParaRPr lang="ko-KR" altLang="en-US" sz="1600" dirty="0">
              <a:solidFill>
                <a:schemeClr val="tx1">
                  <a:lumMod val="65000"/>
                  <a:lumOff val="35000"/>
                </a:schemeClr>
              </a:solidFill>
              <a:latin typeface="배달의민족 도현" pitchFamily="50" charset="-127"/>
              <a:ea typeface="배달의민족 도현" pitchFamily="50" charset="-127"/>
            </a:endParaRPr>
          </a:p>
        </p:txBody>
      </p:sp>
    </p:spTree>
    <p:extLst>
      <p:ext uri="{BB962C8B-B14F-4D97-AF65-F5344CB8AC3E}">
        <p14:creationId xmlns:p14="http://schemas.microsoft.com/office/powerpoint/2010/main" val="12245668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그룹 3"/>
          <p:cNvGrpSpPr/>
          <p:nvPr/>
        </p:nvGrpSpPr>
        <p:grpSpPr>
          <a:xfrm>
            <a:off x="162232" y="221226"/>
            <a:ext cx="1106129" cy="1106129"/>
            <a:chOff x="162232" y="221226"/>
            <a:chExt cx="1312607" cy="1312607"/>
          </a:xfrm>
        </p:grpSpPr>
        <p:sp>
          <p:nvSpPr>
            <p:cNvPr id="5" name="직사각형 4"/>
            <p:cNvSpPr/>
            <p:nvPr/>
          </p:nvSpPr>
          <p:spPr>
            <a:xfrm>
              <a:off x="162232" y="221226"/>
              <a:ext cx="1312607" cy="1312607"/>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Box 5"/>
            <p:cNvSpPr txBox="1"/>
            <p:nvPr/>
          </p:nvSpPr>
          <p:spPr>
            <a:xfrm>
              <a:off x="442255" y="1054507"/>
              <a:ext cx="988340" cy="401751"/>
            </a:xfrm>
            <a:prstGeom prst="rect">
              <a:avLst/>
            </a:prstGeom>
            <a:noFill/>
          </p:spPr>
          <p:txBody>
            <a:bodyPr wrap="square" rtlCol="0">
              <a:spAutoFit/>
            </a:bodyPr>
            <a:lstStyle/>
            <a:p>
              <a:pPr algn="r"/>
              <a:endParaRPr lang="ko-KR" altLang="en-US" sz="1600" dirty="0">
                <a:ln>
                  <a:solidFill>
                    <a:schemeClr val="accent1">
                      <a:alpha val="0"/>
                    </a:schemeClr>
                  </a:solidFill>
                </a:ln>
                <a:solidFill>
                  <a:schemeClr val="bg1"/>
                </a:solidFill>
                <a:latin typeface="나눔고딕 ExtraBold" panose="020D0904000000000000" pitchFamily="50" charset="-127"/>
                <a:ea typeface="나눔고딕 ExtraBold" panose="020D0904000000000000" pitchFamily="50" charset="-127"/>
              </a:endParaRPr>
            </a:p>
          </p:txBody>
        </p:sp>
      </p:grpSp>
      <p:sp>
        <p:nvSpPr>
          <p:cNvPr id="12" name="직사각형 11"/>
          <p:cNvSpPr/>
          <p:nvPr/>
        </p:nvSpPr>
        <p:spPr>
          <a:xfrm>
            <a:off x="0" y="6725263"/>
            <a:ext cx="12192000" cy="147484"/>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4" name="TextBox 23"/>
          <p:cNvSpPr txBox="1"/>
          <p:nvPr/>
        </p:nvSpPr>
        <p:spPr>
          <a:xfrm>
            <a:off x="1327612" y="834912"/>
            <a:ext cx="5073445" cy="492443"/>
          </a:xfrm>
          <a:prstGeom prst="rect">
            <a:avLst/>
          </a:prstGeom>
          <a:noFill/>
        </p:spPr>
        <p:txBody>
          <a:bodyPr wrap="square" rtlCol="0">
            <a:spAutoFit/>
          </a:bodyPr>
          <a:lstStyle/>
          <a:p>
            <a:r>
              <a:rPr lang="ko-KR" altLang="en-US" sz="2600" spc="-150" dirty="0" err="1" smtClean="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rPr>
              <a:t>봉금정</a:t>
            </a:r>
            <a:r>
              <a:rPr lang="ko-KR" altLang="en-US" sz="2600" spc="-150" dirty="0" err="1">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rPr>
              <a:t>책</a:t>
            </a:r>
            <a:endParaRPr lang="ko-KR" altLang="en-US" sz="2600" spc="-150" dirty="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endParaRPr>
          </a:p>
        </p:txBody>
      </p:sp>
      <p:grpSp>
        <p:nvGrpSpPr>
          <p:cNvPr id="27" name="그룹 26"/>
          <p:cNvGrpSpPr/>
          <p:nvPr/>
        </p:nvGrpSpPr>
        <p:grpSpPr>
          <a:xfrm>
            <a:off x="5972432" y="1860438"/>
            <a:ext cx="5420755" cy="3148243"/>
            <a:chOff x="6096000" y="1792208"/>
            <a:chExt cx="5585256" cy="3148243"/>
          </a:xfrm>
        </p:grpSpPr>
        <p:pic>
          <p:nvPicPr>
            <p:cNvPr id="23" name="Picture 2" descr="C:\Users\K\Desktop\캡처.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792208"/>
              <a:ext cx="5585256" cy="3148243"/>
            </a:xfrm>
            <a:prstGeom prst="rect">
              <a:avLst/>
            </a:prstGeom>
            <a:noFill/>
            <a:extLst>
              <a:ext uri="{909E8E84-426E-40DD-AFC4-6F175D3DCCD1}">
                <a14:hiddenFill xmlns:a14="http://schemas.microsoft.com/office/drawing/2010/main">
                  <a:solidFill>
                    <a:srgbClr val="FFFFFF"/>
                  </a:solidFill>
                </a14:hiddenFill>
              </a:ext>
            </a:extLst>
          </p:spPr>
        </p:pic>
        <p:sp>
          <p:nvSpPr>
            <p:cNvPr id="26" name="타원 25"/>
            <p:cNvSpPr/>
            <p:nvPr/>
          </p:nvSpPr>
          <p:spPr>
            <a:xfrm>
              <a:off x="7512907" y="2429565"/>
              <a:ext cx="1639329" cy="1375736"/>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1026" name="Picture 2" descr="C:\Users\K\Desktop\캡처dd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7612" y="1794537"/>
            <a:ext cx="3851680" cy="3148243"/>
          </a:xfrm>
          <a:prstGeom prst="rect">
            <a:avLst/>
          </a:prstGeom>
          <a:noFill/>
          <a:extLst>
            <a:ext uri="{909E8E84-426E-40DD-AFC4-6F175D3DCCD1}">
              <a14:hiddenFill xmlns:a14="http://schemas.microsoft.com/office/drawing/2010/main">
                <a:solidFill>
                  <a:srgbClr val="FFFFFF"/>
                </a:solidFill>
              </a14:hiddenFill>
            </a:ext>
          </a:extLst>
        </p:spPr>
      </p:pic>
      <p:sp>
        <p:nvSpPr>
          <p:cNvPr id="3" name="위로 구부러진 화살표 2"/>
          <p:cNvSpPr/>
          <p:nvPr/>
        </p:nvSpPr>
        <p:spPr>
          <a:xfrm rot="7133370">
            <a:off x="2640117" y="2709275"/>
            <a:ext cx="1284041" cy="642993"/>
          </a:xfrm>
          <a:prstGeom prst="curved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5" name="오른쪽 화살표 14"/>
          <p:cNvSpPr/>
          <p:nvPr/>
        </p:nvSpPr>
        <p:spPr>
          <a:xfrm>
            <a:off x="4892610" y="5543366"/>
            <a:ext cx="437393" cy="378941"/>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TextBox 15"/>
          <p:cNvSpPr txBox="1"/>
          <p:nvPr/>
        </p:nvSpPr>
        <p:spPr>
          <a:xfrm>
            <a:off x="4048625" y="5567381"/>
            <a:ext cx="4457519" cy="369332"/>
          </a:xfrm>
          <a:prstGeom prst="rect">
            <a:avLst/>
          </a:prstGeom>
          <a:noFill/>
        </p:spPr>
        <p:txBody>
          <a:bodyPr wrap="square" rtlCol="0">
            <a:spAutoFit/>
          </a:bodyPr>
          <a:lstStyle/>
          <a:p>
            <a:pPr algn="ctr"/>
            <a:r>
              <a:rPr lang="ko-KR" altLang="en-US" dirty="0" err="1">
                <a:latin typeface="배달의민족 도현" pitchFamily="50" charset="-127"/>
                <a:ea typeface="배달의민족 도현" pitchFamily="50" charset="-127"/>
              </a:rPr>
              <a:t>봉금지대</a:t>
            </a:r>
            <a:r>
              <a:rPr lang="ko-KR" altLang="en-US" dirty="0" err="1">
                <a:solidFill>
                  <a:schemeClr val="tx1">
                    <a:lumMod val="65000"/>
                    <a:lumOff val="35000"/>
                  </a:schemeClr>
                </a:solidFill>
                <a:latin typeface="배달의민족 도현" pitchFamily="50" charset="-127"/>
                <a:ea typeface="배달의민족 도현" pitchFamily="50" charset="-127"/>
              </a:rPr>
              <a:t>의</a:t>
            </a:r>
            <a:r>
              <a:rPr lang="ko-KR" altLang="en-US" dirty="0">
                <a:solidFill>
                  <a:schemeClr val="tx1">
                    <a:lumMod val="65000"/>
                    <a:lumOff val="35000"/>
                  </a:schemeClr>
                </a:solidFill>
                <a:latin typeface="배달의민족 도현" pitchFamily="50" charset="-127"/>
                <a:ea typeface="배달의민족 도현" pitchFamily="50" charset="-127"/>
              </a:rPr>
              <a:t> 설정</a:t>
            </a:r>
          </a:p>
        </p:txBody>
      </p:sp>
    </p:spTree>
    <p:extLst>
      <p:ext uri="{BB962C8B-B14F-4D97-AF65-F5344CB8AC3E}">
        <p14:creationId xmlns:p14="http://schemas.microsoft.com/office/powerpoint/2010/main" val="37374931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그룹 3"/>
          <p:cNvGrpSpPr/>
          <p:nvPr/>
        </p:nvGrpSpPr>
        <p:grpSpPr>
          <a:xfrm>
            <a:off x="162232" y="221226"/>
            <a:ext cx="1106129" cy="1106129"/>
            <a:chOff x="162232" y="221226"/>
            <a:chExt cx="1312607" cy="1312607"/>
          </a:xfrm>
        </p:grpSpPr>
        <p:sp>
          <p:nvSpPr>
            <p:cNvPr id="5" name="직사각형 4"/>
            <p:cNvSpPr/>
            <p:nvPr/>
          </p:nvSpPr>
          <p:spPr>
            <a:xfrm>
              <a:off x="162232" y="221226"/>
              <a:ext cx="1312607" cy="1312607"/>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Box 5"/>
            <p:cNvSpPr txBox="1"/>
            <p:nvPr/>
          </p:nvSpPr>
          <p:spPr>
            <a:xfrm>
              <a:off x="442255" y="1054507"/>
              <a:ext cx="988340" cy="401751"/>
            </a:xfrm>
            <a:prstGeom prst="rect">
              <a:avLst/>
            </a:prstGeom>
            <a:noFill/>
          </p:spPr>
          <p:txBody>
            <a:bodyPr wrap="square" rtlCol="0">
              <a:spAutoFit/>
            </a:bodyPr>
            <a:lstStyle/>
            <a:p>
              <a:pPr algn="r"/>
              <a:endParaRPr lang="ko-KR" altLang="en-US" sz="1600" dirty="0">
                <a:ln>
                  <a:solidFill>
                    <a:schemeClr val="accent1">
                      <a:alpha val="0"/>
                    </a:schemeClr>
                  </a:solidFill>
                </a:ln>
                <a:solidFill>
                  <a:schemeClr val="bg1"/>
                </a:solidFill>
                <a:latin typeface="나눔고딕 ExtraBold" panose="020D0904000000000000" pitchFamily="50" charset="-127"/>
                <a:ea typeface="나눔고딕 ExtraBold" panose="020D0904000000000000" pitchFamily="50" charset="-127"/>
              </a:endParaRPr>
            </a:p>
          </p:txBody>
        </p:sp>
      </p:grpSp>
      <p:sp>
        <p:nvSpPr>
          <p:cNvPr id="8" name="TextBox 7"/>
          <p:cNvSpPr txBox="1"/>
          <p:nvPr/>
        </p:nvSpPr>
        <p:spPr>
          <a:xfrm>
            <a:off x="1327612" y="834912"/>
            <a:ext cx="5073445" cy="492443"/>
          </a:xfrm>
          <a:prstGeom prst="rect">
            <a:avLst/>
          </a:prstGeom>
          <a:noFill/>
        </p:spPr>
        <p:txBody>
          <a:bodyPr wrap="square" rtlCol="0">
            <a:spAutoFit/>
          </a:bodyPr>
          <a:lstStyle/>
          <a:p>
            <a:r>
              <a:rPr lang="ko-KR" altLang="en-US" sz="2600" spc="-150" dirty="0" err="1" smtClean="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rPr>
              <a:t>봉금정</a:t>
            </a:r>
            <a:r>
              <a:rPr lang="ko-KR" altLang="en-US" sz="2600" spc="-150" dirty="0" err="1">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rPr>
              <a:t>책</a:t>
            </a:r>
            <a:endParaRPr lang="ko-KR" altLang="en-US" sz="2600" spc="-150" dirty="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endParaRPr>
          </a:p>
        </p:txBody>
      </p:sp>
      <p:sp>
        <p:nvSpPr>
          <p:cNvPr id="12" name="직사각형 11"/>
          <p:cNvSpPr/>
          <p:nvPr/>
        </p:nvSpPr>
        <p:spPr>
          <a:xfrm>
            <a:off x="0" y="6725263"/>
            <a:ext cx="12192000" cy="147484"/>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pic>
        <p:nvPicPr>
          <p:cNvPr id="21" name="Picture 4" descr="C:\Users\K\Downloads\chines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9088" y="2850622"/>
            <a:ext cx="2178717" cy="2178717"/>
          </a:xfrm>
          <a:prstGeom prst="rect">
            <a:avLst/>
          </a:prstGeom>
          <a:noFill/>
          <a:extLst>
            <a:ext uri="{909E8E84-426E-40DD-AFC4-6F175D3DCCD1}">
              <a14:hiddenFill xmlns:a14="http://schemas.microsoft.com/office/drawing/2010/main">
                <a:solidFill>
                  <a:srgbClr val="FFFFFF"/>
                </a:solidFill>
              </a14:hiddenFill>
            </a:ext>
          </a:extLst>
        </p:spPr>
      </p:pic>
      <p:sp>
        <p:nvSpPr>
          <p:cNvPr id="2" name="모서리가 둥근 사각형 설명선 1"/>
          <p:cNvSpPr/>
          <p:nvPr/>
        </p:nvSpPr>
        <p:spPr>
          <a:xfrm>
            <a:off x="6170140" y="1631161"/>
            <a:ext cx="4316627" cy="1474503"/>
          </a:xfrm>
          <a:prstGeom prst="wedgeRoundRectCallout">
            <a:avLst>
              <a:gd name="adj1" fmla="val -42228"/>
              <a:gd name="adj2" fmla="val 67656"/>
              <a:gd name="adj3" fmla="val 16667"/>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2400" dirty="0" smtClean="0">
                <a:solidFill>
                  <a:srgbClr val="FF0000"/>
                </a:solidFill>
                <a:latin typeface="배달의민족 도현" pitchFamily="50" charset="-127"/>
                <a:ea typeface="배달의민족 도현" pitchFamily="50" charset="-127"/>
              </a:rPr>
              <a:t>비무장지대</a:t>
            </a:r>
            <a:r>
              <a:rPr lang="ko-KR" altLang="en-US" sz="2400" dirty="0" smtClean="0">
                <a:solidFill>
                  <a:schemeClr val="tx1">
                    <a:lumMod val="65000"/>
                    <a:lumOff val="35000"/>
                  </a:schemeClr>
                </a:solidFill>
                <a:latin typeface="배달의민족 도현" pitchFamily="50" charset="-127"/>
                <a:ea typeface="배달의민족 도현" pitchFamily="50" charset="-127"/>
              </a:rPr>
              <a:t>가</a:t>
            </a:r>
            <a:r>
              <a:rPr lang="ko-KR" altLang="en-US" sz="2400" dirty="0" smtClean="0">
                <a:solidFill>
                  <a:schemeClr val="tx1">
                    <a:lumMod val="75000"/>
                    <a:lumOff val="25000"/>
                  </a:schemeClr>
                </a:solidFill>
                <a:latin typeface="배달의민족 도현" pitchFamily="50" charset="-127"/>
                <a:ea typeface="배달의민족 도현" pitchFamily="50" charset="-127"/>
              </a:rPr>
              <a:t> </a:t>
            </a:r>
            <a:r>
              <a:rPr lang="ko-KR" altLang="en-US" sz="2400" dirty="0" smtClean="0">
                <a:solidFill>
                  <a:schemeClr val="tx1">
                    <a:lumMod val="65000"/>
                    <a:lumOff val="35000"/>
                  </a:schemeClr>
                </a:solidFill>
                <a:latin typeface="배달의민족 도현" pitchFamily="50" charset="-127"/>
                <a:ea typeface="배달의민족 도현" pitchFamily="50" charset="-127"/>
              </a:rPr>
              <a:t>아닌 후퇴할 곳을 남겨두었을 뿐</a:t>
            </a:r>
            <a:endParaRPr lang="ko-KR" altLang="en-US" sz="2400" dirty="0">
              <a:solidFill>
                <a:schemeClr val="tx1">
                  <a:lumMod val="65000"/>
                  <a:lumOff val="35000"/>
                </a:schemeClr>
              </a:solidFill>
              <a:latin typeface="배달의민족 도현" pitchFamily="50" charset="-127"/>
              <a:ea typeface="배달의민족 도현" pitchFamily="50" charset="-127"/>
            </a:endParaRPr>
          </a:p>
        </p:txBody>
      </p:sp>
    </p:spTree>
    <p:extLst>
      <p:ext uri="{BB962C8B-B14F-4D97-AF65-F5344CB8AC3E}">
        <p14:creationId xmlns:p14="http://schemas.microsoft.com/office/powerpoint/2010/main" val="10201320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그룹 3"/>
          <p:cNvGrpSpPr/>
          <p:nvPr/>
        </p:nvGrpSpPr>
        <p:grpSpPr>
          <a:xfrm>
            <a:off x="162232" y="221226"/>
            <a:ext cx="1106129" cy="1106129"/>
            <a:chOff x="162232" y="221226"/>
            <a:chExt cx="1312607" cy="1312607"/>
          </a:xfrm>
        </p:grpSpPr>
        <p:sp>
          <p:nvSpPr>
            <p:cNvPr id="5" name="직사각형 4"/>
            <p:cNvSpPr/>
            <p:nvPr/>
          </p:nvSpPr>
          <p:spPr>
            <a:xfrm>
              <a:off x="162232" y="221226"/>
              <a:ext cx="1312607" cy="1312607"/>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Box 5"/>
            <p:cNvSpPr txBox="1"/>
            <p:nvPr/>
          </p:nvSpPr>
          <p:spPr>
            <a:xfrm>
              <a:off x="442255" y="1054507"/>
              <a:ext cx="988340" cy="401751"/>
            </a:xfrm>
            <a:prstGeom prst="rect">
              <a:avLst/>
            </a:prstGeom>
            <a:noFill/>
          </p:spPr>
          <p:txBody>
            <a:bodyPr wrap="square" rtlCol="0">
              <a:spAutoFit/>
            </a:bodyPr>
            <a:lstStyle/>
            <a:p>
              <a:pPr algn="r"/>
              <a:endParaRPr lang="ko-KR" altLang="en-US" sz="1600" dirty="0">
                <a:ln>
                  <a:solidFill>
                    <a:schemeClr val="accent1">
                      <a:alpha val="0"/>
                    </a:schemeClr>
                  </a:solidFill>
                </a:ln>
                <a:solidFill>
                  <a:schemeClr val="bg1"/>
                </a:solidFill>
                <a:latin typeface="나눔고딕 ExtraBold" panose="020D0904000000000000" pitchFamily="50" charset="-127"/>
                <a:ea typeface="나눔고딕 ExtraBold" panose="020D0904000000000000" pitchFamily="50" charset="-127"/>
              </a:endParaRPr>
            </a:p>
          </p:txBody>
        </p:sp>
      </p:grpSp>
      <p:sp>
        <p:nvSpPr>
          <p:cNvPr id="8" name="TextBox 7"/>
          <p:cNvSpPr txBox="1"/>
          <p:nvPr/>
        </p:nvSpPr>
        <p:spPr>
          <a:xfrm>
            <a:off x="1327612" y="834912"/>
            <a:ext cx="5073445" cy="492443"/>
          </a:xfrm>
          <a:prstGeom prst="rect">
            <a:avLst/>
          </a:prstGeom>
          <a:noFill/>
        </p:spPr>
        <p:txBody>
          <a:bodyPr wrap="square" rtlCol="0">
            <a:spAutoFit/>
          </a:bodyPr>
          <a:lstStyle/>
          <a:p>
            <a:r>
              <a:rPr lang="ko-KR" altLang="en-US" sz="2600" spc="-150" dirty="0" err="1" smtClean="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rPr>
              <a:t>황여전람도</a:t>
            </a:r>
            <a:r>
              <a:rPr lang="ko-KR" altLang="en-US" sz="2600" spc="-150" dirty="0" smtClean="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rPr>
              <a:t> 제작</a:t>
            </a:r>
            <a:endParaRPr lang="ko-KR" altLang="en-US" sz="2600" spc="-150" dirty="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endParaRPr>
          </a:p>
        </p:txBody>
      </p:sp>
      <p:sp>
        <p:nvSpPr>
          <p:cNvPr id="12" name="직사각형 11"/>
          <p:cNvSpPr/>
          <p:nvPr/>
        </p:nvSpPr>
        <p:spPr>
          <a:xfrm>
            <a:off x="0" y="6725263"/>
            <a:ext cx="12192000" cy="147484"/>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pic>
        <p:nvPicPr>
          <p:cNvPr id="9" name="그림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9593" y="1627467"/>
            <a:ext cx="5463896" cy="3658171"/>
          </a:xfrm>
          <a:prstGeom prst="rect">
            <a:avLst/>
          </a:prstGeom>
        </p:spPr>
      </p:pic>
      <p:sp>
        <p:nvSpPr>
          <p:cNvPr id="7" name="타원 6"/>
          <p:cNvSpPr/>
          <p:nvPr/>
        </p:nvSpPr>
        <p:spPr>
          <a:xfrm rot="20264311">
            <a:off x="5000367" y="2224215"/>
            <a:ext cx="1491048" cy="815546"/>
          </a:xfrm>
          <a:prstGeom prst="ellipse">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Box 9"/>
          <p:cNvSpPr txBox="1"/>
          <p:nvPr/>
        </p:nvSpPr>
        <p:spPr>
          <a:xfrm>
            <a:off x="7883610" y="2440889"/>
            <a:ext cx="3509319" cy="2031325"/>
          </a:xfrm>
          <a:prstGeom prst="rect">
            <a:avLst/>
          </a:prstGeom>
          <a:noFill/>
        </p:spPr>
        <p:txBody>
          <a:bodyPr wrap="square" rtlCol="0">
            <a:spAutoFit/>
          </a:bodyPr>
          <a:lstStyle/>
          <a:p>
            <a:pPr marL="285750" indent="-285750">
              <a:buFont typeface="Wingdings" pitchFamily="2" charset="2"/>
              <a:buChar char="ü"/>
            </a:pPr>
            <a:r>
              <a:rPr lang="ko-KR" altLang="en-US" dirty="0" smtClean="0">
                <a:solidFill>
                  <a:schemeClr val="tx1">
                    <a:lumMod val="75000"/>
                    <a:lumOff val="25000"/>
                  </a:schemeClr>
                </a:solidFill>
                <a:latin typeface="배달의민족 도현" pitchFamily="50" charset="-127"/>
                <a:ea typeface="배달의민족 도현" pitchFamily="50" charset="-127"/>
              </a:rPr>
              <a:t>경계가 불분명</a:t>
            </a:r>
            <a:endParaRPr lang="en-US" altLang="ko-KR" dirty="0" smtClean="0">
              <a:solidFill>
                <a:schemeClr val="tx1">
                  <a:lumMod val="75000"/>
                  <a:lumOff val="25000"/>
                </a:schemeClr>
              </a:solidFill>
              <a:latin typeface="배달의민족 도현" pitchFamily="50" charset="-127"/>
              <a:ea typeface="배달의민족 도현" pitchFamily="50" charset="-127"/>
            </a:endParaRPr>
          </a:p>
          <a:p>
            <a:endParaRPr lang="en-US" altLang="ko-KR" dirty="0" smtClean="0">
              <a:solidFill>
                <a:schemeClr val="tx1">
                  <a:lumMod val="75000"/>
                  <a:lumOff val="25000"/>
                </a:schemeClr>
              </a:solidFill>
              <a:latin typeface="배달의민족 도현" pitchFamily="50" charset="-127"/>
              <a:ea typeface="배달의민족 도현" pitchFamily="50" charset="-127"/>
            </a:endParaRPr>
          </a:p>
          <a:p>
            <a:pPr marL="285750" indent="-285750">
              <a:buFont typeface="Wingdings" pitchFamily="2" charset="2"/>
              <a:buChar char="ü"/>
            </a:pPr>
            <a:r>
              <a:rPr lang="ko-KR" altLang="en-US" dirty="0" smtClean="0">
                <a:solidFill>
                  <a:schemeClr val="tx1">
                    <a:lumMod val="75000"/>
                    <a:lumOff val="25000"/>
                  </a:schemeClr>
                </a:solidFill>
                <a:latin typeface="배달의민족 도현" pitchFamily="50" charset="-127"/>
                <a:ea typeface="배달의민족 도현" pitchFamily="50" charset="-127"/>
              </a:rPr>
              <a:t>실측의 어려움</a:t>
            </a:r>
            <a:endParaRPr lang="en-US" altLang="ko-KR" dirty="0" smtClean="0">
              <a:solidFill>
                <a:schemeClr val="tx1">
                  <a:lumMod val="75000"/>
                  <a:lumOff val="25000"/>
                </a:schemeClr>
              </a:solidFill>
              <a:latin typeface="배달의민족 도현" pitchFamily="50" charset="-127"/>
              <a:ea typeface="배달의민족 도현" pitchFamily="50" charset="-127"/>
            </a:endParaRPr>
          </a:p>
          <a:p>
            <a:pPr marL="285750" indent="-285750">
              <a:buFont typeface="Wingdings" pitchFamily="2" charset="2"/>
              <a:buChar char="ü"/>
            </a:pPr>
            <a:endParaRPr lang="en-US" altLang="ko-KR" dirty="0" smtClean="0">
              <a:solidFill>
                <a:schemeClr val="tx1">
                  <a:lumMod val="75000"/>
                  <a:lumOff val="25000"/>
                </a:schemeClr>
              </a:solidFill>
              <a:latin typeface="배달의민족 도현" pitchFamily="50" charset="-127"/>
              <a:ea typeface="배달의민족 도현" pitchFamily="50" charset="-127"/>
            </a:endParaRPr>
          </a:p>
          <a:p>
            <a:pPr marL="285750" indent="-285750">
              <a:buFont typeface="Wingdings" pitchFamily="2" charset="2"/>
              <a:buChar char="ü"/>
            </a:pPr>
            <a:r>
              <a:rPr lang="ko-KR" altLang="en-US" dirty="0" smtClean="0">
                <a:solidFill>
                  <a:schemeClr val="tx1">
                    <a:lumMod val="75000"/>
                    <a:lumOff val="25000"/>
                  </a:schemeClr>
                </a:solidFill>
                <a:latin typeface="배달의민족 도현" pitchFamily="50" charset="-127"/>
                <a:ea typeface="배달의민족 도현" pitchFamily="50" charset="-127"/>
              </a:rPr>
              <a:t>유럽이방인의 국경파악 모호</a:t>
            </a:r>
            <a:endParaRPr lang="en-US" altLang="ko-KR" dirty="0" smtClean="0">
              <a:solidFill>
                <a:schemeClr val="tx1">
                  <a:lumMod val="75000"/>
                  <a:lumOff val="25000"/>
                </a:schemeClr>
              </a:solidFill>
              <a:latin typeface="배달의민족 도현" pitchFamily="50" charset="-127"/>
              <a:ea typeface="배달의민족 도현" pitchFamily="50" charset="-127"/>
            </a:endParaRPr>
          </a:p>
          <a:p>
            <a:pPr marL="285750" indent="-285750">
              <a:buFont typeface="Wingdings" pitchFamily="2" charset="2"/>
              <a:buChar char="ü"/>
            </a:pPr>
            <a:endParaRPr lang="en-US" altLang="ko-KR" dirty="0">
              <a:solidFill>
                <a:schemeClr val="tx1">
                  <a:lumMod val="75000"/>
                  <a:lumOff val="25000"/>
                </a:schemeClr>
              </a:solidFill>
              <a:latin typeface="배달의민족 도현" pitchFamily="50" charset="-127"/>
              <a:ea typeface="배달의민족 도현" pitchFamily="50" charset="-127"/>
            </a:endParaRPr>
          </a:p>
          <a:p>
            <a:pPr marL="285750" indent="-285750">
              <a:buFont typeface="Wingdings" pitchFamily="2" charset="2"/>
              <a:buChar char="ü"/>
            </a:pPr>
            <a:r>
              <a:rPr lang="ko-KR" altLang="en-US" dirty="0" smtClean="0">
                <a:solidFill>
                  <a:schemeClr val="tx1">
                    <a:lumMod val="75000"/>
                    <a:lumOff val="25000"/>
                  </a:schemeClr>
                </a:solidFill>
                <a:latin typeface="배달의민족 도현" pitchFamily="50" charset="-127"/>
                <a:ea typeface="배달의민족 도현" pitchFamily="50" charset="-127"/>
              </a:rPr>
              <a:t>무인국경지대 유지</a:t>
            </a:r>
            <a:endParaRPr lang="ko-KR" altLang="en-US" dirty="0">
              <a:solidFill>
                <a:schemeClr val="tx1">
                  <a:lumMod val="75000"/>
                  <a:lumOff val="25000"/>
                </a:schemeClr>
              </a:solidFill>
              <a:latin typeface="배달의민족 도현" pitchFamily="50" charset="-127"/>
              <a:ea typeface="배달의민족 도현" pitchFamily="50" charset="-127"/>
            </a:endParaRPr>
          </a:p>
        </p:txBody>
      </p:sp>
      <p:sp>
        <p:nvSpPr>
          <p:cNvPr id="3" name="직사각형 2"/>
          <p:cNvSpPr/>
          <p:nvPr/>
        </p:nvSpPr>
        <p:spPr>
          <a:xfrm>
            <a:off x="7801229" y="1627467"/>
            <a:ext cx="3492843" cy="3658171"/>
          </a:xfrm>
          <a:prstGeom prst="rect">
            <a:avLst/>
          </a:prstGeom>
          <a:noFill/>
          <a:ln w="349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TextBox 1"/>
          <p:cNvSpPr txBox="1"/>
          <p:nvPr/>
        </p:nvSpPr>
        <p:spPr>
          <a:xfrm>
            <a:off x="8721808" y="1384598"/>
            <a:ext cx="1651684" cy="461665"/>
          </a:xfrm>
          <a:prstGeom prst="rect">
            <a:avLst/>
          </a:prstGeom>
          <a:solidFill>
            <a:schemeClr val="bg1"/>
          </a:solidFill>
        </p:spPr>
        <p:txBody>
          <a:bodyPr wrap="square" rtlCol="0">
            <a:spAutoFit/>
          </a:bodyPr>
          <a:lstStyle/>
          <a:p>
            <a:pPr algn="ctr"/>
            <a:r>
              <a:rPr lang="ko-KR" altLang="en-US" sz="2400" dirty="0" smtClean="0">
                <a:solidFill>
                  <a:srgbClr val="0070C0"/>
                </a:solidFill>
                <a:latin typeface="배달의민족 도현" pitchFamily="50" charset="-127"/>
                <a:ea typeface="배달의민족 도현" pitchFamily="50" charset="-127"/>
              </a:rPr>
              <a:t>문제점</a:t>
            </a:r>
            <a:endParaRPr lang="ko-KR" altLang="en-US" sz="2400" dirty="0">
              <a:solidFill>
                <a:srgbClr val="0070C0"/>
              </a:solidFill>
              <a:latin typeface="배달의민족 도현" pitchFamily="50" charset="-127"/>
              <a:ea typeface="배달의민족 도현" pitchFamily="50" charset="-127"/>
            </a:endParaRPr>
          </a:p>
        </p:txBody>
      </p:sp>
    </p:spTree>
    <p:extLst>
      <p:ext uri="{BB962C8B-B14F-4D97-AF65-F5344CB8AC3E}">
        <p14:creationId xmlns:p14="http://schemas.microsoft.com/office/powerpoint/2010/main" val="41806711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그룹 15"/>
          <p:cNvGrpSpPr/>
          <p:nvPr/>
        </p:nvGrpSpPr>
        <p:grpSpPr>
          <a:xfrm>
            <a:off x="162232" y="221226"/>
            <a:ext cx="1106129" cy="1106129"/>
            <a:chOff x="162232" y="221226"/>
            <a:chExt cx="1312607" cy="1312607"/>
          </a:xfrm>
        </p:grpSpPr>
        <p:sp>
          <p:nvSpPr>
            <p:cNvPr id="6" name="직사각형 5"/>
            <p:cNvSpPr/>
            <p:nvPr/>
          </p:nvSpPr>
          <p:spPr>
            <a:xfrm>
              <a:off x="162232" y="221226"/>
              <a:ext cx="1312607" cy="1312607"/>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TextBox 6"/>
            <p:cNvSpPr txBox="1"/>
            <p:nvPr/>
          </p:nvSpPr>
          <p:spPr>
            <a:xfrm>
              <a:off x="722151" y="1054508"/>
              <a:ext cx="708443" cy="401751"/>
            </a:xfrm>
            <a:prstGeom prst="rect">
              <a:avLst/>
            </a:prstGeom>
            <a:noFill/>
          </p:spPr>
          <p:txBody>
            <a:bodyPr wrap="square" rtlCol="0">
              <a:spAutoFit/>
            </a:bodyPr>
            <a:lstStyle/>
            <a:p>
              <a:pPr algn="r"/>
              <a:endParaRPr lang="ko-KR" altLang="en-US" sz="1600" dirty="0">
                <a:ln>
                  <a:solidFill>
                    <a:schemeClr val="accent1">
                      <a:alpha val="0"/>
                    </a:schemeClr>
                  </a:solidFill>
                </a:ln>
                <a:solidFill>
                  <a:schemeClr val="bg1"/>
                </a:solidFill>
                <a:latin typeface="나눔고딕 ExtraBold" panose="020D0904000000000000" pitchFamily="50" charset="-127"/>
                <a:ea typeface="나눔고딕 ExtraBold" panose="020D0904000000000000" pitchFamily="50" charset="-127"/>
              </a:endParaRPr>
            </a:p>
          </p:txBody>
        </p:sp>
      </p:grpSp>
      <p:sp>
        <p:nvSpPr>
          <p:cNvPr id="9" name="TextBox 8"/>
          <p:cNvSpPr txBox="1"/>
          <p:nvPr/>
        </p:nvSpPr>
        <p:spPr>
          <a:xfrm>
            <a:off x="1327612" y="834912"/>
            <a:ext cx="5073445" cy="492443"/>
          </a:xfrm>
          <a:prstGeom prst="rect">
            <a:avLst/>
          </a:prstGeom>
          <a:noFill/>
        </p:spPr>
        <p:txBody>
          <a:bodyPr wrap="square" rtlCol="0">
            <a:spAutoFit/>
          </a:bodyPr>
          <a:lstStyle/>
          <a:p>
            <a:r>
              <a:rPr lang="ko-KR" altLang="en-US" sz="2600" spc="-150" dirty="0" smtClean="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rPr>
              <a:t>이만지 사건</a:t>
            </a:r>
            <a:endParaRPr lang="ko-KR" altLang="en-US" sz="2600" spc="-150" dirty="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endParaRPr>
          </a:p>
        </p:txBody>
      </p:sp>
      <p:cxnSp>
        <p:nvCxnSpPr>
          <p:cNvPr id="14" name="직선 연결선 13"/>
          <p:cNvCxnSpPr/>
          <p:nvPr/>
        </p:nvCxnSpPr>
        <p:spPr>
          <a:xfrm>
            <a:off x="7237132" y="4560668"/>
            <a:ext cx="3819832" cy="0"/>
          </a:xfrm>
          <a:prstGeom prst="line">
            <a:avLst/>
          </a:prstGeom>
          <a:ln w="28575">
            <a:solidFill>
              <a:srgbClr val="0C4C89"/>
            </a:solidFill>
          </a:ln>
        </p:spPr>
        <p:style>
          <a:lnRef idx="1">
            <a:schemeClr val="accent1"/>
          </a:lnRef>
          <a:fillRef idx="0">
            <a:schemeClr val="accent1"/>
          </a:fillRef>
          <a:effectRef idx="0">
            <a:schemeClr val="accent1"/>
          </a:effectRef>
          <a:fontRef idx="minor">
            <a:schemeClr val="tx1"/>
          </a:fontRef>
        </p:style>
      </p:cxnSp>
      <p:sp>
        <p:nvSpPr>
          <p:cNvPr id="17" name="직사각형 16"/>
          <p:cNvSpPr/>
          <p:nvPr/>
        </p:nvSpPr>
        <p:spPr>
          <a:xfrm>
            <a:off x="0" y="6725263"/>
            <a:ext cx="12192000" cy="147484"/>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pic>
        <p:nvPicPr>
          <p:cNvPr id="1026" name="Picture 2" descr="C:\Users\K\Desktop\80_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074" y="1990465"/>
            <a:ext cx="5795705" cy="257586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042280" y="2955233"/>
            <a:ext cx="4209536" cy="646331"/>
          </a:xfrm>
          <a:prstGeom prst="rect">
            <a:avLst/>
          </a:prstGeom>
          <a:noFill/>
        </p:spPr>
        <p:txBody>
          <a:bodyPr wrap="square" rtlCol="0">
            <a:spAutoFit/>
          </a:bodyPr>
          <a:lstStyle/>
          <a:p>
            <a:pPr algn="ctr"/>
            <a:r>
              <a:rPr lang="en-US" altLang="ko-KR" dirty="0" smtClean="0">
                <a:solidFill>
                  <a:schemeClr val="tx1">
                    <a:lumMod val="65000"/>
                    <a:lumOff val="35000"/>
                  </a:schemeClr>
                </a:solidFill>
                <a:latin typeface="배달의민족 도현" pitchFamily="50" charset="-127"/>
                <a:ea typeface="배달의민족 도현" pitchFamily="50" charset="-127"/>
              </a:rPr>
              <a:t>1710</a:t>
            </a:r>
            <a:r>
              <a:rPr lang="ko-KR" altLang="en-US" dirty="0" smtClean="0">
                <a:solidFill>
                  <a:schemeClr val="tx1">
                    <a:lumMod val="65000"/>
                    <a:lumOff val="35000"/>
                  </a:schemeClr>
                </a:solidFill>
                <a:latin typeface="배달의민족 도현" pitchFamily="50" charset="-127"/>
                <a:ea typeface="배달의민족 도현" pitchFamily="50" charset="-127"/>
              </a:rPr>
              <a:t>년</a:t>
            </a:r>
            <a:r>
              <a:rPr lang="en-US" altLang="ko-KR" dirty="0" smtClean="0">
                <a:solidFill>
                  <a:schemeClr val="tx1">
                    <a:lumMod val="65000"/>
                    <a:lumOff val="35000"/>
                  </a:schemeClr>
                </a:solidFill>
                <a:latin typeface="배달의민족 도현" pitchFamily="50" charset="-127"/>
                <a:ea typeface="배달의민족 도현" pitchFamily="50" charset="-127"/>
              </a:rPr>
              <a:t>(</a:t>
            </a:r>
            <a:r>
              <a:rPr lang="ko-KR" altLang="en-US" dirty="0" smtClean="0">
                <a:solidFill>
                  <a:schemeClr val="tx1">
                    <a:lumMod val="65000"/>
                    <a:lumOff val="35000"/>
                  </a:schemeClr>
                </a:solidFill>
                <a:latin typeface="배달의민족 도현" pitchFamily="50" charset="-127"/>
                <a:ea typeface="배달의민족 도현" pitchFamily="50" charset="-127"/>
              </a:rPr>
              <a:t>경인년</a:t>
            </a:r>
            <a:r>
              <a:rPr lang="en-US" altLang="ko-KR" dirty="0" smtClean="0">
                <a:solidFill>
                  <a:schemeClr val="tx1">
                    <a:lumMod val="65000"/>
                    <a:lumOff val="35000"/>
                  </a:schemeClr>
                </a:solidFill>
                <a:latin typeface="배달의민족 도현" pitchFamily="50" charset="-127"/>
                <a:ea typeface="배달의민족 도현" pitchFamily="50" charset="-127"/>
              </a:rPr>
              <a:t>)</a:t>
            </a:r>
            <a:r>
              <a:rPr lang="ko-KR" altLang="en-US" dirty="0" smtClean="0">
                <a:solidFill>
                  <a:schemeClr val="tx1">
                    <a:lumMod val="65000"/>
                    <a:lumOff val="35000"/>
                  </a:schemeClr>
                </a:solidFill>
                <a:latin typeface="배달의민족 도현" pitchFamily="50" charset="-127"/>
                <a:ea typeface="배달의민족 도현" pitchFamily="50" charset="-127"/>
              </a:rPr>
              <a:t>에 </a:t>
            </a:r>
            <a:r>
              <a:rPr lang="ko-KR" altLang="en-US" dirty="0">
                <a:solidFill>
                  <a:schemeClr val="tx1">
                    <a:lumMod val="65000"/>
                    <a:lumOff val="35000"/>
                  </a:schemeClr>
                </a:solidFill>
                <a:latin typeface="배달의민족 도현" pitchFamily="50" charset="-127"/>
                <a:ea typeface="배달의민족 도현" pitchFamily="50" charset="-127"/>
              </a:rPr>
              <a:t>백두산 서쪽 변방의 백성이 국경을 넘어가서 살인을 범했다</a:t>
            </a:r>
            <a:r>
              <a:rPr lang="en-US" altLang="ko-KR" dirty="0" smtClean="0">
                <a:latin typeface="배달의민족 도현" pitchFamily="50" charset="-127"/>
                <a:ea typeface="배달의민족 도현" pitchFamily="50" charset="-127"/>
              </a:rPr>
              <a:t>.</a:t>
            </a:r>
            <a:endParaRPr lang="ko-KR" altLang="en-US" dirty="0"/>
          </a:p>
        </p:txBody>
      </p:sp>
      <p:sp>
        <p:nvSpPr>
          <p:cNvPr id="4" name="TextBox 3"/>
          <p:cNvSpPr txBox="1"/>
          <p:nvPr/>
        </p:nvSpPr>
        <p:spPr>
          <a:xfrm>
            <a:off x="9794789" y="4641621"/>
            <a:ext cx="1779373" cy="338554"/>
          </a:xfrm>
          <a:prstGeom prst="rect">
            <a:avLst/>
          </a:prstGeom>
          <a:noFill/>
        </p:spPr>
        <p:txBody>
          <a:bodyPr wrap="square" rtlCol="0">
            <a:spAutoFit/>
          </a:bodyPr>
          <a:lstStyle/>
          <a:p>
            <a:pPr algn="ctr"/>
            <a:r>
              <a:rPr lang="en-US" altLang="ko-KR" sz="1600" dirty="0" smtClean="0">
                <a:solidFill>
                  <a:schemeClr val="tx1">
                    <a:lumMod val="65000"/>
                    <a:lumOff val="35000"/>
                  </a:schemeClr>
                </a:solidFill>
                <a:latin typeface="배달의민족 도현" pitchFamily="50" charset="-127"/>
                <a:ea typeface="배달의민족 도현" pitchFamily="50" charset="-127"/>
              </a:rPr>
              <a:t>&lt;</a:t>
            </a:r>
            <a:r>
              <a:rPr lang="ko-KR" altLang="en-US" sz="1600" dirty="0" err="1" smtClean="0">
                <a:solidFill>
                  <a:schemeClr val="tx1">
                    <a:lumMod val="65000"/>
                    <a:lumOff val="35000"/>
                  </a:schemeClr>
                </a:solidFill>
                <a:latin typeface="배달의민족 도현" pitchFamily="50" charset="-127"/>
                <a:ea typeface="배달의민족 도현" pitchFamily="50" charset="-127"/>
              </a:rPr>
              <a:t>북정록</a:t>
            </a:r>
            <a:r>
              <a:rPr lang="en-US" altLang="ko-KR" sz="1600" dirty="0" smtClean="0">
                <a:solidFill>
                  <a:schemeClr val="tx1">
                    <a:lumMod val="65000"/>
                    <a:lumOff val="35000"/>
                  </a:schemeClr>
                </a:solidFill>
                <a:latin typeface="배달의민족 도현" pitchFamily="50" charset="-127"/>
                <a:ea typeface="배달의민족 도현" pitchFamily="50" charset="-127"/>
              </a:rPr>
              <a:t>&gt;</a:t>
            </a:r>
            <a:endParaRPr lang="ko-KR" altLang="en-US" sz="1600" dirty="0">
              <a:solidFill>
                <a:schemeClr val="tx1">
                  <a:lumMod val="65000"/>
                  <a:lumOff val="35000"/>
                </a:schemeClr>
              </a:solidFill>
              <a:latin typeface="배달의민족 도현" pitchFamily="50" charset="-127"/>
              <a:ea typeface="배달의민족 도현" pitchFamily="50" charset="-127"/>
            </a:endParaRPr>
          </a:p>
        </p:txBody>
      </p:sp>
    </p:spTree>
    <p:extLst>
      <p:ext uri="{BB962C8B-B14F-4D97-AF65-F5344CB8AC3E}">
        <p14:creationId xmlns:p14="http://schemas.microsoft.com/office/powerpoint/2010/main" val="16598326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순서도: 수동 입력 71"/>
          <p:cNvSpPr/>
          <p:nvPr/>
        </p:nvSpPr>
        <p:spPr>
          <a:xfrm rot="16200000">
            <a:off x="5586603" y="267347"/>
            <a:ext cx="6872747" cy="6338047"/>
          </a:xfrm>
          <a:prstGeom prst="flowChartManualInpu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직사각형 5"/>
          <p:cNvSpPr/>
          <p:nvPr/>
        </p:nvSpPr>
        <p:spPr>
          <a:xfrm>
            <a:off x="162232" y="221226"/>
            <a:ext cx="1106129" cy="1106129"/>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TextBox 8"/>
          <p:cNvSpPr txBox="1"/>
          <p:nvPr/>
        </p:nvSpPr>
        <p:spPr>
          <a:xfrm>
            <a:off x="1327612" y="834912"/>
            <a:ext cx="5073445" cy="492443"/>
          </a:xfrm>
          <a:prstGeom prst="rect">
            <a:avLst/>
          </a:prstGeom>
          <a:noFill/>
        </p:spPr>
        <p:txBody>
          <a:bodyPr wrap="square" rtlCol="0">
            <a:spAutoFit/>
          </a:bodyPr>
          <a:lstStyle/>
          <a:p>
            <a:r>
              <a:rPr lang="ko-KR" altLang="en-US" sz="2600" spc="-150" dirty="0" smtClean="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rPr>
              <a:t>백두산 정계비 설립과정</a:t>
            </a:r>
            <a:endParaRPr lang="ko-KR" altLang="en-US" sz="2600" spc="-150" dirty="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endParaRPr>
          </a:p>
        </p:txBody>
      </p:sp>
      <p:sp>
        <p:nvSpPr>
          <p:cNvPr id="10" name="직사각형 9"/>
          <p:cNvSpPr/>
          <p:nvPr/>
        </p:nvSpPr>
        <p:spPr>
          <a:xfrm>
            <a:off x="0" y="6725263"/>
            <a:ext cx="12192000" cy="147484"/>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pic>
        <p:nvPicPr>
          <p:cNvPr id="1026" name="Picture 2" descr="C:\Users\K\Desktop\캡처.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9174" y="1538674"/>
            <a:ext cx="8124825" cy="430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2537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직사각형 22"/>
          <p:cNvSpPr/>
          <p:nvPr/>
        </p:nvSpPr>
        <p:spPr>
          <a:xfrm>
            <a:off x="0" y="4277032"/>
            <a:ext cx="12192000" cy="2580968"/>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 name="TextBox 5"/>
          <p:cNvSpPr txBox="1"/>
          <p:nvPr/>
        </p:nvSpPr>
        <p:spPr>
          <a:xfrm>
            <a:off x="3914829" y="2714552"/>
            <a:ext cx="4362342" cy="523220"/>
          </a:xfrm>
          <a:prstGeom prst="rect">
            <a:avLst/>
          </a:prstGeom>
          <a:noFill/>
        </p:spPr>
        <p:txBody>
          <a:bodyPr wrap="square" rtlCol="0">
            <a:spAutoFit/>
          </a:bodyPr>
          <a:lstStyle/>
          <a:p>
            <a:pPr algn="ctr"/>
            <a:r>
              <a:rPr lang="ko-KR" altLang="en-US" sz="2800" dirty="0" smtClean="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백두산 정계비</a:t>
            </a:r>
            <a:endParaRPr lang="en-US" altLang="ko-KR" sz="2800" dirty="0" smtClean="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endParaRPr>
          </a:p>
        </p:txBody>
      </p:sp>
      <p:sp>
        <p:nvSpPr>
          <p:cNvPr id="9" name="TextBox 8"/>
          <p:cNvSpPr txBox="1"/>
          <p:nvPr/>
        </p:nvSpPr>
        <p:spPr>
          <a:xfrm>
            <a:off x="8869731" y="5413627"/>
            <a:ext cx="3170904" cy="923330"/>
          </a:xfrm>
          <a:prstGeom prst="rect">
            <a:avLst/>
          </a:prstGeom>
          <a:noFill/>
        </p:spPr>
        <p:txBody>
          <a:bodyPr wrap="square" rtlCol="0">
            <a:spAutoFit/>
          </a:bodyPr>
          <a:lstStyle/>
          <a:p>
            <a:pPr algn="ctr"/>
            <a:r>
              <a:rPr lang="ko-KR" altLang="en-US" dirty="0" smtClean="0">
                <a:ln>
                  <a:solidFill>
                    <a:schemeClr val="accent1">
                      <a:alpha val="0"/>
                    </a:schemeClr>
                  </a:solidFill>
                </a:ln>
                <a:solidFill>
                  <a:schemeClr val="bg1"/>
                </a:solidFill>
                <a:latin typeface="배달의민족 도현" pitchFamily="50" charset="-127"/>
                <a:ea typeface="배달의민족 도현" pitchFamily="50" charset="-127"/>
              </a:rPr>
              <a:t>영어영문학과</a:t>
            </a:r>
            <a:r>
              <a:rPr lang="en-US" altLang="ko-KR" dirty="0" smtClean="0">
                <a:ln>
                  <a:solidFill>
                    <a:schemeClr val="accent1">
                      <a:alpha val="0"/>
                    </a:schemeClr>
                  </a:solidFill>
                </a:ln>
                <a:solidFill>
                  <a:schemeClr val="bg1"/>
                </a:solidFill>
                <a:latin typeface="배달의민족 도현" pitchFamily="50" charset="-127"/>
                <a:ea typeface="배달의민족 도현" pitchFamily="50" charset="-127"/>
              </a:rPr>
              <a:t/>
            </a:r>
            <a:br>
              <a:rPr lang="en-US" altLang="ko-KR" dirty="0" smtClean="0">
                <a:ln>
                  <a:solidFill>
                    <a:schemeClr val="accent1">
                      <a:alpha val="0"/>
                    </a:schemeClr>
                  </a:solidFill>
                </a:ln>
                <a:solidFill>
                  <a:schemeClr val="bg1"/>
                </a:solidFill>
                <a:latin typeface="배달의민족 도현" pitchFamily="50" charset="-127"/>
                <a:ea typeface="배달의민족 도현" pitchFamily="50" charset="-127"/>
              </a:rPr>
            </a:br>
            <a:r>
              <a:rPr lang="en-US" altLang="ko-KR" dirty="0" smtClean="0">
                <a:ln>
                  <a:solidFill>
                    <a:schemeClr val="accent1">
                      <a:alpha val="0"/>
                    </a:schemeClr>
                  </a:solidFill>
                </a:ln>
                <a:solidFill>
                  <a:schemeClr val="bg1"/>
                </a:solidFill>
                <a:latin typeface="배달의민족 도현" pitchFamily="50" charset="-127"/>
                <a:ea typeface="배달의민족 도현" pitchFamily="50" charset="-127"/>
              </a:rPr>
              <a:t>21702962</a:t>
            </a:r>
            <a:br>
              <a:rPr lang="en-US" altLang="ko-KR" dirty="0" smtClean="0">
                <a:ln>
                  <a:solidFill>
                    <a:schemeClr val="accent1">
                      <a:alpha val="0"/>
                    </a:schemeClr>
                  </a:solidFill>
                </a:ln>
                <a:solidFill>
                  <a:schemeClr val="bg1"/>
                </a:solidFill>
                <a:latin typeface="배달의민족 도현" pitchFamily="50" charset="-127"/>
                <a:ea typeface="배달의민족 도현" pitchFamily="50" charset="-127"/>
              </a:rPr>
            </a:br>
            <a:r>
              <a:rPr lang="ko-KR" altLang="en-US" dirty="0" smtClean="0">
                <a:ln>
                  <a:solidFill>
                    <a:schemeClr val="accent1">
                      <a:alpha val="0"/>
                    </a:schemeClr>
                  </a:solidFill>
                </a:ln>
                <a:solidFill>
                  <a:schemeClr val="bg1"/>
                </a:solidFill>
                <a:latin typeface="배달의민족 도현" pitchFamily="50" charset="-127"/>
                <a:ea typeface="배달의민족 도현" pitchFamily="50" charset="-127"/>
              </a:rPr>
              <a:t>신하람</a:t>
            </a:r>
          </a:p>
        </p:txBody>
      </p:sp>
      <p:cxnSp>
        <p:nvCxnSpPr>
          <p:cNvPr id="24" name="직선 연결선 23"/>
          <p:cNvCxnSpPr/>
          <p:nvPr/>
        </p:nvCxnSpPr>
        <p:spPr>
          <a:xfrm>
            <a:off x="3796553" y="3871450"/>
            <a:ext cx="4598894" cy="0"/>
          </a:xfrm>
          <a:prstGeom prst="line">
            <a:avLst/>
          </a:prstGeom>
          <a:ln w="28575">
            <a:solidFill>
              <a:srgbClr val="0C4C8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23416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p:cNvSpPr/>
          <p:nvPr/>
        </p:nvSpPr>
        <p:spPr>
          <a:xfrm>
            <a:off x="5185027" y="1637218"/>
            <a:ext cx="1748920" cy="155854"/>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Box 5"/>
          <p:cNvSpPr txBox="1"/>
          <p:nvPr/>
        </p:nvSpPr>
        <p:spPr>
          <a:xfrm>
            <a:off x="3935719" y="861994"/>
            <a:ext cx="4247536" cy="615553"/>
          </a:xfrm>
          <a:prstGeom prst="rect">
            <a:avLst/>
          </a:prstGeom>
          <a:noFill/>
        </p:spPr>
        <p:txBody>
          <a:bodyPr wrap="square" rtlCol="0">
            <a:spAutoFit/>
          </a:bodyPr>
          <a:lstStyle/>
          <a:p>
            <a:pPr algn="ctr"/>
            <a:r>
              <a:rPr lang="en-US" altLang="ko-KR" sz="3400" dirty="0" smtClean="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Contents</a:t>
            </a:r>
            <a:endParaRPr lang="ko-KR" altLang="en-US" sz="3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endParaRPr>
          </a:p>
        </p:txBody>
      </p:sp>
      <p:grpSp>
        <p:nvGrpSpPr>
          <p:cNvPr id="58" name="그룹 57"/>
          <p:cNvGrpSpPr/>
          <p:nvPr/>
        </p:nvGrpSpPr>
        <p:grpSpPr>
          <a:xfrm>
            <a:off x="2726607" y="2036724"/>
            <a:ext cx="6665762" cy="547255"/>
            <a:chOff x="2393319" y="2095717"/>
            <a:chExt cx="7332338" cy="547255"/>
          </a:xfrm>
        </p:grpSpPr>
        <p:sp>
          <p:nvSpPr>
            <p:cNvPr id="7" name="직사각형 6"/>
            <p:cNvSpPr/>
            <p:nvPr/>
          </p:nvSpPr>
          <p:spPr>
            <a:xfrm>
              <a:off x="2393319" y="2095717"/>
              <a:ext cx="7332338" cy="547255"/>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배달의민족 도현" pitchFamily="50" charset="-127"/>
                <a:ea typeface="배달의민족 도현" pitchFamily="50" charset="-127"/>
              </a:endParaRPr>
            </a:p>
          </p:txBody>
        </p:sp>
        <p:cxnSp>
          <p:nvCxnSpPr>
            <p:cNvPr id="9" name="직선 연결선 8"/>
            <p:cNvCxnSpPr/>
            <p:nvPr/>
          </p:nvCxnSpPr>
          <p:spPr>
            <a:xfrm>
              <a:off x="3152830" y="2143206"/>
              <a:ext cx="0" cy="452277"/>
            </a:xfrm>
            <a:prstGeom prst="lin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0" name="TextBox 9"/>
            <p:cNvSpPr txBox="1"/>
            <p:nvPr/>
          </p:nvSpPr>
          <p:spPr>
            <a:xfrm>
              <a:off x="2571442" y="2143206"/>
              <a:ext cx="403266" cy="461665"/>
            </a:xfrm>
            <a:prstGeom prst="rect">
              <a:avLst/>
            </a:prstGeom>
            <a:noFill/>
          </p:spPr>
          <p:txBody>
            <a:bodyPr wrap="square" rtlCol="0">
              <a:spAutoFit/>
            </a:bodyPr>
            <a:lstStyle/>
            <a:p>
              <a:pPr algn="ctr"/>
              <a:r>
                <a:rPr lang="en-US" altLang="ko-KR" sz="2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0</a:t>
              </a:r>
              <a:endParaRPr lang="ko-KR" altLang="en-US" sz="2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endParaRPr>
            </a:p>
          </p:txBody>
        </p:sp>
        <p:sp>
          <p:nvSpPr>
            <p:cNvPr id="11" name="TextBox 10"/>
            <p:cNvSpPr txBox="1"/>
            <p:nvPr/>
          </p:nvSpPr>
          <p:spPr>
            <a:xfrm>
              <a:off x="3273622" y="2143206"/>
              <a:ext cx="6153121" cy="461665"/>
            </a:xfrm>
            <a:prstGeom prst="rect">
              <a:avLst/>
            </a:prstGeom>
            <a:noFill/>
          </p:spPr>
          <p:txBody>
            <a:bodyPr wrap="square" rtlCol="0">
              <a:spAutoFit/>
            </a:bodyPr>
            <a:lstStyle/>
            <a:p>
              <a:r>
                <a:rPr lang="ko-KR" altLang="en-US" sz="2400" dirty="0" smtClean="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백두산 정계비란 </a:t>
              </a:r>
              <a:r>
                <a:rPr lang="en-US" altLang="ko-KR" sz="2400" dirty="0" smtClean="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a:t>
              </a:r>
              <a:endParaRPr lang="ko-KR" altLang="en-US" sz="2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endParaRPr>
            </a:p>
          </p:txBody>
        </p:sp>
      </p:grpSp>
      <p:grpSp>
        <p:nvGrpSpPr>
          <p:cNvPr id="59" name="그룹 58"/>
          <p:cNvGrpSpPr/>
          <p:nvPr/>
        </p:nvGrpSpPr>
        <p:grpSpPr>
          <a:xfrm>
            <a:off x="2726607" y="2812171"/>
            <a:ext cx="6665762" cy="547255"/>
            <a:chOff x="2393319" y="2871164"/>
            <a:chExt cx="7332338" cy="547255"/>
          </a:xfrm>
        </p:grpSpPr>
        <p:sp>
          <p:nvSpPr>
            <p:cNvPr id="34" name="직사각형 33"/>
            <p:cNvSpPr/>
            <p:nvPr/>
          </p:nvSpPr>
          <p:spPr>
            <a:xfrm>
              <a:off x="2393319" y="2871164"/>
              <a:ext cx="7332338" cy="547255"/>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배달의민족 도현" pitchFamily="50" charset="-127"/>
                <a:ea typeface="배달의민족 도현" pitchFamily="50" charset="-127"/>
              </a:endParaRPr>
            </a:p>
          </p:txBody>
        </p:sp>
        <p:cxnSp>
          <p:nvCxnSpPr>
            <p:cNvPr id="35" name="직선 연결선 34"/>
            <p:cNvCxnSpPr/>
            <p:nvPr/>
          </p:nvCxnSpPr>
          <p:spPr>
            <a:xfrm>
              <a:off x="3152830" y="2918653"/>
              <a:ext cx="0" cy="452277"/>
            </a:xfrm>
            <a:prstGeom prst="lin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6" name="TextBox 35"/>
            <p:cNvSpPr txBox="1"/>
            <p:nvPr/>
          </p:nvSpPr>
          <p:spPr>
            <a:xfrm>
              <a:off x="2571442" y="2918653"/>
              <a:ext cx="403266" cy="461665"/>
            </a:xfrm>
            <a:prstGeom prst="rect">
              <a:avLst/>
            </a:prstGeom>
            <a:noFill/>
          </p:spPr>
          <p:txBody>
            <a:bodyPr wrap="square" rtlCol="0">
              <a:spAutoFit/>
            </a:bodyPr>
            <a:lstStyle/>
            <a:p>
              <a:pPr algn="ctr"/>
              <a:r>
                <a:rPr lang="en-US" altLang="ko-KR" sz="2400" dirty="0" smtClean="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1</a:t>
              </a:r>
              <a:endParaRPr lang="ko-KR" altLang="en-US" sz="2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endParaRPr>
            </a:p>
          </p:txBody>
        </p:sp>
        <p:sp>
          <p:nvSpPr>
            <p:cNvPr id="37" name="TextBox 36"/>
            <p:cNvSpPr txBox="1"/>
            <p:nvPr/>
          </p:nvSpPr>
          <p:spPr>
            <a:xfrm>
              <a:off x="3273622" y="2918653"/>
              <a:ext cx="6153121" cy="461665"/>
            </a:xfrm>
            <a:prstGeom prst="rect">
              <a:avLst/>
            </a:prstGeom>
            <a:noFill/>
          </p:spPr>
          <p:txBody>
            <a:bodyPr wrap="square" rtlCol="0">
              <a:spAutoFit/>
            </a:bodyPr>
            <a:lstStyle/>
            <a:p>
              <a:r>
                <a:rPr lang="ko-KR" altLang="en-US" sz="2400" dirty="0" smtClean="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백두산 정계비 설립 배경과 내용</a:t>
              </a:r>
              <a:endParaRPr lang="ko-KR" altLang="en-US" sz="2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endParaRPr>
            </a:p>
          </p:txBody>
        </p:sp>
      </p:grpSp>
      <p:grpSp>
        <p:nvGrpSpPr>
          <p:cNvPr id="60" name="그룹 59"/>
          <p:cNvGrpSpPr/>
          <p:nvPr/>
        </p:nvGrpSpPr>
        <p:grpSpPr>
          <a:xfrm>
            <a:off x="2726607" y="3587618"/>
            <a:ext cx="6665762" cy="547255"/>
            <a:chOff x="2393319" y="3646611"/>
            <a:chExt cx="7332338" cy="547255"/>
          </a:xfrm>
        </p:grpSpPr>
        <p:sp>
          <p:nvSpPr>
            <p:cNvPr id="39" name="직사각형 38"/>
            <p:cNvSpPr/>
            <p:nvPr/>
          </p:nvSpPr>
          <p:spPr>
            <a:xfrm>
              <a:off x="2393319" y="3646611"/>
              <a:ext cx="7332338" cy="547255"/>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배달의민족 도현" pitchFamily="50" charset="-127"/>
                <a:ea typeface="배달의민족 도현" pitchFamily="50" charset="-127"/>
              </a:endParaRPr>
            </a:p>
          </p:txBody>
        </p:sp>
        <p:cxnSp>
          <p:nvCxnSpPr>
            <p:cNvPr id="40" name="직선 연결선 39"/>
            <p:cNvCxnSpPr/>
            <p:nvPr/>
          </p:nvCxnSpPr>
          <p:spPr>
            <a:xfrm>
              <a:off x="3152830" y="3694100"/>
              <a:ext cx="0" cy="452277"/>
            </a:xfrm>
            <a:prstGeom prst="lin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41" name="TextBox 40"/>
            <p:cNvSpPr txBox="1"/>
            <p:nvPr/>
          </p:nvSpPr>
          <p:spPr>
            <a:xfrm>
              <a:off x="2571442" y="3694100"/>
              <a:ext cx="403266" cy="461665"/>
            </a:xfrm>
            <a:prstGeom prst="rect">
              <a:avLst/>
            </a:prstGeom>
            <a:noFill/>
          </p:spPr>
          <p:txBody>
            <a:bodyPr wrap="square" rtlCol="0">
              <a:spAutoFit/>
            </a:bodyPr>
            <a:lstStyle/>
            <a:p>
              <a:pPr algn="ctr"/>
              <a:r>
                <a:rPr lang="en-US" altLang="ko-KR" sz="2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2</a:t>
              </a:r>
              <a:endParaRPr lang="ko-KR" altLang="en-US" sz="2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endParaRPr>
            </a:p>
          </p:txBody>
        </p:sp>
        <p:sp>
          <p:nvSpPr>
            <p:cNvPr id="42" name="TextBox 41"/>
            <p:cNvSpPr txBox="1"/>
            <p:nvPr/>
          </p:nvSpPr>
          <p:spPr>
            <a:xfrm>
              <a:off x="3273622" y="3694100"/>
              <a:ext cx="6153121" cy="461665"/>
            </a:xfrm>
            <a:prstGeom prst="rect">
              <a:avLst/>
            </a:prstGeom>
            <a:noFill/>
          </p:spPr>
          <p:txBody>
            <a:bodyPr wrap="square" rtlCol="0">
              <a:spAutoFit/>
            </a:bodyPr>
            <a:lstStyle/>
            <a:p>
              <a:r>
                <a:rPr lang="ko-KR" altLang="en-US" sz="2400" dirty="0" smtClean="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중국의 입장</a:t>
              </a:r>
              <a:endParaRPr lang="ko-KR" altLang="en-US" sz="2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endParaRPr>
            </a:p>
          </p:txBody>
        </p:sp>
      </p:grpSp>
      <p:grpSp>
        <p:nvGrpSpPr>
          <p:cNvPr id="62" name="그룹 61"/>
          <p:cNvGrpSpPr/>
          <p:nvPr/>
        </p:nvGrpSpPr>
        <p:grpSpPr>
          <a:xfrm>
            <a:off x="2715542" y="4346590"/>
            <a:ext cx="6665762" cy="547255"/>
            <a:chOff x="2393319" y="4422058"/>
            <a:chExt cx="7332338" cy="547255"/>
          </a:xfrm>
        </p:grpSpPr>
        <p:sp>
          <p:nvSpPr>
            <p:cNvPr id="44" name="직사각형 43"/>
            <p:cNvSpPr/>
            <p:nvPr/>
          </p:nvSpPr>
          <p:spPr>
            <a:xfrm>
              <a:off x="2393319" y="4422058"/>
              <a:ext cx="7332338" cy="547255"/>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배달의민족 도현" pitchFamily="50" charset="-127"/>
                <a:ea typeface="배달의민족 도현" pitchFamily="50" charset="-127"/>
              </a:endParaRPr>
            </a:p>
          </p:txBody>
        </p:sp>
        <p:cxnSp>
          <p:nvCxnSpPr>
            <p:cNvPr id="45" name="직선 연결선 44"/>
            <p:cNvCxnSpPr/>
            <p:nvPr/>
          </p:nvCxnSpPr>
          <p:spPr>
            <a:xfrm>
              <a:off x="3152830" y="4469547"/>
              <a:ext cx="0" cy="452277"/>
            </a:xfrm>
            <a:prstGeom prst="lin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46" name="TextBox 45"/>
            <p:cNvSpPr txBox="1"/>
            <p:nvPr/>
          </p:nvSpPr>
          <p:spPr>
            <a:xfrm>
              <a:off x="2571442" y="4469547"/>
              <a:ext cx="403266" cy="461665"/>
            </a:xfrm>
            <a:prstGeom prst="rect">
              <a:avLst/>
            </a:prstGeom>
            <a:noFill/>
          </p:spPr>
          <p:txBody>
            <a:bodyPr wrap="square" rtlCol="0">
              <a:spAutoFit/>
            </a:bodyPr>
            <a:lstStyle/>
            <a:p>
              <a:pPr algn="ctr"/>
              <a:r>
                <a:rPr lang="en-US" altLang="ko-KR" sz="2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3</a:t>
              </a:r>
              <a:endParaRPr lang="ko-KR" altLang="en-US" sz="2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endParaRPr>
            </a:p>
          </p:txBody>
        </p:sp>
        <p:sp>
          <p:nvSpPr>
            <p:cNvPr id="47" name="TextBox 46"/>
            <p:cNvSpPr txBox="1"/>
            <p:nvPr/>
          </p:nvSpPr>
          <p:spPr>
            <a:xfrm>
              <a:off x="3273622" y="4469547"/>
              <a:ext cx="6153121" cy="461665"/>
            </a:xfrm>
            <a:prstGeom prst="rect">
              <a:avLst/>
            </a:prstGeom>
            <a:noFill/>
          </p:spPr>
          <p:txBody>
            <a:bodyPr wrap="square" rtlCol="0">
              <a:spAutoFit/>
            </a:bodyPr>
            <a:lstStyle/>
            <a:p>
              <a:r>
                <a:rPr lang="ko-KR" altLang="en-US" sz="2400" dirty="0" smtClean="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간도협약</a:t>
              </a:r>
              <a:endParaRPr lang="ko-KR" altLang="en-US" sz="2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endParaRPr>
            </a:p>
          </p:txBody>
        </p:sp>
      </p:grpSp>
      <p:sp>
        <p:nvSpPr>
          <p:cNvPr id="63" name="직사각형 62"/>
          <p:cNvSpPr/>
          <p:nvPr/>
        </p:nvSpPr>
        <p:spPr>
          <a:xfrm>
            <a:off x="0" y="6725263"/>
            <a:ext cx="12192000" cy="147484"/>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Tree>
    <p:extLst>
      <p:ext uri="{BB962C8B-B14F-4D97-AF65-F5344CB8AC3E}">
        <p14:creationId xmlns:p14="http://schemas.microsoft.com/office/powerpoint/2010/main" val="9341718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직사각형 22"/>
          <p:cNvSpPr/>
          <p:nvPr/>
        </p:nvSpPr>
        <p:spPr>
          <a:xfrm>
            <a:off x="0" y="4277032"/>
            <a:ext cx="12192000" cy="2580968"/>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 name="TextBox 5"/>
          <p:cNvSpPr txBox="1"/>
          <p:nvPr/>
        </p:nvSpPr>
        <p:spPr>
          <a:xfrm>
            <a:off x="3810928" y="2976162"/>
            <a:ext cx="4570144" cy="523220"/>
          </a:xfrm>
          <a:prstGeom prst="rect">
            <a:avLst/>
          </a:prstGeom>
          <a:noFill/>
        </p:spPr>
        <p:txBody>
          <a:bodyPr wrap="square" rtlCol="0">
            <a:spAutoFit/>
          </a:bodyPr>
          <a:lstStyle/>
          <a:p>
            <a:pPr algn="ctr"/>
            <a:r>
              <a:rPr lang="ko-KR" altLang="en-US" sz="2800" dirty="0" err="1" smtClean="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토문강</a:t>
            </a:r>
            <a:endParaRPr lang="ko-KR" altLang="en-US" sz="28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endParaRPr>
          </a:p>
        </p:txBody>
      </p:sp>
      <p:cxnSp>
        <p:nvCxnSpPr>
          <p:cNvPr id="24" name="직선 연결선 23"/>
          <p:cNvCxnSpPr/>
          <p:nvPr/>
        </p:nvCxnSpPr>
        <p:spPr>
          <a:xfrm>
            <a:off x="3796553" y="3607840"/>
            <a:ext cx="4598894" cy="0"/>
          </a:xfrm>
          <a:prstGeom prst="line">
            <a:avLst/>
          </a:prstGeom>
          <a:ln w="28575">
            <a:solidFill>
              <a:srgbClr val="0C4C89"/>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0099587" y="5396468"/>
            <a:ext cx="1902941" cy="923330"/>
          </a:xfrm>
          <a:prstGeom prst="rect">
            <a:avLst/>
          </a:prstGeom>
          <a:noFill/>
        </p:spPr>
        <p:txBody>
          <a:bodyPr wrap="square" rtlCol="0">
            <a:spAutoFit/>
          </a:bodyPr>
          <a:lstStyle/>
          <a:p>
            <a:pPr algn="ctr"/>
            <a:r>
              <a:rPr lang="ko-KR" altLang="en-US" dirty="0" smtClean="0">
                <a:solidFill>
                  <a:schemeClr val="bg1"/>
                </a:solidFill>
                <a:latin typeface="배달의민족 도현" pitchFamily="50" charset="-127"/>
                <a:ea typeface="배달의민족 도현" pitchFamily="50" charset="-127"/>
              </a:rPr>
              <a:t>영어영문학과</a:t>
            </a:r>
            <a:endParaRPr lang="en-US" altLang="ko-KR" dirty="0" smtClean="0">
              <a:solidFill>
                <a:schemeClr val="bg1"/>
              </a:solidFill>
              <a:latin typeface="배달의민족 도현" pitchFamily="50" charset="-127"/>
              <a:ea typeface="배달의민족 도현" pitchFamily="50" charset="-127"/>
            </a:endParaRPr>
          </a:p>
          <a:p>
            <a:pPr algn="ctr"/>
            <a:r>
              <a:rPr lang="ko-KR" altLang="en-US" dirty="0">
                <a:solidFill>
                  <a:schemeClr val="bg1"/>
                </a:solidFill>
                <a:latin typeface="배달의민족 도현" pitchFamily="50" charset="-127"/>
                <a:ea typeface="배달의민족 도현" pitchFamily="50" charset="-127"/>
              </a:rPr>
              <a:t> </a:t>
            </a:r>
            <a:r>
              <a:rPr lang="en-US" altLang="ko-KR" dirty="0" smtClean="0">
                <a:solidFill>
                  <a:schemeClr val="bg1"/>
                </a:solidFill>
                <a:latin typeface="배달의민족 도현" pitchFamily="50" charset="-127"/>
                <a:ea typeface="배달의민족 도현" pitchFamily="50" charset="-127"/>
              </a:rPr>
              <a:t>21702658</a:t>
            </a:r>
          </a:p>
          <a:p>
            <a:pPr algn="ctr"/>
            <a:r>
              <a:rPr lang="ko-KR" altLang="en-US" dirty="0" smtClean="0">
                <a:solidFill>
                  <a:schemeClr val="bg1"/>
                </a:solidFill>
                <a:latin typeface="배달의민족 도현" pitchFamily="50" charset="-127"/>
                <a:ea typeface="배달의민족 도현" pitchFamily="50" charset="-127"/>
              </a:rPr>
              <a:t>송민</a:t>
            </a:r>
            <a:r>
              <a:rPr lang="ko-KR" altLang="en-US" dirty="0">
                <a:solidFill>
                  <a:schemeClr val="bg1"/>
                </a:solidFill>
                <a:latin typeface="배달의민족 도현" pitchFamily="50" charset="-127"/>
                <a:ea typeface="배달의민족 도현" pitchFamily="50" charset="-127"/>
              </a:rPr>
              <a:t>재</a:t>
            </a:r>
            <a:endParaRPr lang="ko-KR" altLang="en-US" dirty="0">
              <a:solidFill>
                <a:schemeClr val="bg1"/>
              </a:solidFill>
              <a:latin typeface="배달의민족 도현" pitchFamily="50" charset="-127"/>
              <a:ea typeface="배달의민족 도현" pitchFamily="50" charset="-127"/>
            </a:endParaRPr>
          </a:p>
        </p:txBody>
      </p:sp>
    </p:spTree>
    <p:extLst>
      <p:ext uri="{BB962C8B-B14F-4D97-AF65-F5344CB8AC3E}">
        <p14:creationId xmlns:p14="http://schemas.microsoft.com/office/powerpoint/2010/main" val="2125340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그룹 22"/>
          <p:cNvGrpSpPr/>
          <p:nvPr/>
        </p:nvGrpSpPr>
        <p:grpSpPr>
          <a:xfrm>
            <a:off x="162232" y="221226"/>
            <a:ext cx="6238825" cy="1106129"/>
            <a:chOff x="162232" y="221226"/>
            <a:chExt cx="6238825" cy="1106129"/>
          </a:xfrm>
        </p:grpSpPr>
        <p:sp>
          <p:nvSpPr>
            <p:cNvPr id="6" name="직사각형 5"/>
            <p:cNvSpPr/>
            <p:nvPr/>
          </p:nvSpPr>
          <p:spPr>
            <a:xfrm>
              <a:off x="162232" y="221226"/>
              <a:ext cx="1106129" cy="1106129"/>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TextBox 8"/>
            <p:cNvSpPr txBox="1"/>
            <p:nvPr/>
          </p:nvSpPr>
          <p:spPr>
            <a:xfrm>
              <a:off x="1327612" y="834912"/>
              <a:ext cx="5073445" cy="492443"/>
            </a:xfrm>
            <a:prstGeom prst="rect">
              <a:avLst/>
            </a:prstGeom>
            <a:noFill/>
          </p:spPr>
          <p:txBody>
            <a:bodyPr wrap="square" rtlCol="0">
              <a:spAutoFit/>
            </a:bodyPr>
            <a:lstStyle/>
            <a:p>
              <a:r>
                <a:rPr lang="ko-KR" altLang="en-US" sz="2600" spc="-150" dirty="0" smtClean="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rPr>
                <a:t>백두산</a:t>
              </a:r>
              <a:r>
                <a:rPr lang="ko-KR" altLang="en-US" sz="2600" spc="-150" dirty="0" smtClean="0">
                  <a:ln>
                    <a:solidFill>
                      <a:schemeClr val="accent1">
                        <a:alpha val="0"/>
                      </a:schemeClr>
                    </a:solidFill>
                  </a:ln>
                  <a:solidFill>
                    <a:schemeClr val="tx1">
                      <a:lumMod val="75000"/>
                      <a:lumOff val="25000"/>
                    </a:schemeClr>
                  </a:solidFill>
                  <a:latin typeface="나눔고딕 ExtraBold" panose="020D0904000000000000" pitchFamily="50" charset="-127"/>
                  <a:ea typeface="나눔고딕 ExtraBold" panose="020D0904000000000000" pitchFamily="50" charset="-127"/>
                </a:rPr>
                <a:t> 정계비</a:t>
              </a:r>
              <a:endParaRPr lang="ko-KR" altLang="en-US" sz="2600" spc="-150" dirty="0">
                <a:ln>
                  <a:solidFill>
                    <a:schemeClr val="accent1">
                      <a:alpha val="0"/>
                    </a:schemeClr>
                  </a:solidFill>
                </a:ln>
                <a:solidFill>
                  <a:schemeClr val="tx1">
                    <a:lumMod val="75000"/>
                    <a:lumOff val="25000"/>
                  </a:schemeClr>
                </a:solidFill>
                <a:latin typeface="나눔고딕 ExtraBold" panose="020D0904000000000000" pitchFamily="50" charset="-127"/>
                <a:ea typeface="나눔고딕 ExtraBold" panose="020D0904000000000000" pitchFamily="50" charset="-127"/>
              </a:endParaRPr>
            </a:p>
          </p:txBody>
        </p:sp>
      </p:grpSp>
      <p:sp>
        <p:nvSpPr>
          <p:cNvPr id="17" name="직사각형 16"/>
          <p:cNvSpPr/>
          <p:nvPr/>
        </p:nvSpPr>
        <p:spPr>
          <a:xfrm>
            <a:off x="0" y="6725263"/>
            <a:ext cx="12192000" cy="147484"/>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pic>
        <p:nvPicPr>
          <p:cNvPr id="5" name="그림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232" y="1531208"/>
            <a:ext cx="5790942" cy="5042587"/>
          </a:xfrm>
          <a:prstGeom prst="rect">
            <a:avLst/>
          </a:prstGeom>
        </p:spPr>
      </p:pic>
      <p:sp>
        <p:nvSpPr>
          <p:cNvPr id="18" name="모서리가 둥근 직사각형 17"/>
          <p:cNvSpPr/>
          <p:nvPr/>
        </p:nvSpPr>
        <p:spPr>
          <a:xfrm>
            <a:off x="7331330" y="3084555"/>
            <a:ext cx="3655200" cy="19358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latin typeface="배달의민족 도현" pitchFamily="50" charset="-127"/>
                <a:ea typeface="배달의민족 도현" pitchFamily="50" charset="-127"/>
              </a:rPr>
              <a:t>1712</a:t>
            </a:r>
            <a:r>
              <a:rPr lang="ko-KR" altLang="en-US" dirty="0" smtClean="0">
                <a:latin typeface="배달의민족 도현" pitchFamily="50" charset="-127"/>
                <a:ea typeface="배달의민족 도현" pitchFamily="50" charset="-127"/>
              </a:rPr>
              <a:t>년 </a:t>
            </a:r>
            <a:r>
              <a:rPr lang="en-US" altLang="ko-KR" dirty="0" smtClean="0">
                <a:latin typeface="배달의민족 도현" pitchFamily="50" charset="-127"/>
                <a:ea typeface="배달의민족 도현" pitchFamily="50" charset="-127"/>
              </a:rPr>
              <a:t>(</a:t>
            </a:r>
            <a:r>
              <a:rPr lang="ko-KR" altLang="en-US" dirty="0">
                <a:latin typeface="배달의민족 도현" pitchFamily="50" charset="-127"/>
                <a:ea typeface="배달의민족 도현" pitchFamily="50" charset="-127"/>
              </a:rPr>
              <a:t>숙종 </a:t>
            </a:r>
            <a:r>
              <a:rPr lang="en-US" altLang="ko-KR" dirty="0">
                <a:latin typeface="배달의민족 도현" pitchFamily="50" charset="-127"/>
                <a:ea typeface="배달의민족 도현" pitchFamily="50" charset="-127"/>
              </a:rPr>
              <a:t>38) </a:t>
            </a:r>
            <a:r>
              <a:rPr lang="ko-KR" altLang="en-US" dirty="0">
                <a:latin typeface="배달의민족 도현" pitchFamily="50" charset="-127"/>
                <a:ea typeface="배달의민족 도현" pitchFamily="50" charset="-127"/>
              </a:rPr>
              <a:t>조선과 </a:t>
            </a:r>
            <a:r>
              <a:rPr lang="ko-KR" altLang="en-US" dirty="0" smtClean="0">
                <a:latin typeface="배달의민족 도현" pitchFamily="50" charset="-127"/>
                <a:ea typeface="배달의민족 도현" pitchFamily="50" charset="-127"/>
              </a:rPr>
              <a:t>청나라 </a:t>
            </a:r>
            <a:r>
              <a:rPr lang="ko-KR" altLang="en-US" dirty="0">
                <a:latin typeface="배달의민족 도현" pitchFamily="50" charset="-127"/>
                <a:ea typeface="배달의민족 도현" pitchFamily="50" charset="-127"/>
              </a:rPr>
              <a:t>사이에 백두산 일대의 국경선을 표시하기 위해 세운 비석</a:t>
            </a:r>
          </a:p>
        </p:txBody>
      </p:sp>
    </p:spTree>
    <p:extLst>
      <p:ext uri="{BB962C8B-B14F-4D97-AF65-F5344CB8AC3E}">
        <p14:creationId xmlns:p14="http://schemas.microsoft.com/office/powerpoint/2010/main" val="27315873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p:cNvSpPr/>
          <p:nvPr/>
        </p:nvSpPr>
        <p:spPr>
          <a:xfrm>
            <a:off x="162232" y="221226"/>
            <a:ext cx="1106129" cy="1106129"/>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TextBox 7"/>
          <p:cNvSpPr txBox="1"/>
          <p:nvPr/>
        </p:nvSpPr>
        <p:spPr>
          <a:xfrm>
            <a:off x="1327612" y="834912"/>
            <a:ext cx="5073445" cy="492443"/>
          </a:xfrm>
          <a:prstGeom prst="rect">
            <a:avLst/>
          </a:prstGeom>
          <a:noFill/>
        </p:spPr>
        <p:txBody>
          <a:bodyPr wrap="square" rtlCol="0">
            <a:spAutoFit/>
          </a:bodyPr>
          <a:lstStyle/>
          <a:p>
            <a:r>
              <a:rPr lang="ko-KR" altLang="en-US" sz="2600" spc="-150" dirty="0" smtClean="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rPr>
              <a:t>백두산 정계비 설립 배경 </a:t>
            </a:r>
            <a:endParaRPr lang="ko-KR" altLang="en-US" sz="2600" spc="-150" dirty="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endParaRPr>
          </a:p>
        </p:txBody>
      </p:sp>
      <p:sp>
        <p:nvSpPr>
          <p:cNvPr id="12" name="직사각형 11"/>
          <p:cNvSpPr/>
          <p:nvPr/>
        </p:nvSpPr>
        <p:spPr>
          <a:xfrm>
            <a:off x="0" y="6725263"/>
            <a:ext cx="12192000" cy="147484"/>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pic>
        <p:nvPicPr>
          <p:cNvPr id="2" name="그림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233" y="1556951"/>
            <a:ext cx="6337422" cy="4893276"/>
          </a:xfrm>
          <a:prstGeom prst="rect">
            <a:avLst/>
          </a:prstGeom>
        </p:spPr>
      </p:pic>
      <p:sp>
        <p:nvSpPr>
          <p:cNvPr id="9" name="모서리가 둥근 직사각형 8"/>
          <p:cNvSpPr/>
          <p:nvPr/>
        </p:nvSpPr>
        <p:spPr>
          <a:xfrm>
            <a:off x="6787978" y="1556951"/>
            <a:ext cx="5115698" cy="48932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o-KR" altLang="en-US" dirty="0" smtClean="0">
                <a:latin typeface="배달의민족 도현" pitchFamily="50" charset="-127"/>
                <a:ea typeface="배달의민족 도현" pitchFamily="50" charset="-127"/>
              </a:rPr>
              <a:t>이에 앞서 압록강 </a:t>
            </a:r>
            <a:r>
              <a:rPr lang="en-US" altLang="ko-KR" dirty="0" smtClean="0">
                <a:latin typeface="배달의민족 도현" pitchFamily="50" charset="-127"/>
                <a:ea typeface="배달의민족 도현" pitchFamily="50" charset="-127"/>
              </a:rPr>
              <a:t>· </a:t>
            </a:r>
            <a:r>
              <a:rPr lang="ko-KR" altLang="en-US" dirty="0" smtClean="0">
                <a:latin typeface="배달의민족 도현" pitchFamily="50" charset="-127"/>
                <a:ea typeface="배달의민족 도현" pitchFamily="50" charset="-127"/>
              </a:rPr>
              <a:t>두만강을 </a:t>
            </a:r>
            <a:r>
              <a:rPr lang="ko-KR" altLang="en-US" dirty="0">
                <a:latin typeface="배달의민족 도현" pitchFamily="50" charset="-127"/>
                <a:ea typeface="배달의민족 도현" pitchFamily="50" charset="-127"/>
              </a:rPr>
              <a:t>사이에 두고 조선과 청나라 두 나라 사이에는 자주 분쟁 사건이 일어났다</a:t>
            </a:r>
            <a:r>
              <a:rPr lang="en-US" altLang="ko-KR" dirty="0">
                <a:latin typeface="배달의민족 도현" pitchFamily="50" charset="-127"/>
                <a:ea typeface="배달의민족 도현" pitchFamily="50" charset="-127"/>
              </a:rPr>
              <a:t>. </a:t>
            </a:r>
            <a:r>
              <a:rPr lang="ko-KR" altLang="en-US" dirty="0">
                <a:latin typeface="배달의민족 도현" pitchFamily="50" charset="-127"/>
                <a:ea typeface="배달의민족 도현" pitchFamily="50" charset="-127"/>
              </a:rPr>
              <a:t>즉 거의 </a:t>
            </a:r>
            <a:r>
              <a:rPr lang="ko-KR" altLang="en-US" dirty="0" smtClean="0">
                <a:latin typeface="배달의민족 도현" pitchFamily="50" charset="-127"/>
                <a:ea typeface="배달의민족 도현" pitchFamily="50" charset="-127"/>
              </a:rPr>
              <a:t>빈 땅으로 </a:t>
            </a:r>
            <a:r>
              <a:rPr lang="ko-KR" altLang="en-US" dirty="0">
                <a:latin typeface="배달의민족 도현" pitchFamily="50" charset="-127"/>
                <a:ea typeface="배달의민족 도현" pitchFamily="50" charset="-127"/>
              </a:rPr>
              <a:t>되어 있던 이 지역에 인삼을 캐는 사람</a:t>
            </a:r>
            <a:r>
              <a:rPr lang="en-US" altLang="ko-KR" dirty="0">
                <a:latin typeface="배달의민족 도현" pitchFamily="50" charset="-127"/>
                <a:ea typeface="배달의민족 도현" pitchFamily="50" charset="-127"/>
              </a:rPr>
              <a:t>, </a:t>
            </a:r>
            <a:r>
              <a:rPr lang="ko-KR" altLang="en-US" dirty="0">
                <a:latin typeface="배달의민족 도현" pitchFamily="50" charset="-127"/>
                <a:ea typeface="배달의민족 도현" pitchFamily="50" charset="-127"/>
              </a:rPr>
              <a:t>사냥하는 사람들이 자주 내왕하며 때로 충돌을 일으켜서 말썽이 되었다</a:t>
            </a:r>
            <a:r>
              <a:rPr lang="en-US" altLang="ko-KR" dirty="0" smtClean="0">
                <a:latin typeface="배달의민족 도현" pitchFamily="50" charset="-127"/>
                <a:ea typeface="배달의민족 도현" pitchFamily="50" charset="-127"/>
              </a:rPr>
              <a:t>.</a:t>
            </a:r>
            <a:r>
              <a:rPr lang="ko-KR" altLang="en-US" dirty="0" smtClean="0">
                <a:latin typeface="배달의민족 도현" pitchFamily="50" charset="-127"/>
                <a:ea typeface="배달의민족 도현" pitchFamily="50" charset="-127"/>
              </a:rPr>
              <a:t> </a:t>
            </a:r>
            <a:r>
              <a:rPr lang="en-US" altLang="ko-KR" dirty="0">
                <a:latin typeface="배달의민족 도현" pitchFamily="50" charset="-127"/>
                <a:ea typeface="배달의민족 도현" pitchFamily="50" charset="-127"/>
              </a:rPr>
              <a:t>1711</a:t>
            </a:r>
            <a:r>
              <a:rPr lang="ko-KR" altLang="en-US" dirty="0">
                <a:latin typeface="배달의민족 도현" pitchFamily="50" charset="-127"/>
                <a:ea typeface="배달의민족 도현" pitchFamily="50" charset="-127"/>
              </a:rPr>
              <a:t>년에는 </a:t>
            </a:r>
            <a:r>
              <a:rPr lang="ko-KR" altLang="en-US" dirty="0" err="1">
                <a:latin typeface="배달의민족 도현" pitchFamily="50" charset="-127"/>
                <a:ea typeface="배달의민족 도현" pitchFamily="50" charset="-127"/>
              </a:rPr>
              <a:t>목극등이</a:t>
            </a:r>
            <a:r>
              <a:rPr lang="ko-KR" altLang="en-US" dirty="0">
                <a:latin typeface="배달의민족 도현" pitchFamily="50" charset="-127"/>
                <a:ea typeface="배달의민족 도현" pitchFamily="50" charset="-127"/>
              </a:rPr>
              <a:t> 압록강 대안 현지에 와서 조선의 </a:t>
            </a:r>
            <a:r>
              <a:rPr lang="ko-KR" altLang="en-US" dirty="0" err="1" smtClean="0">
                <a:latin typeface="배달의민족 도현" pitchFamily="50" charset="-127"/>
                <a:ea typeface="배달의민족 도현" pitchFamily="50" charset="-127"/>
              </a:rPr>
              <a:t>참핵사와</a:t>
            </a:r>
            <a:r>
              <a:rPr lang="ko-KR" altLang="en-US" dirty="0" smtClean="0">
                <a:latin typeface="배달의민족 도현" pitchFamily="50" charset="-127"/>
                <a:ea typeface="배달의민족 도현" pitchFamily="50" charset="-127"/>
              </a:rPr>
              <a:t> </a:t>
            </a:r>
            <a:r>
              <a:rPr lang="ko-KR" altLang="en-US" dirty="0">
                <a:latin typeface="배달의민족 도현" pitchFamily="50" charset="-127"/>
                <a:ea typeface="배달의민족 도현" pitchFamily="50" charset="-127"/>
              </a:rPr>
              <a:t>함께 범법 월경 현장을 </a:t>
            </a:r>
            <a:r>
              <a:rPr lang="ko-KR" altLang="en-US" dirty="0" err="1" smtClean="0">
                <a:latin typeface="배달의민족 도현" pitchFamily="50" charset="-127"/>
                <a:ea typeface="배달의민족 도현" pitchFamily="50" charset="-127"/>
              </a:rPr>
              <a:t>검핵한</a:t>
            </a:r>
            <a:r>
              <a:rPr lang="ko-KR" altLang="en-US" dirty="0" smtClean="0">
                <a:latin typeface="배달의민족 도현" pitchFamily="50" charset="-127"/>
                <a:ea typeface="배달의민족 도현" pitchFamily="50" charset="-127"/>
              </a:rPr>
              <a:t> </a:t>
            </a:r>
            <a:r>
              <a:rPr lang="ko-KR" altLang="en-US" dirty="0">
                <a:latin typeface="배달의민족 도현" pitchFamily="50" charset="-127"/>
                <a:ea typeface="배달의민족 도현" pitchFamily="50" charset="-127"/>
              </a:rPr>
              <a:t>일도 있었다</a:t>
            </a:r>
            <a:r>
              <a:rPr lang="en-US" altLang="ko-KR" dirty="0" smtClean="0">
                <a:latin typeface="배달의민족 도현" pitchFamily="50" charset="-127"/>
                <a:ea typeface="배달의민족 도현" pitchFamily="50" charset="-127"/>
              </a:rPr>
              <a:t>.</a:t>
            </a:r>
            <a:r>
              <a:rPr lang="ko-KR" altLang="en-US" dirty="0">
                <a:latin typeface="배달의민족 도현" pitchFamily="50" charset="-127"/>
                <a:ea typeface="배달의민족 도현" pitchFamily="50" charset="-127"/>
              </a:rPr>
              <a:t> </a:t>
            </a:r>
            <a:r>
              <a:rPr lang="ko-KR" altLang="en-US" dirty="0" smtClean="0">
                <a:latin typeface="배달의민족 도현" pitchFamily="50" charset="-127"/>
                <a:ea typeface="배달의민족 도현" pitchFamily="50" charset="-127"/>
              </a:rPr>
              <a:t>청나라에서 </a:t>
            </a:r>
            <a:r>
              <a:rPr lang="ko-KR" altLang="en-US" dirty="0">
                <a:latin typeface="배달의민족 도현" pitchFamily="50" charset="-127"/>
                <a:ea typeface="배달의민족 도현" pitchFamily="50" charset="-127"/>
              </a:rPr>
              <a:t>이러한 범법 월경 사건들을 </a:t>
            </a:r>
            <a:r>
              <a:rPr lang="ko-KR" altLang="en-US" dirty="0" err="1">
                <a:latin typeface="배달의민족 도현" pitchFamily="50" charset="-127"/>
                <a:ea typeface="배달의민족 도현" pitchFamily="50" charset="-127"/>
              </a:rPr>
              <a:t>문제삼아</a:t>
            </a:r>
            <a:r>
              <a:rPr lang="en-US" altLang="ko-KR" dirty="0">
                <a:latin typeface="배달의민족 도현" pitchFamily="50" charset="-127"/>
                <a:ea typeface="배달의민족 도현" pitchFamily="50" charset="-127"/>
              </a:rPr>
              <a:t>, </a:t>
            </a:r>
            <a:r>
              <a:rPr lang="ko-KR" altLang="en-US" dirty="0">
                <a:latin typeface="배달의민족 도현" pitchFamily="50" charset="-127"/>
                <a:ea typeface="배달의민족 도현" pitchFamily="50" charset="-127"/>
              </a:rPr>
              <a:t>백두산에 올라가 국경을 정하려는 계획이 진행되었다</a:t>
            </a:r>
            <a:r>
              <a:rPr lang="en-US" altLang="ko-KR" dirty="0">
                <a:latin typeface="배달의민족 도현" pitchFamily="50" charset="-127"/>
                <a:ea typeface="배달의민족 도현" pitchFamily="50" charset="-127"/>
              </a:rPr>
              <a:t>.</a:t>
            </a:r>
          </a:p>
        </p:txBody>
      </p:sp>
    </p:spTree>
    <p:extLst>
      <p:ext uri="{BB962C8B-B14F-4D97-AF65-F5344CB8AC3E}">
        <p14:creationId xmlns:p14="http://schemas.microsoft.com/office/powerpoint/2010/main" val="5156614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그룹 20"/>
          <p:cNvGrpSpPr/>
          <p:nvPr/>
        </p:nvGrpSpPr>
        <p:grpSpPr>
          <a:xfrm>
            <a:off x="162232" y="221226"/>
            <a:ext cx="6238825" cy="1106129"/>
            <a:chOff x="162232" y="221226"/>
            <a:chExt cx="6238825" cy="1106129"/>
          </a:xfrm>
        </p:grpSpPr>
        <p:sp>
          <p:nvSpPr>
            <p:cNvPr id="5" name="직사각형 4"/>
            <p:cNvSpPr/>
            <p:nvPr/>
          </p:nvSpPr>
          <p:spPr>
            <a:xfrm>
              <a:off x="162232" y="221226"/>
              <a:ext cx="1106129" cy="1106129"/>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배달의민족 도현" pitchFamily="50" charset="-127"/>
                <a:ea typeface="배달의민족 도현" pitchFamily="50" charset="-127"/>
              </a:endParaRPr>
            </a:p>
          </p:txBody>
        </p:sp>
        <p:sp>
          <p:nvSpPr>
            <p:cNvPr id="8" name="TextBox 7"/>
            <p:cNvSpPr txBox="1"/>
            <p:nvPr/>
          </p:nvSpPr>
          <p:spPr>
            <a:xfrm>
              <a:off x="1327612" y="834912"/>
              <a:ext cx="5073445" cy="492443"/>
            </a:xfrm>
            <a:prstGeom prst="rect">
              <a:avLst/>
            </a:prstGeom>
            <a:noFill/>
          </p:spPr>
          <p:txBody>
            <a:bodyPr wrap="square" rtlCol="0">
              <a:spAutoFit/>
            </a:bodyPr>
            <a:lstStyle/>
            <a:p>
              <a:r>
                <a:rPr lang="ko-KR" altLang="en-US" sz="2600" spc="-150" dirty="0" smtClean="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rPr>
                <a:t>백두산 정계비 내용</a:t>
              </a:r>
              <a:endParaRPr lang="ko-KR" altLang="en-US" sz="2600" spc="-150" dirty="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endParaRPr>
            </a:p>
          </p:txBody>
        </p:sp>
      </p:grpSp>
      <p:sp>
        <p:nvSpPr>
          <p:cNvPr id="12" name="직사각형 11"/>
          <p:cNvSpPr/>
          <p:nvPr/>
        </p:nvSpPr>
        <p:spPr>
          <a:xfrm>
            <a:off x="0" y="6725263"/>
            <a:ext cx="12192000" cy="147484"/>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 name="모서리가 둥근 직사각형 2"/>
          <p:cNvSpPr/>
          <p:nvPr/>
        </p:nvSpPr>
        <p:spPr>
          <a:xfrm>
            <a:off x="6705600" y="2638785"/>
            <a:ext cx="5216942" cy="281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smtClean="0">
                <a:latin typeface="배달의민족 도현" pitchFamily="50" charset="-127"/>
                <a:ea typeface="배달의민족 도현" pitchFamily="50" charset="-127"/>
              </a:rPr>
              <a:t>“ </a:t>
            </a:r>
            <a:r>
              <a:rPr lang="ko-KR" altLang="en-US" dirty="0" smtClean="0">
                <a:latin typeface="배달의민족 도현" pitchFamily="50" charset="-127"/>
                <a:ea typeface="배달의민족 도현" pitchFamily="50" charset="-127"/>
              </a:rPr>
              <a:t>서쪽으로는 압록강</a:t>
            </a:r>
            <a:r>
              <a:rPr lang="en-US" altLang="ko-KR" dirty="0" smtClean="0">
                <a:latin typeface="배달의민족 도현" pitchFamily="50" charset="-127"/>
                <a:ea typeface="배달의민족 도현" pitchFamily="50" charset="-127"/>
              </a:rPr>
              <a:t>, </a:t>
            </a:r>
            <a:r>
              <a:rPr lang="ko-KR" altLang="en-US" dirty="0" smtClean="0">
                <a:latin typeface="배달의민족 도현" pitchFamily="50" charset="-127"/>
                <a:ea typeface="배달의민족 도현" pitchFamily="50" charset="-127"/>
              </a:rPr>
              <a:t>동쪽으로는 </a:t>
            </a:r>
            <a:r>
              <a:rPr lang="ko-KR" altLang="en-US" dirty="0" err="1" smtClean="0">
                <a:latin typeface="배달의민족 도현" pitchFamily="50" charset="-127"/>
                <a:ea typeface="배달의민족 도현" pitchFamily="50" charset="-127"/>
              </a:rPr>
              <a:t>토문강으로</a:t>
            </a:r>
            <a:r>
              <a:rPr lang="ko-KR" altLang="en-US" dirty="0" smtClean="0">
                <a:latin typeface="배달의민족 도현" pitchFamily="50" charset="-127"/>
                <a:ea typeface="배달의민족 도현" pitchFamily="50" charset="-127"/>
              </a:rPr>
              <a:t> 하여 이 분수령에 비를 세운다</a:t>
            </a:r>
            <a:r>
              <a:rPr lang="en-US" altLang="ko-KR" dirty="0" smtClean="0">
                <a:latin typeface="배달의민족 도현" pitchFamily="50" charset="-127"/>
                <a:ea typeface="배달의민족 도현" pitchFamily="50" charset="-127"/>
              </a:rPr>
              <a:t>. “</a:t>
            </a:r>
            <a:endParaRPr lang="ko-KR" altLang="en-US" dirty="0">
              <a:latin typeface="배달의민족 도현" pitchFamily="50" charset="-127"/>
              <a:ea typeface="배달의민족 도현" pitchFamily="50" charset="-127"/>
            </a:endParaRPr>
          </a:p>
        </p:txBody>
      </p:sp>
      <p:pic>
        <p:nvPicPr>
          <p:cNvPr id="22" name="그림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231" y="1824852"/>
            <a:ext cx="5167649" cy="4444178"/>
          </a:xfrm>
          <a:prstGeom prst="rect">
            <a:avLst/>
          </a:prstGeom>
        </p:spPr>
      </p:pic>
    </p:spTree>
    <p:extLst>
      <p:ext uri="{BB962C8B-B14F-4D97-AF65-F5344CB8AC3E}">
        <p14:creationId xmlns:p14="http://schemas.microsoft.com/office/powerpoint/2010/main" val="29792446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그룹 6"/>
          <p:cNvGrpSpPr/>
          <p:nvPr/>
        </p:nvGrpSpPr>
        <p:grpSpPr>
          <a:xfrm>
            <a:off x="162232" y="221226"/>
            <a:ext cx="6238825" cy="1106129"/>
            <a:chOff x="162232" y="221226"/>
            <a:chExt cx="6238825" cy="1106129"/>
          </a:xfrm>
        </p:grpSpPr>
        <p:sp>
          <p:nvSpPr>
            <p:cNvPr id="8" name="직사각형 7"/>
            <p:cNvSpPr/>
            <p:nvPr/>
          </p:nvSpPr>
          <p:spPr>
            <a:xfrm>
              <a:off x="162232" y="221226"/>
              <a:ext cx="1106129" cy="1106129"/>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배달의민족 도현" pitchFamily="50" charset="-127"/>
                <a:ea typeface="배달의민족 도현" pitchFamily="50" charset="-127"/>
              </a:endParaRPr>
            </a:p>
          </p:txBody>
        </p:sp>
        <p:sp>
          <p:nvSpPr>
            <p:cNvPr id="9" name="TextBox 8"/>
            <p:cNvSpPr txBox="1"/>
            <p:nvPr/>
          </p:nvSpPr>
          <p:spPr>
            <a:xfrm>
              <a:off x="1327612" y="834912"/>
              <a:ext cx="5073445" cy="492443"/>
            </a:xfrm>
            <a:prstGeom prst="rect">
              <a:avLst/>
            </a:prstGeom>
            <a:noFill/>
          </p:spPr>
          <p:txBody>
            <a:bodyPr wrap="square" rtlCol="0">
              <a:spAutoFit/>
            </a:bodyPr>
            <a:lstStyle/>
            <a:p>
              <a:r>
                <a:rPr lang="ko-KR" altLang="en-US" sz="2600" spc="-150" dirty="0" smtClean="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rPr>
                <a:t>중국의 입장 </a:t>
              </a:r>
              <a:endParaRPr lang="ko-KR" altLang="en-US" sz="2600" spc="-150" dirty="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endParaRPr>
            </a:p>
          </p:txBody>
        </p:sp>
      </p:grpSp>
      <p:sp>
        <p:nvSpPr>
          <p:cNvPr id="2" name="모서리가 둥근 직사각형 1"/>
          <p:cNvSpPr/>
          <p:nvPr/>
        </p:nvSpPr>
        <p:spPr>
          <a:xfrm>
            <a:off x="7535095" y="962631"/>
            <a:ext cx="3635411" cy="26031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dirty="0">
                <a:latin typeface="배달의민족 도현" pitchFamily="50" charset="-127"/>
                <a:ea typeface="배달의민족 도현" pitchFamily="50" charset="-127"/>
              </a:rPr>
              <a:t>그런데 여기서 </a:t>
            </a:r>
            <a:r>
              <a:rPr lang="ko-KR" altLang="en-US" dirty="0" smtClean="0">
                <a:latin typeface="배달의민족 도현" pitchFamily="50" charset="-127"/>
                <a:ea typeface="배달의민족 도현" pitchFamily="50" charset="-127"/>
              </a:rPr>
              <a:t>말하는 </a:t>
            </a:r>
            <a:r>
              <a:rPr lang="ko-KR" altLang="en-US" b="1" dirty="0" err="1" smtClean="0">
                <a:latin typeface="배달의민족 도현" pitchFamily="50" charset="-127"/>
                <a:ea typeface="배달의민족 도현" pitchFamily="50" charset="-127"/>
              </a:rPr>
              <a:t>토문강</a:t>
            </a:r>
            <a:r>
              <a:rPr lang="ko-KR" altLang="en-US" dirty="0" err="1" smtClean="0">
                <a:latin typeface="배달의민족 도현" pitchFamily="50" charset="-127"/>
                <a:ea typeface="배달의민족 도현" pitchFamily="50" charset="-127"/>
              </a:rPr>
              <a:t>이</a:t>
            </a:r>
            <a:r>
              <a:rPr lang="ko-KR" altLang="en-US" dirty="0" smtClean="0">
                <a:latin typeface="배달의민족 도현" pitchFamily="50" charset="-127"/>
                <a:ea typeface="배달의민족 도현" pitchFamily="50" charset="-127"/>
              </a:rPr>
              <a:t> </a:t>
            </a:r>
            <a:r>
              <a:rPr lang="ko-KR" altLang="en-US" dirty="0">
                <a:latin typeface="배달의민족 도현" pitchFamily="50" charset="-127"/>
                <a:ea typeface="배달의민족 도현" pitchFamily="50" charset="-127"/>
              </a:rPr>
              <a:t>두만강을 지칭하는 것인지 중국 영토 안의 </a:t>
            </a:r>
            <a:r>
              <a:rPr lang="ko-KR" altLang="en-US" dirty="0" err="1" smtClean="0">
                <a:latin typeface="배달의민족 도현" pitchFamily="50" charset="-127"/>
                <a:ea typeface="배달의민족 도현" pitchFamily="50" charset="-127"/>
              </a:rPr>
              <a:t>토문강을</a:t>
            </a:r>
            <a:r>
              <a:rPr lang="ko-KR" altLang="en-US" dirty="0" smtClean="0">
                <a:latin typeface="배달의민족 도현" pitchFamily="50" charset="-127"/>
                <a:ea typeface="배달의민족 도현" pitchFamily="50" charset="-127"/>
              </a:rPr>
              <a:t> </a:t>
            </a:r>
            <a:r>
              <a:rPr lang="ko-KR" altLang="en-US" dirty="0">
                <a:latin typeface="배달의민족 도현" pitchFamily="50" charset="-127"/>
                <a:ea typeface="배달의민족 도현" pitchFamily="50" charset="-127"/>
              </a:rPr>
              <a:t>지칭하는 것인지 정확하지 않아 후에 논란거리가 되었다</a:t>
            </a:r>
            <a:r>
              <a:rPr lang="en-US" altLang="ko-KR" dirty="0">
                <a:latin typeface="배달의민족 도현" pitchFamily="50" charset="-127"/>
                <a:ea typeface="배달의민족 도현" pitchFamily="50" charset="-127"/>
              </a:rPr>
              <a:t>.</a:t>
            </a:r>
            <a:endParaRPr lang="ko-KR" altLang="en-US" dirty="0">
              <a:latin typeface="배달의민족 도현" pitchFamily="50" charset="-127"/>
              <a:ea typeface="배달의민족 도현" pitchFamily="50" charset="-127"/>
            </a:endParaRPr>
          </a:p>
        </p:txBody>
      </p:sp>
      <p:sp>
        <p:nvSpPr>
          <p:cNvPr id="11" name="모서리가 둥근 직사각형 10"/>
          <p:cNvSpPr/>
          <p:nvPr/>
        </p:nvSpPr>
        <p:spPr>
          <a:xfrm>
            <a:off x="7535095" y="3996131"/>
            <a:ext cx="3674076" cy="26031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dirty="0" smtClean="0">
                <a:latin typeface="배달의민족 도현" pitchFamily="50" charset="-127"/>
                <a:ea typeface="배달의민족 도현" pitchFamily="50" charset="-127"/>
              </a:rPr>
              <a:t>우리나라는 </a:t>
            </a:r>
            <a:r>
              <a:rPr lang="ko-KR" altLang="en-US" dirty="0" err="1" smtClean="0">
                <a:latin typeface="배달의민족 도현" pitchFamily="50" charset="-127"/>
                <a:ea typeface="배달의민족 도현" pitchFamily="50" charset="-127"/>
              </a:rPr>
              <a:t>토문강을</a:t>
            </a:r>
            <a:r>
              <a:rPr lang="ko-KR" altLang="en-US" dirty="0" smtClean="0">
                <a:latin typeface="배달의민족 도현" pitchFamily="50" charset="-127"/>
                <a:ea typeface="배달의민족 도현" pitchFamily="50" charset="-127"/>
              </a:rPr>
              <a:t> </a:t>
            </a:r>
            <a:r>
              <a:rPr lang="ko-KR" altLang="en-US" dirty="0" err="1" smtClean="0">
                <a:latin typeface="배달의민족 도현" pitchFamily="50" charset="-127"/>
                <a:ea typeface="배달의민족 도현" pitchFamily="50" charset="-127"/>
              </a:rPr>
              <a:t>쑹화강의</a:t>
            </a:r>
            <a:r>
              <a:rPr lang="ko-KR" altLang="en-US" dirty="0" smtClean="0">
                <a:latin typeface="배달의민족 도현" pitchFamily="50" charset="-127"/>
                <a:ea typeface="배달의민족 도현" pitchFamily="50" charset="-127"/>
              </a:rPr>
              <a:t> 상류인 </a:t>
            </a:r>
            <a:r>
              <a:rPr lang="ko-KR" altLang="en-US" dirty="0" err="1" smtClean="0">
                <a:latin typeface="배달의민족 도현" pitchFamily="50" charset="-127"/>
                <a:ea typeface="배달의민족 도현" pitchFamily="50" charset="-127"/>
              </a:rPr>
              <a:t>토문강으로</a:t>
            </a:r>
            <a:r>
              <a:rPr lang="ko-KR" altLang="en-US" dirty="0" smtClean="0">
                <a:latin typeface="배달의민족 도현" pitchFamily="50" charset="-127"/>
                <a:ea typeface="배달의민족 도현" pitchFamily="50" charset="-127"/>
              </a:rPr>
              <a:t> 해석하여 </a:t>
            </a:r>
            <a:r>
              <a:rPr lang="ko-KR" altLang="en-US" dirty="0" err="1" smtClean="0">
                <a:latin typeface="배달의민족 도현" pitchFamily="50" charset="-127"/>
                <a:ea typeface="배달의민족 도현" pitchFamily="50" charset="-127"/>
              </a:rPr>
              <a:t>동간도가</a:t>
            </a:r>
            <a:r>
              <a:rPr lang="ko-KR" altLang="en-US" dirty="0" smtClean="0">
                <a:latin typeface="배달의민족 도현" pitchFamily="50" charset="-127"/>
                <a:ea typeface="배달의민족 도현" pitchFamily="50" charset="-127"/>
              </a:rPr>
              <a:t> 우리 영토라고 주장한 반면</a:t>
            </a:r>
            <a:r>
              <a:rPr lang="en-US" altLang="ko-KR" dirty="0" smtClean="0">
                <a:latin typeface="배달의민족 도현" pitchFamily="50" charset="-127"/>
                <a:ea typeface="배달의민족 도현" pitchFamily="50" charset="-127"/>
              </a:rPr>
              <a:t>, </a:t>
            </a:r>
            <a:r>
              <a:rPr lang="ko-KR" altLang="en-US" dirty="0" smtClean="0">
                <a:latin typeface="배달의민족 도현" pitchFamily="50" charset="-127"/>
                <a:ea typeface="배달의민족 도현" pitchFamily="50" charset="-127"/>
              </a:rPr>
              <a:t>중국 측은 </a:t>
            </a:r>
            <a:r>
              <a:rPr lang="ko-KR" altLang="en-US" dirty="0" err="1" smtClean="0">
                <a:latin typeface="배달의민족 도현" pitchFamily="50" charset="-127"/>
                <a:ea typeface="배달의민족 도현" pitchFamily="50" charset="-127"/>
              </a:rPr>
              <a:t>토문강을</a:t>
            </a:r>
            <a:r>
              <a:rPr lang="ko-KR" altLang="en-US" dirty="0" smtClean="0">
                <a:latin typeface="배달의민족 도현" pitchFamily="50" charset="-127"/>
                <a:ea typeface="배달의민족 도현" pitchFamily="50" charset="-127"/>
              </a:rPr>
              <a:t> 두만강이라고 해석하였다</a:t>
            </a:r>
            <a:r>
              <a:rPr lang="en-US" altLang="ko-KR" dirty="0" smtClean="0">
                <a:latin typeface="배달의민족 도현" pitchFamily="50" charset="-127"/>
                <a:ea typeface="배달의민족 도현" pitchFamily="50" charset="-127"/>
              </a:rPr>
              <a:t>.</a:t>
            </a:r>
            <a:endParaRPr lang="ko-KR" altLang="en-US" dirty="0">
              <a:latin typeface="배달의민족 도현" pitchFamily="50" charset="-127"/>
              <a:ea typeface="배달의민족 도현" pitchFamily="50" charset="-127"/>
            </a:endParaRPr>
          </a:p>
        </p:txBody>
      </p:sp>
      <p:pic>
        <p:nvPicPr>
          <p:cNvPr id="12" name="그림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945" y="1568622"/>
            <a:ext cx="6233112" cy="5165582"/>
          </a:xfrm>
          <a:prstGeom prst="rect">
            <a:avLst/>
          </a:prstGeom>
        </p:spPr>
      </p:pic>
    </p:spTree>
    <p:extLst>
      <p:ext uri="{BB962C8B-B14F-4D97-AF65-F5344CB8AC3E}">
        <p14:creationId xmlns:p14="http://schemas.microsoft.com/office/powerpoint/2010/main" val="14325081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직사각형 5"/>
          <p:cNvSpPr/>
          <p:nvPr/>
        </p:nvSpPr>
        <p:spPr>
          <a:xfrm>
            <a:off x="162232" y="221226"/>
            <a:ext cx="1106129" cy="1106129"/>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직사각형 9"/>
          <p:cNvSpPr/>
          <p:nvPr/>
        </p:nvSpPr>
        <p:spPr>
          <a:xfrm>
            <a:off x="0" y="6725263"/>
            <a:ext cx="12192000" cy="147484"/>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nvGrpSpPr>
          <p:cNvPr id="34" name="그룹 33"/>
          <p:cNvGrpSpPr/>
          <p:nvPr/>
        </p:nvGrpSpPr>
        <p:grpSpPr>
          <a:xfrm>
            <a:off x="162232" y="221226"/>
            <a:ext cx="6238825" cy="1106129"/>
            <a:chOff x="162232" y="221226"/>
            <a:chExt cx="6238825" cy="1106129"/>
          </a:xfrm>
        </p:grpSpPr>
        <p:sp>
          <p:nvSpPr>
            <p:cNvPr id="35" name="직사각형 34"/>
            <p:cNvSpPr/>
            <p:nvPr/>
          </p:nvSpPr>
          <p:spPr>
            <a:xfrm>
              <a:off x="162232" y="221226"/>
              <a:ext cx="1106129" cy="1106129"/>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배달의민족 도현" pitchFamily="50" charset="-127"/>
                <a:ea typeface="배달의민족 도현" pitchFamily="50" charset="-127"/>
              </a:endParaRPr>
            </a:p>
          </p:txBody>
        </p:sp>
        <p:sp>
          <p:nvSpPr>
            <p:cNvPr id="36" name="TextBox 35"/>
            <p:cNvSpPr txBox="1"/>
            <p:nvPr/>
          </p:nvSpPr>
          <p:spPr>
            <a:xfrm>
              <a:off x="1327612" y="834912"/>
              <a:ext cx="5073445" cy="492443"/>
            </a:xfrm>
            <a:prstGeom prst="rect">
              <a:avLst/>
            </a:prstGeom>
            <a:noFill/>
          </p:spPr>
          <p:txBody>
            <a:bodyPr wrap="square" rtlCol="0">
              <a:spAutoFit/>
            </a:bodyPr>
            <a:lstStyle/>
            <a:p>
              <a:r>
                <a:rPr lang="ko-KR" altLang="en-US" sz="2600" spc="-150" dirty="0" smtClean="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rPr>
                <a:t>간도협</a:t>
              </a:r>
              <a:r>
                <a:rPr lang="ko-KR" altLang="en-US" sz="2600" spc="-150" dirty="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rPr>
                <a:t>약</a:t>
              </a:r>
            </a:p>
          </p:txBody>
        </p:sp>
      </p:grpSp>
      <p:pic>
        <p:nvPicPr>
          <p:cNvPr id="2" name="그림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232" y="1797650"/>
            <a:ext cx="6191250" cy="4514850"/>
          </a:xfrm>
          <a:prstGeom prst="rect">
            <a:avLst/>
          </a:prstGeom>
        </p:spPr>
      </p:pic>
      <p:sp>
        <p:nvSpPr>
          <p:cNvPr id="3" name="모서리가 둥근 직사각형 2"/>
          <p:cNvSpPr/>
          <p:nvPr/>
        </p:nvSpPr>
        <p:spPr>
          <a:xfrm>
            <a:off x="6730314" y="1081133"/>
            <a:ext cx="5034887" cy="52310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dirty="0" smtClean="0">
                <a:latin typeface="배달의민족 도현" pitchFamily="50" charset="-127"/>
                <a:ea typeface="배달의민족 도현" pitchFamily="50" charset="-127"/>
              </a:rPr>
              <a:t>이러한 상황에서 일제에 의해 국권을 빼앗긴 뒤인 </a:t>
            </a:r>
            <a:r>
              <a:rPr lang="en-US" altLang="ko-KR" dirty="0" smtClean="0">
                <a:latin typeface="배달의민족 도현" pitchFamily="50" charset="-127"/>
                <a:ea typeface="배달의민족 도현" pitchFamily="50" charset="-127"/>
              </a:rPr>
              <a:t>1909</a:t>
            </a:r>
            <a:r>
              <a:rPr lang="ko-KR" altLang="en-US" dirty="0" smtClean="0">
                <a:latin typeface="배달의민족 도현" pitchFamily="50" charset="-127"/>
                <a:ea typeface="배달의민족 도현" pitchFamily="50" charset="-127"/>
              </a:rPr>
              <a:t>년 </a:t>
            </a:r>
            <a:r>
              <a:rPr lang="en-US" altLang="ko-KR" dirty="0">
                <a:latin typeface="배달의민족 도현" pitchFamily="50" charset="-127"/>
                <a:ea typeface="배달의민족 도현" pitchFamily="50" charset="-127"/>
              </a:rPr>
              <a:t>9</a:t>
            </a:r>
            <a:r>
              <a:rPr lang="ko-KR" altLang="en-US" dirty="0">
                <a:latin typeface="배달의민족 도현" pitchFamily="50" charset="-127"/>
                <a:ea typeface="배달의민족 도현" pitchFamily="50" charset="-127"/>
              </a:rPr>
              <a:t>월 일본은 청나라로부터 남만주철도 </a:t>
            </a:r>
            <a:r>
              <a:rPr lang="ko-KR" altLang="en-US" dirty="0" smtClean="0">
                <a:latin typeface="배달의민족 도현" pitchFamily="50" charset="-127"/>
                <a:ea typeface="배달의민족 도현" pitchFamily="50" charset="-127"/>
              </a:rPr>
              <a:t>부설권을 </a:t>
            </a:r>
            <a:r>
              <a:rPr lang="ko-KR" altLang="en-US" dirty="0">
                <a:latin typeface="배달의민족 도현" pitchFamily="50" charset="-127"/>
                <a:ea typeface="배달의민족 도현" pitchFamily="50" charset="-127"/>
              </a:rPr>
              <a:t>보장받은 대가로 백두산 정계비에 대한 청나라 측 해석을 그대로 인정해 </a:t>
            </a:r>
            <a:r>
              <a:rPr lang="ko-KR" altLang="en-US" b="1" dirty="0">
                <a:latin typeface="배달의민족 도현" pitchFamily="50" charset="-127"/>
                <a:ea typeface="배달의민족 도현" pitchFamily="50" charset="-127"/>
              </a:rPr>
              <a:t>간도협약</a:t>
            </a:r>
            <a:r>
              <a:rPr lang="ko-KR" altLang="en-US" dirty="0">
                <a:latin typeface="배달의민족 도현" pitchFamily="50" charset="-127"/>
                <a:ea typeface="배달의민족 도현" pitchFamily="50" charset="-127"/>
              </a:rPr>
              <a:t>을 </a:t>
            </a:r>
            <a:r>
              <a:rPr lang="ko-KR" altLang="en-US" dirty="0" smtClean="0">
                <a:latin typeface="배달의민족 도현" pitchFamily="50" charset="-127"/>
                <a:ea typeface="배달의민족 도현" pitchFamily="50" charset="-127"/>
              </a:rPr>
              <a:t>체결했다</a:t>
            </a:r>
            <a:r>
              <a:rPr lang="en-US" altLang="ko-KR" dirty="0" smtClean="0">
                <a:latin typeface="배달의민족 도현" pitchFamily="50" charset="-127"/>
                <a:ea typeface="배달의민족 도현" pitchFamily="50" charset="-127"/>
              </a:rPr>
              <a:t>.</a:t>
            </a:r>
            <a:endParaRPr lang="ko-KR" altLang="en-US" dirty="0">
              <a:latin typeface="배달의민족 도현" pitchFamily="50" charset="-127"/>
              <a:ea typeface="배달의민족 도현" pitchFamily="50" charset="-127"/>
            </a:endParaRPr>
          </a:p>
        </p:txBody>
      </p:sp>
    </p:spTree>
    <p:extLst>
      <p:ext uri="{BB962C8B-B14F-4D97-AF65-F5344CB8AC3E}">
        <p14:creationId xmlns:p14="http://schemas.microsoft.com/office/powerpoint/2010/main" val="31047149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직사각형 22"/>
          <p:cNvSpPr/>
          <p:nvPr/>
        </p:nvSpPr>
        <p:spPr>
          <a:xfrm>
            <a:off x="0" y="4277032"/>
            <a:ext cx="12192000" cy="2580968"/>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 name="TextBox 5"/>
          <p:cNvSpPr txBox="1"/>
          <p:nvPr/>
        </p:nvSpPr>
        <p:spPr>
          <a:xfrm>
            <a:off x="3810928" y="2976162"/>
            <a:ext cx="4570144" cy="523220"/>
          </a:xfrm>
          <a:prstGeom prst="rect">
            <a:avLst/>
          </a:prstGeom>
          <a:noFill/>
        </p:spPr>
        <p:txBody>
          <a:bodyPr wrap="square" rtlCol="0">
            <a:spAutoFit/>
          </a:bodyPr>
          <a:lstStyle/>
          <a:p>
            <a:pPr algn="ctr"/>
            <a:r>
              <a:rPr lang="ko-KR" altLang="en-US" sz="2800" dirty="0" err="1" smtClean="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감계회담</a:t>
            </a:r>
            <a:r>
              <a:rPr lang="en-US" altLang="ko-KR" sz="28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 </a:t>
            </a:r>
            <a:r>
              <a:rPr lang="en-US" altLang="ko-KR" sz="2800" dirty="0" smtClean="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&amp; </a:t>
            </a:r>
            <a:r>
              <a:rPr lang="ko-KR" altLang="en-US" sz="2800" dirty="0" smtClean="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을사조약</a:t>
            </a:r>
            <a:endParaRPr lang="en-US" altLang="ko-KR" sz="28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endParaRPr>
          </a:p>
        </p:txBody>
      </p:sp>
      <p:cxnSp>
        <p:nvCxnSpPr>
          <p:cNvPr id="24" name="직선 연결선 23"/>
          <p:cNvCxnSpPr/>
          <p:nvPr/>
        </p:nvCxnSpPr>
        <p:spPr>
          <a:xfrm>
            <a:off x="3796553" y="3607840"/>
            <a:ext cx="4598894" cy="0"/>
          </a:xfrm>
          <a:prstGeom prst="line">
            <a:avLst/>
          </a:prstGeom>
          <a:ln w="28575">
            <a:solidFill>
              <a:srgbClr val="0C4C89"/>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0099587" y="5396468"/>
            <a:ext cx="1902941" cy="923330"/>
          </a:xfrm>
          <a:prstGeom prst="rect">
            <a:avLst/>
          </a:prstGeom>
          <a:noFill/>
        </p:spPr>
        <p:txBody>
          <a:bodyPr wrap="square" rtlCol="0">
            <a:spAutoFit/>
          </a:bodyPr>
          <a:lstStyle/>
          <a:p>
            <a:pPr algn="ctr"/>
            <a:r>
              <a:rPr lang="ko-KR" altLang="en-US" dirty="0">
                <a:solidFill>
                  <a:schemeClr val="bg1"/>
                </a:solidFill>
                <a:latin typeface="배달의민족 도현" pitchFamily="50" charset="-127"/>
                <a:ea typeface="배달의민족 도현" pitchFamily="50" charset="-127"/>
              </a:rPr>
              <a:t>영어영문학과 </a:t>
            </a:r>
          </a:p>
          <a:p>
            <a:pPr algn="ctr"/>
            <a:r>
              <a:rPr lang="en-US" altLang="ko-KR" dirty="0">
                <a:solidFill>
                  <a:schemeClr val="bg1"/>
                </a:solidFill>
                <a:latin typeface="배달의민족 도현" pitchFamily="50" charset="-127"/>
                <a:ea typeface="배달의민족 도현" pitchFamily="50" charset="-127"/>
              </a:rPr>
              <a:t>21703220</a:t>
            </a:r>
          </a:p>
          <a:p>
            <a:pPr algn="ctr"/>
            <a:r>
              <a:rPr lang="ko-KR" altLang="en-US" dirty="0">
                <a:solidFill>
                  <a:schemeClr val="bg1"/>
                </a:solidFill>
                <a:latin typeface="배달의민족 도현" pitchFamily="50" charset="-127"/>
                <a:ea typeface="배달의민족 도현" pitchFamily="50" charset="-127"/>
              </a:rPr>
              <a:t>임종선</a:t>
            </a:r>
          </a:p>
        </p:txBody>
      </p:sp>
    </p:spTree>
    <p:extLst>
      <p:ext uri="{BB962C8B-B14F-4D97-AF65-F5344CB8AC3E}">
        <p14:creationId xmlns:p14="http://schemas.microsoft.com/office/powerpoint/2010/main" val="25617404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그룹 3"/>
          <p:cNvGrpSpPr/>
          <p:nvPr/>
        </p:nvGrpSpPr>
        <p:grpSpPr>
          <a:xfrm>
            <a:off x="162232" y="221226"/>
            <a:ext cx="1106129" cy="1106129"/>
            <a:chOff x="162232" y="221226"/>
            <a:chExt cx="1312607" cy="1312607"/>
          </a:xfrm>
        </p:grpSpPr>
        <p:sp>
          <p:nvSpPr>
            <p:cNvPr id="5" name="직사각형 4"/>
            <p:cNvSpPr/>
            <p:nvPr/>
          </p:nvSpPr>
          <p:spPr>
            <a:xfrm>
              <a:off x="162232" y="221226"/>
              <a:ext cx="1312607" cy="1312607"/>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6" name="TextBox 5"/>
            <p:cNvSpPr txBox="1"/>
            <p:nvPr/>
          </p:nvSpPr>
          <p:spPr>
            <a:xfrm>
              <a:off x="442254" y="1054506"/>
              <a:ext cx="988339" cy="401750"/>
            </a:xfrm>
            <a:prstGeom prst="rect">
              <a:avLst/>
            </a:prstGeom>
            <a:noFill/>
          </p:spPr>
          <p:txBody>
            <a:bodyPr wrap="square">
              <a:spAutoFit/>
            </a:bodyPr>
            <a:lstStyle/>
            <a:p>
              <a:pPr algn="r">
                <a:defRPr/>
              </a:pPr>
              <a:endParaRPr lang="ko-KR" altLang="en-US" sz="1600">
                <a:ln w="9525">
                  <a:solidFill>
                    <a:schemeClr val="accent1">
                      <a:alpha val="0"/>
                    </a:schemeClr>
                  </a:solidFill>
                </a:ln>
                <a:solidFill>
                  <a:schemeClr val="bg1"/>
                </a:solidFill>
                <a:latin typeface="나눔고딕 ExtraBold"/>
                <a:ea typeface="나눔고딕 ExtraBold"/>
              </a:endParaRPr>
            </a:p>
          </p:txBody>
        </p:sp>
      </p:grpSp>
      <p:sp>
        <p:nvSpPr>
          <p:cNvPr id="7" name="TextBox 6"/>
          <p:cNvSpPr txBox="1"/>
          <p:nvPr/>
        </p:nvSpPr>
        <p:spPr>
          <a:xfrm>
            <a:off x="1327612" y="496358"/>
            <a:ext cx="5073445" cy="338554"/>
          </a:xfrm>
          <a:prstGeom prst="rect">
            <a:avLst/>
          </a:prstGeom>
          <a:noFill/>
        </p:spPr>
        <p:txBody>
          <a:bodyPr wrap="square">
            <a:spAutoFit/>
          </a:bodyPr>
          <a:lstStyle/>
          <a:p>
            <a:pPr lvl="0">
              <a:defRPr/>
            </a:pPr>
            <a:endParaRPr lang="ko-KR" altLang="en-US" sz="1600" b="0" spc="-150">
              <a:ln w="9525">
                <a:solidFill>
                  <a:schemeClr val="accent1">
                    <a:alpha val="0"/>
                  </a:schemeClr>
                </a:solidFill>
              </a:ln>
              <a:solidFill>
                <a:schemeClr val="tx1">
                  <a:lumMod val="50000"/>
                  <a:lumOff val="50000"/>
                </a:schemeClr>
              </a:solidFill>
              <a:latin typeface="나눔고딕"/>
              <a:ea typeface="나눔고딕"/>
            </a:endParaRPr>
          </a:p>
        </p:txBody>
      </p:sp>
      <p:sp>
        <p:nvSpPr>
          <p:cNvPr id="8" name="TextBox 7"/>
          <p:cNvSpPr txBox="1"/>
          <p:nvPr/>
        </p:nvSpPr>
        <p:spPr>
          <a:xfrm>
            <a:off x="1327612" y="834912"/>
            <a:ext cx="5073445" cy="492443"/>
          </a:xfrm>
          <a:prstGeom prst="rect">
            <a:avLst/>
          </a:prstGeom>
          <a:noFill/>
        </p:spPr>
        <p:txBody>
          <a:bodyPr wrap="square">
            <a:spAutoFit/>
          </a:bodyPr>
          <a:lstStyle/>
          <a:p>
            <a:pPr lvl="0">
              <a:defRPr/>
            </a:pPr>
            <a:endParaRPr lang="en-US" altLang="ko-KR" sz="2600" b="0" spc="-150">
              <a:ln w="9525">
                <a:solidFill>
                  <a:schemeClr val="accent1">
                    <a:alpha val="0"/>
                  </a:schemeClr>
                </a:solidFill>
              </a:ln>
              <a:solidFill>
                <a:schemeClr val="tx1">
                  <a:lumMod val="75000"/>
                  <a:lumOff val="25000"/>
                </a:schemeClr>
              </a:solidFill>
              <a:latin typeface="나눔고딕 ExtraBold"/>
              <a:ea typeface="나눔고딕 ExtraBold"/>
            </a:endParaRPr>
          </a:p>
        </p:txBody>
      </p:sp>
      <p:sp>
        <p:nvSpPr>
          <p:cNvPr id="12" name="직사각형 11"/>
          <p:cNvSpPr/>
          <p:nvPr/>
        </p:nvSpPr>
        <p:spPr>
          <a:xfrm>
            <a:off x="0" y="6725263"/>
            <a:ext cx="12192000" cy="147484"/>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1" name="제목 1"/>
          <p:cNvSpPr>
            <a:spLocks noGrp="1"/>
          </p:cNvSpPr>
          <p:nvPr>
            <p:ph type="title"/>
          </p:nvPr>
        </p:nvSpPr>
        <p:spPr/>
        <p:txBody>
          <a:bodyPr/>
          <a:lstStyle/>
          <a:p>
            <a:pPr algn="ctr">
              <a:defRPr/>
            </a:pPr>
            <a:r>
              <a:rPr lang="ko-KR" altLang="en-US" dirty="0" err="1">
                <a:latin typeface="배달의민족 도현" pitchFamily="50" charset="-127"/>
                <a:ea typeface="배달의민족 도현" pitchFamily="50" charset="-127"/>
              </a:rPr>
              <a:t>감계회담</a:t>
            </a:r>
            <a:endParaRPr lang="ko-KR" altLang="en-US" dirty="0">
              <a:latin typeface="배달의민족 도현" pitchFamily="50" charset="-127"/>
              <a:ea typeface="배달의민족 도현" pitchFamily="50" charset="-127"/>
            </a:endParaRPr>
          </a:p>
        </p:txBody>
      </p:sp>
      <p:sp>
        <p:nvSpPr>
          <p:cNvPr id="22" name="내용 개체 틀 2"/>
          <p:cNvSpPr>
            <a:spLocks noGrp="1"/>
          </p:cNvSpPr>
          <p:nvPr>
            <p:ph idx="1"/>
          </p:nvPr>
        </p:nvSpPr>
        <p:spPr/>
        <p:txBody>
          <a:bodyPr>
            <a:noAutofit/>
          </a:bodyPr>
          <a:lstStyle/>
          <a:p>
            <a:pPr>
              <a:defRPr/>
            </a:pPr>
            <a:r>
              <a:rPr lang="en-US" altLang="ko-KR" sz="1700" dirty="0">
                <a:latin typeface="배달의민족 도현" pitchFamily="50" charset="-127"/>
                <a:ea typeface="배달의민족 도현" pitchFamily="50" charset="-127"/>
              </a:rPr>
              <a:t>1</a:t>
            </a:r>
            <a:r>
              <a:rPr lang="ko-KR" altLang="en-US" sz="1700" dirty="0" err="1">
                <a:latin typeface="배달의민족 도현" pitchFamily="50" charset="-127"/>
                <a:ea typeface="배달의민족 도현" pitchFamily="50" charset="-127"/>
              </a:rPr>
              <a:t>차감계회담</a:t>
            </a:r>
            <a:endParaRPr lang="ko-KR" altLang="en-US" sz="1700" dirty="0">
              <a:latin typeface="배달의민족 도현" pitchFamily="50" charset="-127"/>
              <a:ea typeface="배달의민족 도현" pitchFamily="50" charset="-127"/>
            </a:endParaRPr>
          </a:p>
          <a:p>
            <a:pPr>
              <a:defRPr/>
            </a:pPr>
            <a:r>
              <a:rPr lang="ko-KR" altLang="en-US" sz="1700" dirty="0">
                <a:latin typeface="배달의민족 도현" pitchFamily="50" charset="-127"/>
                <a:ea typeface="배달의민족 도현" pitchFamily="50" charset="-127"/>
              </a:rPr>
              <a:t>청과 조선 사이의 간도 국경을 둘러싼 1차 </a:t>
            </a:r>
            <a:r>
              <a:rPr lang="ko-KR" altLang="en-US" sz="1700" dirty="0" err="1">
                <a:latin typeface="배달의민족 도현" pitchFamily="50" charset="-127"/>
                <a:ea typeface="배달의민족 도현" pitchFamily="50" charset="-127"/>
              </a:rPr>
              <a:t>감계회담이</a:t>
            </a:r>
            <a:r>
              <a:rPr lang="ko-KR" altLang="en-US" sz="1700" dirty="0">
                <a:latin typeface="배달의민족 도현" pitchFamily="50" charset="-127"/>
                <a:ea typeface="배달의민족 도현" pitchFamily="50" charset="-127"/>
              </a:rPr>
              <a:t> </a:t>
            </a:r>
            <a:r>
              <a:rPr lang="ko-KR" altLang="en-US" sz="1700" dirty="0" err="1">
                <a:latin typeface="배달의민족 도현" pitchFamily="50" charset="-127"/>
                <a:ea typeface="배달의민족 도현" pitchFamily="50" charset="-127"/>
              </a:rPr>
              <a:t>회령에서</a:t>
            </a:r>
            <a:r>
              <a:rPr lang="ko-KR" altLang="en-US" sz="1700" dirty="0">
                <a:latin typeface="배달의민족 도현" pitchFamily="50" charset="-127"/>
                <a:ea typeface="배달의민족 도현" pitchFamily="50" charset="-127"/>
              </a:rPr>
              <a:t> 열린 것은 1885년 9월 30일이었다 이때 우리 측의 대표는 </a:t>
            </a:r>
            <a:r>
              <a:rPr lang="ko-KR" altLang="en-US" sz="1700" dirty="0" err="1">
                <a:latin typeface="배달의민족 도현" pitchFamily="50" charset="-127"/>
                <a:ea typeface="배달의민족 도현" pitchFamily="50" charset="-127"/>
              </a:rPr>
              <a:t>안변부사</a:t>
            </a:r>
            <a:r>
              <a:rPr lang="ko-KR" altLang="en-US" sz="1700" dirty="0">
                <a:latin typeface="배달의민족 도현" pitchFamily="50" charset="-127"/>
                <a:ea typeface="배달의민족 도현" pitchFamily="50" charset="-127"/>
              </a:rPr>
              <a:t> </a:t>
            </a:r>
            <a:r>
              <a:rPr lang="ko-KR" altLang="en-US" sz="1700" dirty="0" err="1">
                <a:latin typeface="배달의민족 도현" pitchFamily="50" charset="-127"/>
                <a:ea typeface="배달의민족 도현" pitchFamily="50" charset="-127"/>
              </a:rPr>
              <a:t>이중하가</a:t>
            </a:r>
            <a:r>
              <a:rPr lang="ko-KR" altLang="en-US" sz="1700" dirty="0">
                <a:latin typeface="배달의민족 도현" pitchFamily="50" charset="-127"/>
                <a:ea typeface="배달의민족 도현" pitchFamily="50" charset="-127"/>
              </a:rPr>
              <a:t> </a:t>
            </a:r>
            <a:r>
              <a:rPr lang="ko-KR" altLang="en-US" sz="1700" dirty="0" err="1">
                <a:latin typeface="배달의민족 도현" pitchFamily="50" charset="-127"/>
                <a:ea typeface="배달의민족 도현" pitchFamily="50" charset="-127"/>
              </a:rPr>
              <a:t>감계사</a:t>
            </a:r>
            <a:r>
              <a:rPr lang="ko-KR" altLang="en-US" sz="1700" dirty="0">
                <a:latin typeface="배달의민족 도현" pitchFamily="50" charset="-127"/>
                <a:ea typeface="배달의민족 도현" pitchFamily="50" charset="-127"/>
              </a:rPr>
              <a:t> </a:t>
            </a:r>
            <a:r>
              <a:rPr lang="ko-KR" altLang="en-US" sz="1700" dirty="0" err="1">
                <a:latin typeface="배달의민족 도현" pitchFamily="50" charset="-127"/>
                <a:ea typeface="배달의민족 도현" pitchFamily="50" charset="-127"/>
              </a:rPr>
              <a:t>외아문주사</a:t>
            </a:r>
            <a:r>
              <a:rPr lang="ko-KR" altLang="en-US" sz="1700" dirty="0">
                <a:latin typeface="배달의민족 도현" pitchFamily="50" charset="-127"/>
                <a:ea typeface="배달의민족 도현" pitchFamily="50" charset="-127"/>
              </a:rPr>
              <a:t> 조창식이 </a:t>
            </a:r>
            <a:r>
              <a:rPr lang="ko-KR" altLang="en-US" sz="1700" dirty="0" err="1">
                <a:latin typeface="배달의민족 도현" pitchFamily="50" charset="-127"/>
                <a:ea typeface="배달의민족 도현" pitchFamily="50" charset="-127"/>
              </a:rPr>
              <a:t>종사관이었으며</a:t>
            </a:r>
            <a:r>
              <a:rPr lang="ko-KR" altLang="en-US" sz="1700" dirty="0">
                <a:latin typeface="배달의민족 도현" pitchFamily="50" charset="-127"/>
                <a:ea typeface="배달의민족 도현" pitchFamily="50" charset="-127"/>
              </a:rPr>
              <a:t> 청나라 측 대표단인 </a:t>
            </a:r>
            <a:r>
              <a:rPr lang="ko-KR" altLang="en-US" sz="1700" dirty="0" err="1">
                <a:latin typeface="배달의민족 도현" pitchFamily="50" charset="-127"/>
                <a:ea typeface="배달의민족 도현" pitchFamily="50" charset="-127"/>
              </a:rPr>
              <a:t>감계위원은</a:t>
            </a:r>
            <a:r>
              <a:rPr lang="ko-KR" altLang="en-US" sz="1700" dirty="0">
                <a:latin typeface="배달의민족 도현" pitchFamily="50" charset="-127"/>
                <a:ea typeface="배달의민족 도현" pitchFamily="50" charset="-127"/>
              </a:rPr>
              <a:t> </a:t>
            </a:r>
            <a:r>
              <a:rPr lang="ko-KR" altLang="en-US" sz="1700" dirty="0" err="1">
                <a:latin typeface="배달의민족 도현" pitchFamily="50" charset="-127"/>
                <a:ea typeface="배달의민족 도현" pitchFamily="50" charset="-127"/>
              </a:rPr>
              <a:t>훈춘</a:t>
            </a:r>
            <a:r>
              <a:rPr lang="ko-KR" altLang="en-US" sz="1700" dirty="0">
                <a:latin typeface="배달의민족 도현" pitchFamily="50" charset="-127"/>
                <a:ea typeface="배달의민족 도현" pitchFamily="50" charset="-127"/>
              </a:rPr>
              <a:t> </a:t>
            </a:r>
            <a:r>
              <a:rPr lang="ko-KR" altLang="en-US" sz="1700" dirty="0" err="1">
                <a:latin typeface="배달의민족 도현" pitchFamily="50" charset="-127"/>
                <a:ea typeface="배달의민족 도현" pitchFamily="50" charset="-127"/>
              </a:rPr>
              <a:t>부도통</a:t>
            </a:r>
            <a:r>
              <a:rPr lang="ko-KR" altLang="en-US" sz="1700" dirty="0">
                <a:latin typeface="배달의민족 도현" pitchFamily="50" charset="-127"/>
                <a:ea typeface="배달의민족 도현" pitchFamily="50" charset="-127"/>
              </a:rPr>
              <a:t> </a:t>
            </a:r>
            <a:r>
              <a:rPr lang="ko-KR" altLang="en-US" sz="1700" dirty="0" err="1">
                <a:latin typeface="배달의민족 도현" pitchFamily="50" charset="-127"/>
                <a:ea typeface="배달의민족 도현" pitchFamily="50" charset="-127"/>
              </a:rPr>
              <a:t>덕옥</a:t>
            </a:r>
            <a:r>
              <a:rPr lang="ko-KR" altLang="en-US" sz="1700" dirty="0">
                <a:latin typeface="배달의민족 도현" pitchFamily="50" charset="-127"/>
                <a:ea typeface="배달의민족 도현" pitchFamily="50" charset="-127"/>
              </a:rPr>
              <a:t> </a:t>
            </a:r>
            <a:r>
              <a:rPr lang="ko-KR" altLang="en-US" sz="1700" dirty="0" err="1">
                <a:latin typeface="배달의민족 도현" pitchFamily="50" charset="-127"/>
                <a:ea typeface="배달의민족 도현" pitchFamily="50" charset="-127"/>
              </a:rPr>
              <a:t>척간사무</a:t>
            </a:r>
            <a:r>
              <a:rPr lang="ko-KR" altLang="en-US" sz="1700" dirty="0">
                <a:latin typeface="배달의민족 도현" pitchFamily="50" charset="-127"/>
                <a:ea typeface="배달의민족 도현" pitchFamily="50" charset="-127"/>
              </a:rPr>
              <a:t> </a:t>
            </a:r>
            <a:r>
              <a:rPr lang="ko-KR" altLang="en-US" sz="1700" dirty="0" err="1">
                <a:latin typeface="배달의민족 도현" pitchFamily="50" charset="-127"/>
                <a:ea typeface="배달의민족 도현" pitchFamily="50" charset="-127"/>
              </a:rPr>
              <a:t>가원계</a:t>
            </a:r>
            <a:r>
              <a:rPr lang="ko-KR" altLang="en-US" sz="1700" dirty="0">
                <a:latin typeface="배달의민족 도현" pitchFamily="50" charset="-127"/>
                <a:ea typeface="배달의민족 도현" pitchFamily="50" charset="-127"/>
              </a:rPr>
              <a:t> </a:t>
            </a:r>
            <a:r>
              <a:rPr lang="ko-KR" altLang="en-US" sz="1700" dirty="0" err="1">
                <a:latin typeface="배달의민족 도현" pitchFamily="50" charset="-127"/>
                <a:ea typeface="배달의민족 도현" pitchFamily="50" charset="-127"/>
              </a:rPr>
              <a:t>길림파원</a:t>
            </a:r>
            <a:r>
              <a:rPr lang="ko-KR" altLang="en-US" sz="1700" dirty="0">
                <a:latin typeface="배달의민족 도현" pitchFamily="50" charset="-127"/>
                <a:ea typeface="배달의민족 도현" pitchFamily="50" charset="-127"/>
              </a:rPr>
              <a:t> </a:t>
            </a:r>
            <a:r>
              <a:rPr lang="ko-KR" altLang="en-US" sz="1700" dirty="0" err="1">
                <a:latin typeface="배달의민족 도현" pitchFamily="50" charset="-127"/>
                <a:ea typeface="배달의민족 도현" pitchFamily="50" charset="-127"/>
              </a:rPr>
              <a:t>진영등</a:t>
            </a:r>
            <a:r>
              <a:rPr lang="ko-KR" altLang="en-US" sz="1700" dirty="0">
                <a:latin typeface="배달의민족 도현" pitchFamily="50" charset="-127"/>
                <a:ea typeface="배달의민족 도현" pitchFamily="50" charset="-127"/>
              </a:rPr>
              <a:t> 9명이었다 이때 양측의 기본적인 태도는 조선은 정계비를 자세히 조사 하여 </a:t>
            </a:r>
            <a:r>
              <a:rPr lang="ko-KR" altLang="en-US" sz="1700" dirty="0" err="1">
                <a:latin typeface="배달의민족 도현" pitchFamily="50" charset="-127"/>
                <a:ea typeface="배달의민족 도현" pitchFamily="50" charset="-127"/>
              </a:rPr>
              <a:t>감계하자는</a:t>
            </a:r>
            <a:r>
              <a:rPr lang="ko-KR" altLang="en-US" sz="1700" dirty="0">
                <a:latin typeface="배달의민족 도현" pitchFamily="50" charset="-127"/>
                <a:ea typeface="배달의민족 도현" pitchFamily="50" charset="-127"/>
              </a:rPr>
              <a:t> 것이고 청나라 측의 주장은 </a:t>
            </a:r>
            <a:r>
              <a:rPr lang="ko-KR" altLang="en-US" sz="1700" dirty="0" err="1">
                <a:latin typeface="배달의민족 도현" pitchFamily="50" charset="-127"/>
                <a:ea typeface="배달의민족 도현" pitchFamily="50" charset="-127"/>
              </a:rPr>
              <a:t>토문강</a:t>
            </a:r>
            <a:r>
              <a:rPr lang="ko-KR" altLang="en-US" sz="1700" dirty="0">
                <a:latin typeface="배달의민족 도현" pitchFamily="50" charset="-127"/>
                <a:ea typeface="배달의민족 도현" pitchFamily="50" charset="-127"/>
              </a:rPr>
              <a:t>=</a:t>
            </a:r>
            <a:r>
              <a:rPr lang="ko-KR" altLang="en-US" sz="1700" dirty="0" err="1">
                <a:latin typeface="배달의민족 도현" pitchFamily="50" charset="-127"/>
                <a:ea typeface="배달의민족 도현" pitchFamily="50" charset="-127"/>
              </a:rPr>
              <a:t>도문강</a:t>
            </a:r>
            <a:r>
              <a:rPr lang="ko-KR" altLang="en-US" sz="1700" dirty="0">
                <a:latin typeface="배달의민족 도현" pitchFamily="50" charset="-127"/>
                <a:ea typeface="배달의민족 도현" pitchFamily="50" charset="-127"/>
              </a:rPr>
              <a:t>=두만강이라는 기본전제하에 두만강의 지류 중 </a:t>
            </a:r>
            <a:r>
              <a:rPr lang="ko-KR" altLang="en-US" sz="1700" dirty="0" err="1">
                <a:latin typeface="배달의민족 도현" pitchFamily="50" charset="-127"/>
                <a:ea typeface="배달의민족 도현" pitchFamily="50" charset="-127"/>
              </a:rPr>
              <a:t>어느것</a:t>
            </a:r>
            <a:r>
              <a:rPr lang="ko-KR" altLang="en-US" sz="1700" dirty="0">
                <a:latin typeface="배달의민족 도현" pitchFamily="50" charset="-127"/>
                <a:ea typeface="배달의민족 도현" pitchFamily="50" charset="-127"/>
              </a:rPr>
              <a:t> 하나를 본류로 정하여 </a:t>
            </a:r>
            <a:r>
              <a:rPr lang="ko-KR" altLang="en-US" sz="1700" dirty="0" err="1">
                <a:latin typeface="배달의민족 도현" pitchFamily="50" charset="-127"/>
                <a:ea typeface="배달의민족 도현" pitchFamily="50" charset="-127"/>
              </a:rPr>
              <a:t>그줄기를</a:t>
            </a:r>
            <a:r>
              <a:rPr lang="ko-KR" altLang="en-US" sz="1700" dirty="0">
                <a:latin typeface="배달의민족 도현" pitchFamily="50" charset="-127"/>
                <a:ea typeface="배달의민족 도현" pitchFamily="50" charset="-127"/>
              </a:rPr>
              <a:t> 국경으로 정하자는 것이었습니다. 1885년의 1차감계회담은 </a:t>
            </a:r>
            <a:r>
              <a:rPr lang="ko-KR" altLang="en-US" sz="1700" dirty="0" err="1">
                <a:latin typeface="배달의민족 도현" pitchFamily="50" charset="-127"/>
                <a:ea typeface="배달의민족 도현" pitchFamily="50" charset="-127"/>
              </a:rPr>
              <a:t>토문이</a:t>
            </a:r>
            <a:r>
              <a:rPr lang="ko-KR" altLang="en-US" sz="1700" dirty="0">
                <a:latin typeface="배달의민족 도현" pitchFamily="50" charset="-127"/>
                <a:ea typeface="배달의민족 도현" pitchFamily="50" charset="-127"/>
              </a:rPr>
              <a:t> 두만강이냐 </a:t>
            </a:r>
            <a:r>
              <a:rPr lang="ko-KR" altLang="en-US" sz="1700" dirty="0" err="1">
                <a:latin typeface="배달의민족 도현" pitchFamily="50" charset="-127"/>
                <a:ea typeface="배달의민족 도현" pitchFamily="50" charset="-127"/>
              </a:rPr>
              <a:t>도문강이냐의</a:t>
            </a:r>
            <a:r>
              <a:rPr lang="ko-KR" altLang="en-US" sz="1700" dirty="0">
                <a:latin typeface="배달의민족 도현" pitchFamily="50" charset="-127"/>
                <a:ea typeface="배달의민족 도현" pitchFamily="50" charset="-127"/>
              </a:rPr>
              <a:t> 문제를 놓고 싸움이 계속되다가 끝을 맺지 못했습니다.다음날인 10월1일의 회담에서도 청나라 측 대표단은 </a:t>
            </a:r>
            <a:r>
              <a:rPr lang="ko-KR" altLang="en-US" sz="1700" dirty="0" err="1">
                <a:latin typeface="배달의민족 도현" pitchFamily="50" charset="-127"/>
                <a:ea typeface="배달의민족 도현" pitchFamily="50" charset="-127"/>
              </a:rPr>
              <a:t>토문강은</a:t>
            </a:r>
            <a:r>
              <a:rPr lang="ko-KR" altLang="en-US" sz="1700" dirty="0">
                <a:latin typeface="배달의민족 도현" pitchFamily="50" charset="-127"/>
                <a:ea typeface="배달의민족 도현" pitchFamily="50" charset="-127"/>
              </a:rPr>
              <a:t> 곧 두만강 이라고 전제하고 우리는 강을 조사하기 왔으므로 조선측의 주장에 따라 강과 비를 모두 조사하도록 하기는 하겠으나 비를 조사하라는 명령은 받지 않았으니 일단 강부터 조사해야겠다고 주장했다. </a:t>
            </a:r>
          </a:p>
          <a:p>
            <a:pPr>
              <a:defRPr/>
            </a:pPr>
            <a:r>
              <a:rPr lang="ko-KR" altLang="en-US" sz="1700" dirty="0" err="1">
                <a:latin typeface="배달의민족 도현" pitchFamily="50" charset="-127"/>
                <a:ea typeface="배달의민족 도현" pitchFamily="50" charset="-127"/>
              </a:rPr>
              <a:t>결국양국</a:t>
            </a:r>
            <a:r>
              <a:rPr lang="ko-KR" altLang="en-US" sz="1700" dirty="0">
                <a:latin typeface="배달의민족 도현" pitchFamily="50" charset="-127"/>
                <a:ea typeface="배달의민족 도현" pitchFamily="50" charset="-127"/>
              </a:rPr>
              <a:t> 대표들은 </a:t>
            </a:r>
            <a:r>
              <a:rPr lang="ko-KR" altLang="en-US" sz="1700" dirty="0" err="1">
                <a:latin typeface="배달의민족 도현" pitchFamily="50" charset="-127"/>
                <a:ea typeface="배달의민족 도현" pitchFamily="50" charset="-127"/>
              </a:rPr>
              <a:t>회령을</a:t>
            </a:r>
            <a:r>
              <a:rPr lang="ko-KR" altLang="en-US" sz="1700" dirty="0">
                <a:latin typeface="배달의민족 도현" pitchFamily="50" charset="-127"/>
                <a:ea typeface="배달의민족 도현" pitchFamily="50" charset="-127"/>
              </a:rPr>
              <a:t> 출발하여 무산을 거쳐 수원지로 가는 도중에도 계속 싸웠고 무엇을 먼저 조사할지 합의를 짓지 </a:t>
            </a:r>
            <a:r>
              <a:rPr lang="ko-KR" altLang="en-US" sz="1700" dirty="0" err="1">
                <a:latin typeface="배달의민족 도현" pitchFamily="50" charset="-127"/>
                <a:ea typeface="배달의민족 도현" pitchFamily="50" charset="-127"/>
              </a:rPr>
              <a:t>못한채로</a:t>
            </a:r>
            <a:r>
              <a:rPr lang="ko-KR" altLang="en-US" sz="1700" dirty="0">
                <a:latin typeface="배달의민족 도현" pitchFamily="50" charset="-127"/>
                <a:ea typeface="배달의민족 도현" pitchFamily="50" charset="-127"/>
              </a:rPr>
              <a:t> 10월 11일 </a:t>
            </a:r>
            <a:r>
              <a:rPr lang="ko-KR" altLang="en-US" sz="1700" dirty="0" err="1">
                <a:latin typeface="배달의민족 도현" pitchFamily="50" charset="-127"/>
                <a:ea typeface="배달의민족 도현" pitchFamily="50" charset="-127"/>
              </a:rPr>
              <a:t>삼하강구</a:t>
            </a:r>
            <a:r>
              <a:rPr lang="ko-KR" altLang="en-US" sz="1700" dirty="0">
                <a:latin typeface="배달의민족 도현" pitchFamily="50" charset="-127"/>
                <a:ea typeface="배달의민족 도현" pitchFamily="50" charset="-127"/>
              </a:rPr>
              <a:t> 즉 </a:t>
            </a:r>
            <a:r>
              <a:rPr lang="ko-KR" altLang="en-US" sz="1700" dirty="0" err="1">
                <a:latin typeface="배달의민족 도현" pitchFamily="50" charset="-127"/>
                <a:ea typeface="배달의민족 도현" pitchFamily="50" charset="-127"/>
              </a:rPr>
              <a:t>세지류가</a:t>
            </a:r>
            <a:r>
              <a:rPr lang="ko-KR" altLang="en-US" sz="1700" dirty="0">
                <a:latin typeface="배달의민족 도현" pitchFamily="50" charset="-127"/>
                <a:ea typeface="배달의민족 도현" pitchFamily="50" charset="-127"/>
              </a:rPr>
              <a:t> 갈라지기 시작하는 곳에 이른다. 그런데 이때 청나라 대표가 서두수부터 가자고 하는 바람에 문제가 생긴다.</a:t>
            </a:r>
          </a:p>
          <a:p>
            <a:pPr>
              <a:defRPr/>
            </a:pPr>
            <a:r>
              <a:rPr lang="ko-KR" altLang="en-US" sz="1700" dirty="0">
                <a:latin typeface="배달의민족 도현" pitchFamily="50" charset="-127"/>
                <a:ea typeface="배달의민족 도현" pitchFamily="50" charset="-127"/>
              </a:rPr>
              <a:t>서두수는 가장 남쪽 지류이고 아예 조선 내륙으로 흐르는 강이라 국경과는 아무 상관이 없었다. 이에 대한 청나라 측의 논리는 100근 밖에 안 되는 비 따위 얼마든지 인력으로 옮길 수 있고 분수령을 따라 쌓은 </a:t>
            </a:r>
            <a:r>
              <a:rPr lang="ko-KR" altLang="en-US" sz="1700" dirty="0" err="1">
                <a:latin typeface="배달의민족 도현" pitchFamily="50" charset="-127"/>
                <a:ea typeface="배달의민족 도현" pitchFamily="50" charset="-127"/>
              </a:rPr>
              <a:t>흙두덩이나</a:t>
            </a:r>
            <a:r>
              <a:rPr lang="ko-KR" altLang="en-US" sz="1700" dirty="0">
                <a:latin typeface="배달의민족 도현" pitchFamily="50" charset="-127"/>
                <a:ea typeface="배달의민족 도현" pitchFamily="50" charset="-127"/>
              </a:rPr>
              <a:t> 목책도 모두 인력으로 만들 수 있으니 </a:t>
            </a:r>
            <a:r>
              <a:rPr lang="ko-KR" altLang="en-US" sz="1700" dirty="0" err="1">
                <a:latin typeface="배달의민족 도현" pitchFamily="50" charset="-127"/>
                <a:ea typeface="배달의민족 도현" pitchFamily="50" charset="-127"/>
              </a:rPr>
              <a:t>믿을수</a:t>
            </a:r>
            <a:r>
              <a:rPr lang="ko-KR" altLang="en-US" sz="1700" dirty="0">
                <a:latin typeface="배달의민족 도현" pitchFamily="50" charset="-127"/>
                <a:ea typeface="배달의민족 도현" pitchFamily="50" charset="-127"/>
              </a:rPr>
              <a:t> 없다 는 것이다 따라서 두만강의 모든 지류를 확인하고서야 국경을 제대로 정할 수 있다는 것이었다.</a:t>
            </a:r>
          </a:p>
          <a:p>
            <a:pPr>
              <a:defRPr/>
            </a:pPr>
            <a:endParaRPr lang="ko-KR" altLang="en-US" sz="1700" dirty="0">
              <a:latin typeface="한컴바탕"/>
              <a:ea typeface="한컴바탕"/>
            </a:endParaRPr>
          </a:p>
        </p:txBody>
      </p:sp>
    </p:spTree>
    <p:extLst>
      <p:ext uri="{BB962C8B-B14F-4D97-AF65-F5344CB8AC3E}">
        <p14:creationId xmlns:p14="http://schemas.microsoft.com/office/powerpoint/2010/main" val="354376649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그룹 3"/>
          <p:cNvGrpSpPr/>
          <p:nvPr/>
        </p:nvGrpSpPr>
        <p:grpSpPr>
          <a:xfrm>
            <a:off x="162232" y="221226"/>
            <a:ext cx="1106129" cy="1106129"/>
            <a:chOff x="162232" y="221226"/>
            <a:chExt cx="1312607" cy="1312607"/>
          </a:xfrm>
        </p:grpSpPr>
        <p:sp>
          <p:nvSpPr>
            <p:cNvPr id="5" name="직사각형 4"/>
            <p:cNvSpPr/>
            <p:nvPr/>
          </p:nvSpPr>
          <p:spPr>
            <a:xfrm>
              <a:off x="162232" y="221226"/>
              <a:ext cx="1312607" cy="1312607"/>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6" name="TextBox 5"/>
            <p:cNvSpPr txBox="1"/>
            <p:nvPr/>
          </p:nvSpPr>
          <p:spPr>
            <a:xfrm>
              <a:off x="442254" y="1054506"/>
              <a:ext cx="988339" cy="401750"/>
            </a:xfrm>
            <a:prstGeom prst="rect">
              <a:avLst/>
            </a:prstGeom>
            <a:noFill/>
          </p:spPr>
          <p:txBody>
            <a:bodyPr wrap="square">
              <a:spAutoFit/>
            </a:bodyPr>
            <a:lstStyle/>
            <a:p>
              <a:pPr algn="r">
                <a:defRPr/>
              </a:pPr>
              <a:endParaRPr lang="en-US" altLang="ko-KR" sz="1600">
                <a:ln w="9525">
                  <a:solidFill>
                    <a:schemeClr val="accent1">
                      <a:alpha val="0"/>
                    </a:schemeClr>
                  </a:solidFill>
                </a:ln>
                <a:solidFill>
                  <a:schemeClr val="bg1"/>
                </a:solidFill>
                <a:latin typeface="나눔고딕 ExtraBold"/>
                <a:ea typeface="나눔고딕 ExtraBold"/>
              </a:endParaRPr>
            </a:p>
          </p:txBody>
        </p:sp>
      </p:grpSp>
      <p:sp>
        <p:nvSpPr>
          <p:cNvPr id="7" name="TextBox 6"/>
          <p:cNvSpPr txBox="1"/>
          <p:nvPr/>
        </p:nvSpPr>
        <p:spPr>
          <a:xfrm>
            <a:off x="1327612" y="496358"/>
            <a:ext cx="5073445" cy="338554"/>
          </a:xfrm>
          <a:prstGeom prst="rect">
            <a:avLst/>
          </a:prstGeom>
          <a:noFill/>
        </p:spPr>
        <p:txBody>
          <a:bodyPr wrap="square">
            <a:spAutoFit/>
          </a:bodyPr>
          <a:lstStyle/>
          <a:p>
            <a:pPr lvl="0">
              <a:defRPr/>
            </a:pPr>
            <a:endParaRPr lang="ko-KR" altLang="en-US" sz="1600" b="0" spc="-150">
              <a:ln w="9525">
                <a:solidFill>
                  <a:schemeClr val="accent1">
                    <a:alpha val="0"/>
                  </a:schemeClr>
                </a:solidFill>
              </a:ln>
              <a:solidFill>
                <a:schemeClr val="tx1">
                  <a:lumMod val="50000"/>
                  <a:lumOff val="50000"/>
                </a:schemeClr>
              </a:solidFill>
              <a:latin typeface="나눔고딕"/>
              <a:ea typeface="나눔고딕"/>
            </a:endParaRPr>
          </a:p>
        </p:txBody>
      </p:sp>
      <p:sp>
        <p:nvSpPr>
          <p:cNvPr id="8" name="TextBox 7"/>
          <p:cNvSpPr txBox="1"/>
          <p:nvPr/>
        </p:nvSpPr>
        <p:spPr>
          <a:xfrm>
            <a:off x="1327612" y="834912"/>
            <a:ext cx="5073445" cy="492443"/>
          </a:xfrm>
          <a:prstGeom prst="rect">
            <a:avLst/>
          </a:prstGeom>
          <a:noFill/>
        </p:spPr>
        <p:txBody>
          <a:bodyPr wrap="square">
            <a:spAutoFit/>
          </a:bodyPr>
          <a:lstStyle/>
          <a:p>
            <a:pPr lvl="0">
              <a:defRPr/>
            </a:pPr>
            <a:endParaRPr lang="en-US" altLang="ko-KR" sz="2600" b="0" spc="-150">
              <a:ln w="9525">
                <a:solidFill>
                  <a:schemeClr val="accent1">
                    <a:alpha val="0"/>
                  </a:schemeClr>
                </a:solidFill>
              </a:ln>
              <a:solidFill>
                <a:schemeClr val="tx1">
                  <a:lumMod val="75000"/>
                  <a:lumOff val="25000"/>
                </a:schemeClr>
              </a:solidFill>
              <a:latin typeface="나눔고딕 ExtraBold"/>
              <a:ea typeface="나눔고딕 ExtraBold"/>
            </a:endParaRPr>
          </a:p>
        </p:txBody>
      </p:sp>
      <p:sp>
        <p:nvSpPr>
          <p:cNvPr id="12" name="직사각형 11"/>
          <p:cNvSpPr/>
          <p:nvPr/>
        </p:nvSpPr>
        <p:spPr>
          <a:xfrm>
            <a:off x="0" y="6725263"/>
            <a:ext cx="12192000" cy="147484"/>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1" name="제목 1"/>
          <p:cNvSpPr>
            <a:spLocks noGrp="1"/>
          </p:cNvSpPr>
          <p:nvPr>
            <p:ph type="title"/>
          </p:nvPr>
        </p:nvSpPr>
        <p:spPr/>
        <p:txBody>
          <a:bodyPr/>
          <a:lstStyle/>
          <a:p>
            <a:pPr algn="ctr">
              <a:defRPr/>
            </a:pPr>
            <a:r>
              <a:rPr lang="ko-KR" altLang="en-US" dirty="0">
                <a:latin typeface="배달의민족 도현" pitchFamily="50" charset="-127"/>
                <a:ea typeface="배달의민족 도현" pitchFamily="50" charset="-127"/>
              </a:rPr>
              <a:t> </a:t>
            </a:r>
            <a:r>
              <a:rPr lang="ko-KR" altLang="en-US" dirty="0" err="1">
                <a:latin typeface="배달의민족 도현" pitchFamily="50" charset="-127"/>
                <a:ea typeface="배달의민족 도현" pitchFamily="50" charset="-127"/>
              </a:rPr>
              <a:t>감계회담</a:t>
            </a:r>
            <a:endParaRPr lang="ko-KR" altLang="en-US" dirty="0">
              <a:latin typeface="배달의민족 도현" pitchFamily="50" charset="-127"/>
              <a:ea typeface="배달의민족 도현" pitchFamily="50" charset="-127"/>
            </a:endParaRPr>
          </a:p>
        </p:txBody>
      </p:sp>
      <p:sp>
        <p:nvSpPr>
          <p:cNvPr id="22" name="내용 개체 틀 2"/>
          <p:cNvSpPr>
            <a:spLocks noGrp="1"/>
          </p:cNvSpPr>
          <p:nvPr>
            <p:ph idx="1"/>
          </p:nvPr>
        </p:nvSpPr>
        <p:spPr>
          <a:xfrm>
            <a:off x="524308" y="1706562"/>
            <a:ext cx="11284095" cy="4860059"/>
          </a:xfrm>
        </p:spPr>
        <p:txBody>
          <a:bodyPr>
            <a:normAutofit fontScale="92500" lnSpcReduction="10000"/>
          </a:bodyPr>
          <a:lstStyle/>
          <a:p>
            <a:pPr>
              <a:defRPr/>
            </a:pPr>
            <a:r>
              <a:rPr lang="ko-KR" altLang="en-US" sz="1800" dirty="0">
                <a:latin typeface="배달의민족 도현" pitchFamily="50" charset="-127"/>
                <a:ea typeface="배달의민족 도현" pitchFamily="50" charset="-127"/>
              </a:rPr>
              <a:t>2차 </a:t>
            </a:r>
            <a:r>
              <a:rPr lang="ko-KR" altLang="en-US" sz="1800" dirty="0" err="1">
                <a:latin typeface="배달의민족 도현" pitchFamily="50" charset="-127"/>
                <a:ea typeface="배달의민족 도현" pitchFamily="50" charset="-127"/>
              </a:rPr>
              <a:t>감계회담</a:t>
            </a:r>
            <a:r>
              <a:rPr lang="ko-KR" altLang="en-US" sz="1800" dirty="0">
                <a:latin typeface="배달의민족 도현" pitchFamily="50" charset="-127"/>
                <a:ea typeface="배달의민족 도현" pitchFamily="50" charset="-127"/>
              </a:rPr>
              <a:t> </a:t>
            </a:r>
          </a:p>
          <a:p>
            <a:pPr>
              <a:defRPr/>
            </a:pPr>
            <a:r>
              <a:rPr lang="ko-KR" altLang="en-US" sz="1800" dirty="0">
                <a:latin typeface="배달의민족 도현" pitchFamily="50" charset="-127"/>
                <a:ea typeface="배달의민족 도현" pitchFamily="50" charset="-127"/>
              </a:rPr>
              <a:t>1887년 청나라는 2차 </a:t>
            </a:r>
            <a:r>
              <a:rPr lang="ko-KR" altLang="en-US" sz="1800" dirty="0" err="1">
                <a:latin typeface="배달의민족 도현" pitchFamily="50" charset="-127"/>
                <a:ea typeface="배달의민족 도현" pitchFamily="50" charset="-127"/>
              </a:rPr>
              <a:t>감계회담을</a:t>
            </a:r>
            <a:r>
              <a:rPr lang="ko-KR" altLang="en-US" sz="1800" dirty="0">
                <a:latin typeface="배달의민족 도현" pitchFamily="50" charset="-127"/>
                <a:ea typeface="배달의민족 도현" pitchFamily="50" charset="-127"/>
              </a:rPr>
              <a:t> 하자는 공문을 조선에 보낸다.</a:t>
            </a:r>
          </a:p>
          <a:p>
            <a:pPr lvl="0">
              <a:defRPr/>
            </a:pPr>
            <a:r>
              <a:rPr lang="ko-KR" altLang="en-US" sz="1800" dirty="0">
                <a:latin typeface="배달의민족 도현" pitchFamily="50" charset="-127"/>
                <a:ea typeface="배달의민족 도현" pitchFamily="50" charset="-127"/>
              </a:rPr>
              <a:t>길림과 조선의 계지는 무산 이동 </a:t>
            </a:r>
            <a:r>
              <a:rPr lang="ko-KR" altLang="en-US" sz="1800" dirty="0" err="1">
                <a:latin typeface="배달의민족 도현" pitchFamily="50" charset="-127"/>
                <a:ea typeface="배달의민족 도현" pitchFamily="50" charset="-127"/>
              </a:rPr>
              <a:t>녹둔도에</a:t>
            </a:r>
            <a:r>
              <a:rPr lang="ko-KR" altLang="en-US" sz="1800" dirty="0">
                <a:latin typeface="배달의민족 도현" pitchFamily="50" charset="-127"/>
                <a:ea typeface="배달의민족 도현" pitchFamily="50" charset="-127"/>
              </a:rPr>
              <a:t> 이르기 까지는 </a:t>
            </a:r>
            <a:r>
              <a:rPr lang="ko-KR" altLang="en-US" sz="1800" dirty="0" err="1">
                <a:latin typeface="배달의민족 도현" pitchFamily="50" charset="-127"/>
                <a:ea typeface="배달의민족 도현" pitchFamily="50" charset="-127"/>
              </a:rPr>
              <a:t>도문강</a:t>
            </a:r>
            <a:r>
              <a:rPr lang="ko-KR" altLang="en-US" sz="1800" dirty="0">
                <a:latin typeface="배달의민족 도현" pitchFamily="50" charset="-127"/>
                <a:ea typeface="배달의민족 도현" pitchFamily="50" charset="-127"/>
              </a:rPr>
              <a:t>(두만강)이라는 천연의 </a:t>
            </a:r>
            <a:r>
              <a:rPr lang="ko-KR" altLang="en-US" sz="1800" dirty="0" err="1">
                <a:latin typeface="배달의민족 도현" pitchFamily="50" charset="-127"/>
                <a:ea typeface="배달의민족 도현" pitchFamily="50" charset="-127"/>
              </a:rPr>
              <a:t>계한이</a:t>
            </a:r>
            <a:r>
              <a:rPr lang="ko-KR" altLang="en-US" sz="1800" dirty="0">
                <a:latin typeface="배달의민족 도현" pitchFamily="50" charset="-127"/>
                <a:ea typeface="배달의민족 도현" pitchFamily="50" charset="-127"/>
              </a:rPr>
              <a:t> 있어 이것을 경계로 긋는 데는 추호도 의심할 뜻이 없으나 무산부터 서쪽의 분수령상의 </a:t>
            </a:r>
            <a:r>
              <a:rPr lang="ko-KR" altLang="en-US" sz="1800" dirty="0" err="1">
                <a:latin typeface="배달의민족 도현" pitchFamily="50" charset="-127"/>
                <a:ea typeface="배달의민족 도현" pitchFamily="50" charset="-127"/>
              </a:rPr>
              <a:t>입비처까지는</a:t>
            </a:r>
            <a:r>
              <a:rPr lang="ko-KR" altLang="en-US" sz="1800" dirty="0">
                <a:latin typeface="배달의민족 도현" pitchFamily="50" charset="-127"/>
                <a:ea typeface="배달의민족 도현" pitchFamily="50" charset="-127"/>
              </a:rPr>
              <a:t> 분명치 않으므로 위원을 파견하여 입회 조사하겠으니 무산에서 회합할 것인지 </a:t>
            </a:r>
            <a:r>
              <a:rPr lang="ko-KR" altLang="en-US" sz="1800" dirty="0" err="1">
                <a:latin typeface="배달의민족 도현" pitchFamily="50" charset="-127"/>
                <a:ea typeface="배달의민족 도현" pitchFamily="50" charset="-127"/>
              </a:rPr>
              <a:t>회령에서</a:t>
            </a:r>
            <a:r>
              <a:rPr lang="ko-KR" altLang="en-US" sz="1800" dirty="0">
                <a:latin typeface="배달의민족 도현" pitchFamily="50" charset="-127"/>
                <a:ea typeface="배달의민족 도현" pitchFamily="50" charset="-127"/>
              </a:rPr>
              <a:t> 회담할 것인지 회답 하기 바란다.                            -천진 </a:t>
            </a:r>
            <a:r>
              <a:rPr lang="ko-KR" altLang="en-US" sz="1800" dirty="0" err="1">
                <a:latin typeface="배달의민족 도현" pitchFamily="50" charset="-127"/>
                <a:ea typeface="배달의민족 도현" pitchFamily="50" charset="-127"/>
              </a:rPr>
              <a:t>총리각국사무아문</a:t>
            </a:r>
            <a:r>
              <a:rPr lang="ko-KR" altLang="en-US" sz="1800" dirty="0">
                <a:latin typeface="배달의민족 도현" pitchFamily="50" charset="-127"/>
                <a:ea typeface="배달의민족 도현" pitchFamily="50" charset="-127"/>
              </a:rPr>
              <a:t>, 1887년 4월 7일</a:t>
            </a:r>
          </a:p>
          <a:p>
            <a:pPr>
              <a:defRPr/>
            </a:pPr>
            <a:r>
              <a:rPr lang="ko-KR" altLang="en-US" sz="1800" dirty="0">
                <a:latin typeface="배달의민족 도현" pitchFamily="50" charset="-127"/>
                <a:ea typeface="배달의민족 도현" pitchFamily="50" charset="-127"/>
              </a:rPr>
              <a:t>조선 반론</a:t>
            </a:r>
          </a:p>
          <a:p>
            <a:pPr>
              <a:defRPr/>
            </a:pPr>
            <a:r>
              <a:rPr lang="ko-KR" altLang="en-US" sz="1800" dirty="0">
                <a:latin typeface="배달의민족 도현" pitchFamily="50" charset="-127"/>
                <a:ea typeface="배달의민족 도현" pitchFamily="50" charset="-127"/>
              </a:rPr>
              <a:t>1. 정계를 홍단수의 수원으로 정하고자 함은 근본적으로 잘못되었다.</a:t>
            </a:r>
          </a:p>
          <a:p>
            <a:pPr>
              <a:defRPr/>
            </a:pPr>
            <a:r>
              <a:rPr lang="ko-KR" altLang="en-US" sz="1800" dirty="0">
                <a:latin typeface="배달의민족 도현" pitchFamily="50" charset="-127"/>
                <a:ea typeface="배달의민족 도현" pitchFamily="50" charset="-127"/>
              </a:rPr>
              <a:t>2. </a:t>
            </a:r>
            <a:r>
              <a:rPr lang="ko-KR" altLang="en-US" sz="1800" dirty="0" err="1">
                <a:latin typeface="배달의민족 도현" pitchFamily="50" charset="-127"/>
                <a:ea typeface="배달의민족 도현" pitchFamily="50" charset="-127"/>
              </a:rPr>
              <a:t>홍단수는</a:t>
            </a:r>
            <a:r>
              <a:rPr lang="ko-KR" altLang="en-US" sz="1800" dirty="0">
                <a:latin typeface="배달의민족 도현" pitchFamily="50" charset="-127"/>
                <a:ea typeface="배달의민족 도현" pitchFamily="50" charset="-127"/>
              </a:rPr>
              <a:t> 소백산 이남에 속하며 조선의 내지이다.</a:t>
            </a:r>
          </a:p>
          <a:p>
            <a:pPr>
              <a:defRPr/>
            </a:pPr>
            <a:r>
              <a:rPr lang="ko-KR" altLang="en-US" sz="1800" dirty="0">
                <a:latin typeface="배달의민족 도현" pitchFamily="50" charset="-127"/>
                <a:ea typeface="배달의민족 도현" pitchFamily="50" charset="-127"/>
              </a:rPr>
              <a:t>3. 두만과 </a:t>
            </a:r>
            <a:r>
              <a:rPr lang="ko-KR" altLang="en-US" sz="1800" dirty="0" err="1">
                <a:latin typeface="배달의민족 도현" pitchFamily="50" charset="-127"/>
                <a:ea typeface="배달의민족 도현" pitchFamily="50" charset="-127"/>
              </a:rPr>
              <a:t>도문은</a:t>
            </a:r>
            <a:r>
              <a:rPr lang="ko-KR" altLang="en-US" sz="1800" dirty="0">
                <a:latin typeface="배달의민족 도현" pitchFamily="50" charset="-127"/>
                <a:ea typeface="배달의민족 도현" pitchFamily="50" charset="-127"/>
              </a:rPr>
              <a:t> 일수(一水)이고 이류(二流)가 아니므로 </a:t>
            </a:r>
            <a:r>
              <a:rPr lang="ko-KR" altLang="en-US" sz="1800" dirty="0" err="1">
                <a:latin typeface="배달의민족 도현" pitchFamily="50" charset="-127"/>
                <a:ea typeface="배달의민족 도현" pitchFamily="50" charset="-127"/>
              </a:rPr>
              <a:t>목극등이</a:t>
            </a:r>
            <a:r>
              <a:rPr lang="ko-KR" altLang="en-US" sz="1800" dirty="0">
                <a:latin typeface="배달의민족 도현" pitchFamily="50" charset="-127"/>
                <a:ea typeface="배달의민족 도현" pitchFamily="50" charset="-127"/>
              </a:rPr>
              <a:t> 비를 세운대로 </a:t>
            </a:r>
            <a:r>
              <a:rPr lang="ko-KR" altLang="en-US" sz="1800" dirty="0" err="1">
                <a:latin typeface="배달의민족 도현" pitchFamily="50" charset="-127"/>
                <a:ea typeface="배달의민족 도현" pitchFamily="50" charset="-127"/>
              </a:rPr>
              <a:t>토문강으로</a:t>
            </a:r>
            <a:r>
              <a:rPr lang="ko-KR" altLang="en-US" sz="1800" dirty="0">
                <a:latin typeface="배달의민족 도현" pitchFamily="50" charset="-127"/>
                <a:ea typeface="배달의민족 도현" pitchFamily="50" charset="-127"/>
              </a:rPr>
              <a:t> 정계의 본의를 삼아야 한다.</a:t>
            </a:r>
          </a:p>
          <a:p>
            <a:pPr>
              <a:defRPr/>
            </a:pPr>
            <a:r>
              <a:rPr lang="ko-KR" altLang="en-US" sz="1800" dirty="0">
                <a:latin typeface="배달의민족 도현" pitchFamily="50" charset="-127"/>
                <a:ea typeface="배달의민족 도현" pitchFamily="50" charset="-127"/>
              </a:rPr>
              <a:t>4. </a:t>
            </a:r>
            <a:r>
              <a:rPr lang="ko-KR" altLang="en-US" sz="1800" dirty="0" err="1">
                <a:latin typeface="배달의민족 도현" pitchFamily="50" charset="-127"/>
                <a:ea typeface="배달의민족 도현" pitchFamily="50" charset="-127"/>
              </a:rPr>
              <a:t>청측이</a:t>
            </a:r>
            <a:r>
              <a:rPr lang="ko-KR" altLang="en-US" sz="1800" dirty="0">
                <a:latin typeface="배달의민족 도현" pitchFamily="50" charset="-127"/>
                <a:ea typeface="배달의민족 도현" pitchFamily="50" charset="-127"/>
              </a:rPr>
              <a:t> 주장하는 이른바 서두수가 </a:t>
            </a:r>
            <a:r>
              <a:rPr lang="ko-KR" altLang="en-US" sz="1800" dirty="0" err="1">
                <a:latin typeface="배달의민족 도현" pitchFamily="50" charset="-127"/>
                <a:ea typeface="배달의민족 도현" pitchFamily="50" charset="-127"/>
              </a:rPr>
              <a:t>어윤하이고</a:t>
            </a:r>
            <a:r>
              <a:rPr lang="ko-KR" altLang="en-US" sz="1800" dirty="0">
                <a:latin typeface="배달의민족 도현" pitchFamily="50" charset="-127"/>
                <a:ea typeface="배달의민족 도현" pitchFamily="50" charset="-127"/>
              </a:rPr>
              <a:t> </a:t>
            </a:r>
            <a:r>
              <a:rPr lang="ko-KR" altLang="en-US" sz="1800" dirty="0" err="1">
                <a:latin typeface="배달의민족 도현" pitchFamily="50" charset="-127"/>
                <a:ea typeface="배달의민족 도현" pitchFamily="50" charset="-127"/>
              </a:rPr>
              <a:t>홍단수는</a:t>
            </a:r>
            <a:r>
              <a:rPr lang="ko-KR" altLang="en-US" sz="1800" dirty="0">
                <a:latin typeface="배달의민족 도현" pitchFamily="50" charset="-127"/>
                <a:ea typeface="배달의민족 도현" pitchFamily="50" charset="-127"/>
              </a:rPr>
              <a:t> </a:t>
            </a:r>
            <a:r>
              <a:rPr lang="ko-KR" altLang="en-US" sz="1800" dirty="0" err="1">
                <a:latin typeface="배달의민족 도현" pitchFamily="50" charset="-127"/>
                <a:ea typeface="배달의민족 도현" pitchFamily="50" charset="-127"/>
              </a:rPr>
              <a:t>홍단하삼지라고</a:t>
            </a:r>
            <a:r>
              <a:rPr lang="ko-KR" altLang="en-US" sz="1800" dirty="0">
                <a:latin typeface="배달의민족 도현" pitchFamily="50" charset="-127"/>
                <a:ea typeface="배달의민족 도현" pitchFamily="50" charset="-127"/>
              </a:rPr>
              <a:t> 함은 명목이 부합되지 않고 또 신빙할 수도 없으며 이 또한 조선의 내지에 있어 정계비와는 하등 관계가 없다.</a:t>
            </a:r>
          </a:p>
          <a:p>
            <a:pPr>
              <a:defRPr/>
            </a:pPr>
            <a:r>
              <a:rPr lang="ko-KR" altLang="en-US" sz="1800" dirty="0">
                <a:latin typeface="배달의민족 도현" pitchFamily="50" charset="-127"/>
                <a:ea typeface="배달의민족 도현" pitchFamily="50" charset="-127"/>
              </a:rPr>
              <a:t>중국 반론</a:t>
            </a:r>
          </a:p>
          <a:p>
            <a:pPr>
              <a:defRPr/>
            </a:pPr>
            <a:r>
              <a:rPr lang="ko-KR" altLang="en-US" sz="1800" dirty="0" err="1">
                <a:latin typeface="배달의민족 도현" pitchFamily="50" charset="-127"/>
                <a:ea typeface="배달의민족 도현" pitchFamily="50" charset="-127"/>
              </a:rPr>
              <a:t>목극등이</a:t>
            </a:r>
            <a:r>
              <a:rPr lang="ko-KR" altLang="en-US" sz="1800" dirty="0">
                <a:latin typeface="배달의민족 도현" pitchFamily="50" charset="-127"/>
                <a:ea typeface="배달의민족 도현" pitchFamily="50" charset="-127"/>
              </a:rPr>
              <a:t> 세운 비는 변경을 살핀 내용을 적은 비이지 경계를 나누는 비가 아님은 의심할 바가 없다. "</a:t>
            </a:r>
            <a:r>
              <a:rPr lang="ko-KR" altLang="en-US" sz="1800" dirty="0" err="1">
                <a:latin typeface="배달의민족 도현" pitchFamily="50" charset="-127"/>
                <a:ea typeface="배달의민족 도현" pitchFamily="50" charset="-127"/>
              </a:rPr>
              <a:t>서위압록</a:t>
            </a:r>
            <a:r>
              <a:rPr lang="ko-KR" altLang="en-US" sz="1800" dirty="0">
                <a:latin typeface="배달의민족 도현" pitchFamily="50" charset="-127"/>
                <a:ea typeface="배달의민족 도현" pitchFamily="50" charset="-127"/>
              </a:rPr>
              <a:t> </a:t>
            </a:r>
            <a:r>
              <a:rPr lang="ko-KR" altLang="en-US" sz="1800" dirty="0" err="1">
                <a:latin typeface="배달의민족 도현" pitchFamily="50" charset="-127"/>
                <a:ea typeface="배달의민족 도현" pitchFamily="50" charset="-127"/>
              </a:rPr>
              <a:t>동위도문</a:t>
            </a:r>
            <a:r>
              <a:rPr lang="ko-KR" altLang="en-US" sz="1800" dirty="0">
                <a:latin typeface="배달의민족 도현" pitchFamily="50" charset="-127"/>
                <a:ea typeface="배달의민족 도현" pitchFamily="50" charset="-127"/>
              </a:rPr>
              <a:t>(</a:t>
            </a:r>
            <a:r>
              <a:rPr lang="ko-KR" altLang="en-US" sz="1800" dirty="0" err="1">
                <a:latin typeface="배달의민족 도현" pitchFamily="50" charset="-127"/>
                <a:ea typeface="배달의민족 도현" pitchFamily="50" charset="-127"/>
              </a:rPr>
              <a:t>토문이</a:t>
            </a:r>
            <a:r>
              <a:rPr lang="ko-KR" altLang="en-US" sz="1800" dirty="0">
                <a:latin typeface="배달의민족 도현" pitchFamily="50" charset="-127"/>
                <a:ea typeface="배달의민족 도현" pitchFamily="50" charset="-127"/>
              </a:rPr>
              <a:t> 아니라 </a:t>
            </a:r>
            <a:r>
              <a:rPr lang="ko-KR" altLang="en-US" sz="1800" dirty="0" err="1">
                <a:latin typeface="배달의민족 도현" pitchFamily="50" charset="-127"/>
                <a:ea typeface="배달의민족 도현" pitchFamily="50" charset="-127"/>
              </a:rPr>
              <a:t>도문으로</a:t>
            </a:r>
            <a:r>
              <a:rPr lang="ko-KR" altLang="en-US" sz="1800" dirty="0">
                <a:latin typeface="배달의민족 도현" pitchFamily="50" charset="-127"/>
                <a:ea typeface="배달의민족 도현" pitchFamily="50" charset="-127"/>
              </a:rPr>
              <a:t> 적어서 보냄)"이라 한 비문 중에 분계(分界)라는 글자가 없는 것으로 보아 이는 당시에 비를 세울 적에 </a:t>
            </a:r>
            <a:r>
              <a:rPr lang="ko-KR" altLang="en-US" sz="1800" dirty="0" err="1">
                <a:latin typeface="배달의민족 도현" pitchFamily="50" charset="-127"/>
                <a:ea typeface="배달의민족 도현" pitchFamily="50" charset="-127"/>
              </a:rPr>
              <a:t>분계처에</a:t>
            </a:r>
            <a:r>
              <a:rPr lang="ko-KR" altLang="en-US" sz="1800" dirty="0">
                <a:latin typeface="배달의민족 도현" pitchFamily="50" charset="-127"/>
                <a:ea typeface="배달의민족 도현" pitchFamily="50" charset="-127"/>
              </a:rPr>
              <a:t> 세운 것이 아님이 더욱 명백하다.</a:t>
            </a:r>
          </a:p>
        </p:txBody>
      </p:sp>
    </p:spTree>
    <p:extLst>
      <p:ext uri="{BB962C8B-B14F-4D97-AF65-F5344CB8AC3E}">
        <p14:creationId xmlns:p14="http://schemas.microsoft.com/office/powerpoint/2010/main" val="982599452"/>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그룹 3"/>
          <p:cNvGrpSpPr/>
          <p:nvPr/>
        </p:nvGrpSpPr>
        <p:grpSpPr>
          <a:xfrm>
            <a:off x="162232" y="221226"/>
            <a:ext cx="1106129" cy="1106129"/>
            <a:chOff x="162232" y="221226"/>
            <a:chExt cx="1312607" cy="1312607"/>
          </a:xfrm>
        </p:grpSpPr>
        <p:sp>
          <p:nvSpPr>
            <p:cNvPr id="5" name="직사각형 4"/>
            <p:cNvSpPr/>
            <p:nvPr/>
          </p:nvSpPr>
          <p:spPr>
            <a:xfrm>
              <a:off x="162232" y="221226"/>
              <a:ext cx="1312607" cy="1312607"/>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6" name="TextBox 5"/>
            <p:cNvSpPr txBox="1"/>
            <p:nvPr/>
          </p:nvSpPr>
          <p:spPr>
            <a:xfrm>
              <a:off x="442254" y="1054506"/>
              <a:ext cx="988339" cy="401750"/>
            </a:xfrm>
            <a:prstGeom prst="rect">
              <a:avLst/>
            </a:prstGeom>
            <a:noFill/>
          </p:spPr>
          <p:txBody>
            <a:bodyPr wrap="square">
              <a:spAutoFit/>
            </a:bodyPr>
            <a:lstStyle/>
            <a:p>
              <a:pPr algn="r">
                <a:defRPr/>
              </a:pPr>
              <a:endParaRPr lang="ko-KR" altLang="en-US" sz="1600">
                <a:ln w="9525">
                  <a:solidFill>
                    <a:schemeClr val="accent1">
                      <a:alpha val="0"/>
                    </a:schemeClr>
                  </a:solidFill>
                </a:ln>
                <a:solidFill>
                  <a:schemeClr val="bg1"/>
                </a:solidFill>
                <a:latin typeface="나눔고딕 ExtraBold"/>
                <a:ea typeface="나눔고딕 ExtraBold"/>
              </a:endParaRPr>
            </a:p>
          </p:txBody>
        </p:sp>
      </p:grpSp>
      <p:sp>
        <p:nvSpPr>
          <p:cNvPr id="7" name="TextBox 6"/>
          <p:cNvSpPr txBox="1"/>
          <p:nvPr/>
        </p:nvSpPr>
        <p:spPr>
          <a:xfrm>
            <a:off x="1327612" y="496358"/>
            <a:ext cx="5073445" cy="338554"/>
          </a:xfrm>
          <a:prstGeom prst="rect">
            <a:avLst/>
          </a:prstGeom>
          <a:noFill/>
        </p:spPr>
        <p:txBody>
          <a:bodyPr wrap="square">
            <a:spAutoFit/>
          </a:bodyPr>
          <a:lstStyle/>
          <a:p>
            <a:pPr lvl="0">
              <a:defRPr/>
            </a:pPr>
            <a:endParaRPr lang="ko-KR" altLang="en-US" sz="1600" b="0" spc="-150">
              <a:ln w="9525">
                <a:solidFill>
                  <a:schemeClr val="accent1">
                    <a:alpha val="0"/>
                  </a:schemeClr>
                </a:solidFill>
              </a:ln>
              <a:solidFill>
                <a:schemeClr val="tx1">
                  <a:lumMod val="50000"/>
                  <a:lumOff val="50000"/>
                </a:schemeClr>
              </a:solidFill>
              <a:latin typeface="나눔고딕"/>
              <a:ea typeface="나눔고딕"/>
            </a:endParaRPr>
          </a:p>
        </p:txBody>
      </p:sp>
      <p:sp>
        <p:nvSpPr>
          <p:cNvPr id="8" name="TextBox 7"/>
          <p:cNvSpPr txBox="1"/>
          <p:nvPr/>
        </p:nvSpPr>
        <p:spPr>
          <a:xfrm>
            <a:off x="1327612" y="834912"/>
            <a:ext cx="5073445" cy="492443"/>
          </a:xfrm>
          <a:prstGeom prst="rect">
            <a:avLst/>
          </a:prstGeom>
          <a:noFill/>
        </p:spPr>
        <p:txBody>
          <a:bodyPr wrap="square">
            <a:spAutoFit/>
          </a:bodyPr>
          <a:lstStyle/>
          <a:p>
            <a:pPr lvl="0">
              <a:defRPr/>
            </a:pPr>
            <a:endParaRPr lang="en-US" altLang="ko-KR" sz="2600" b="0" spc="-150">
              <a:ln w="9525">
                <a:solidFill>
                  <a:schemeClr val="accent1">
                    <a:alpha val="0"/>
                  </a:schemeClr>
                </a:solidFill>
              </a:ln>
              <a:solidFill>
                <a:schemeClr val="tx1">
                  <a:lumMod val="75000"/>
                  <a:lumOff val="25000"/>
                </a:schemeClr>
              </a:solidFill>
              <a:latin typeface="나눔고딕 ExtraBold"/>
              <a:ea typeface="나눔고딕 ExtraBold"/>
            </a:endParaRPr>
          </a:p>
        </p:txBody>
      </p:sp>
      <p:sp>
        <p:nvSpPr>
          <p:cNvPr id="12" name="직사각형 11"/>
          <p:cNvSpPr/>
          <p:nvPr/>
        </p:nvSpPr>
        <p:spPr>
          <a:xfrm>
            <a:off x="0" y="6725263"/>
            <a:ext cx="12192000" cy="147484"/>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1" name="제목 1"/>
          <p:cNvSpPr>
            <a:spLocks noGrp="1"/>
          </p:cNvSpPr>
          <p:nvPr>
            <p:ph type="title"/>
          </p:nvPr>
        </p:nvSpPr>
        <p:spPr/>
        <p:txBody>
          <a:bodyPr/>
          <a:lstStyle/>
          <a:p>
            <a:pPr algn="ctr">
              <a:defRPr/>
            </a:pPr>
            <a:r>
              <a:rPr lang="ko-KR" altLang="en-US" dirty="0">
                <a:latin typeface="배달의민족 도현" pitchFamily="50" charset="-127"/>
                <a:ea typeface="배달의민족 도현" pitchFamily="50" charset="-127"/>
              </a:rPr>
              <a:t>을사조약</a:t>
            </a:r>
          </a:p>
        </p:txBody>
      </p:sp>
      <p:sp>
        <p:nvSpPr>
          <p:cNvPr id="22" name="내용 개체 틀 2"/>
          <p:cNvSpPr>
            <a:spLocks noGrp="1"/>
          </p:cNvSpPr>
          <p:nvPr>
            <p:ph idx="1"/>
          </p:nvPr>
        </p:nvSpPr>
        <p:spPr/>
        <p:txBody>
          <a:bodyPr/>
          <a:lstStyle/>
          <a:p>
            <a:pPr>
              <a:defRPr/>
            </a:pPr>
            <a:r>
              <a:rPr lang="ko-KR" altLang="en-US" sz="2500" dirty="0">
                <a:latin typeface="배달의민족 도현" pitchFamily="50" charset="-127"/>
                <a:ea typeface="배달의민족 도현" pitchFamily="50" charset="-127"/>
              </a:rPr>
              <a:t>을사조약: 1895년 청일전쟁과 1905년 러일전쟁에서 승리한 일본은 </a:t>
            </a:r>
            <a:r>
              <a:rPr lang="ko-KR" altLang="en-US" sz="2500" dirty="0" err="1">
                <a:latin typeface="배달의민족 도현" pitchFamily="50" charset="-127"/>
                <a:ea typeface="배달의민족 도현" pitchFamily="50" charset="-127"/>
              </a:rPr>
              <a:t>을사늑약</a:t>
            </a:r>
            <a:r>
              <a:rPr lang="ko-KR" altLang="en-US" sz="2500" dirty="0">
                <a:latin typeface="배달의민족 도현" pitchFamily="50" charset="-127"/>
                <a:ea typeface="배달의민족 도현" pitchFamily="50" charset="-127"/>
              </a:rPr>
              <a:t> 또는 제2차 한일 협약을 1905년 11월 17일 대한제국의 외부대신 </a:t>
            </a:r>
            <a:r>
              <a:rPr lang="ko-KR" altLang="en-US" sz="2500" dirty="0" err="1">
                <a:latin typeface="배달의민족 도현" pitchFamily="50" charset="-127"/>
                <a:ea typeface="배달의민족 도현" pitchFamily="50" charset="-127"/>
              </a:rPr>
              <a:t>박제순과</a:t>
            </a:r>
            <a:r>
              <a:rPr lang="ko-KR" altLang="en-US" sz="2500" dirty="0">
                <a:latin typeface="배달의민족 도현" pitchFamily="50" charset="-127"/>
                <a:ea typeface="배달의민족 도현" pitchFamily="50" charset="-127"/>
              </a:rPr>
              <a:t> 일본 제국의 주한 공사 </a:t>
            </a:r>
            <a:r>
              <a:rPr lang="ko-KR" altLang="en-US" sz="2500" dirty="0" err="1">
                <a:latin typeface="배달의민족 도현" pitchFamily="50" charset="-127"/>
                <a:ea typeface="배달의민족 도현" pitchFamily="50" charset="-127"/>
              </a:rPr>
              <a:t>하야시</a:t>
            </a:r>
            <a:r>
              <a:rPr lang="ko-KR" altLang="en-US" sz="2500" dirty="0">
                <a:latin typeface="배달의민족 도현" pitchFamily="50" charset="-127"/>
                <a:ea typeface="배달의민족 도현" pitchFamily="50" charset="-127"/>
              </a:rPr>
              <a:t> </a:t>
            </a:r>
            <a:r>
              <a:rPr lang="ko-KR" altLang="en-US" sz="2500" dirty="0" err="1">
                <a:latin typeface="배달의민족 도현" pitchFamily="50" charset="-127"/>
                <a:ea typeface="배달의민족 도현" pitchFamily="50" charset="-127"/>
              </a:rPr>
              <a:t>곤스케에</a:t>
            </a:r>
            <a:r>
              <a:rPr lang="ko-KR" altLang="en-US" sz="2500" dirty="0">
                <a:latin typeface="배달의민족 도현" pitchFamily="50" charset="-127"/>
                <a:ea typeface="배달의민족 도현" pitchFamily="50" charset="-127"/>
              </a:rPr>
              <a:t> 의해 을사조약을 체결하였다.</a:t>
            </a:r>
          </a:p>
          <a:p>
            <a:pPr>
              <a:defRPr/>
            </a:pPr>
            <a:r>
              <a:rPr lang="ko-KR" altLang="en-US" sz="2500" dirty="0" err="1">
                <a:latin typeface="배달의민족 도현" pitchFamily="50" charset="-127"/>
                <a:ea typeface="배달의민족 도현" pitchFamily="50" charset="-127"/>
              </a:rPr>
              <a:t>을사늑약은</a:t>
            </a:r>
            <a:r>
              <a:rPr lang="ko-KR" altLang="en-US" sz="2500" dirty="0">
                <a:latin typeface="배달의민족 도현" pitchFamily="50" charset="-127"/>
                <a:ea typeface="배달의민족 도현" pitchFamily="50" charset="-127"/>
              </a:rPr>
              <a:t> 모두 5개의 조항으로 이루어져 있어 을사 5조약 </a:t>
            </a:r>
            <a:r>
              <a:rPr lang="ko-KR" altLang="en-US" sz="2500" dirty="0" err="1">
                <a:latin typeface="배달의민족 도현" pitchFamily="50" charset="-127"/>
                <a:ea typeface="배달의민족 도현" pitchFamily="50" charset="-127"/>
              </a:rPr>
              <a:t>으로</a:t>
            </a:r>
            <a:r>
              <a:rPr lang="ko-KR" altLang="en-US" sz="2500" dirty="0">
                <a:latin typeface="배달의민족 도현" pitchFamily="50" charset="-127"/>
                <a:ea typeface="배달의민족 도현" pitchFamily="50" charset="-127"/>
              </a:rPr>
              <a:t> 불리기도 하는데요 </a:t>
            </a:r>
          </a:p>
          <a:p>
            <a:pPr>
              <a:defRPr/>
            </a:pPr>
            <a:r>
              <a:rPr lang="ko-KR" altLang="en-US" sz="2500" dirty="0">
                <a:latin typeface="배달의민족 도현" pitchFamily="50" charset="-127"/>
                <a:ea typeface="배달의민족 도현" pitchFamily="50" charset="-127"/>
              </a:rPr>
              <a:t>그 주요 내용은 한국의 식민지화를 위해 외교권을 빼앗고, </a:t>
            </a:r>
            <a:r>
              <a:rPr lang="ko-KR" altLang="en-US" sz="2500" dirty="0" err="1">
                <a:latin typeface="배달의민족 도현" pitchFamily="50" charset="-127"/>
                <a:ea typeface="배달의민족 도현" pitchFamily="50" charset="-127"/>
              </a:rPr>
              <a:t>통감부와</a:t>
            </a:r>
            <a:r>
              <a:rPr lang="ko-KR" altLang="en-US" sz="2500" dirty="0">
                <a:latin typeface="배달의민족 도현" pitchFamily="50" charset="-127"/>
                <a:ea typeface="배달의민족 도현" pitchFamily="50" charset="-127"/>
              </a:rPr>
              <a:t> </a:t>
            </a:r>
            <a:r>
              <a:rPr lang="ko-KR" altLang="en-US" sz="2500" dirty="0" err="1">
                <a:latin typeface="배달의민족 도현" pitchFamily="50" charset="-127"/>
                <a:ea typeface="배달의민족 도현" pitchFamily="50" charset="-127"/>
              </a:rPr>
              <a:t>이사청을</a:t>
            </a:r>
            <a:r>
              <a:rPr lang="ko-KR" altLang="en-US" sz="2500" dirty="0">
                <a:latin typeface="배달의민족 도현" pitchFamily="50" charset="-127"/>
                <a:ea typeface="배달의민족 도현" pitchFamily="50" charset="-127"/>
              </a:rPr>
              <a:t> 두어 대한제국을 장악하는데 있었습니다. 조약의 체결로 대한제국은 명목상 보호국이었지만 사실상 일제의 식민지가 되는 것이었습니다.</a:t>
            </a:r>
            <a:endParaRPr lang="en-US" altLang="ko-KR" sz="2500" dirty="0">
              <a:latin typeface="배달의민족 도현" pitchFamily="50" charset="-127"/>
              <a:ea typeface="배달의민족 도현" pitchFamily="50" charset="-127"/>
            </a:endParaRPr>
          </a:p>
        </p:txBody>
      </p:sp>
    </p:spTree>
    <p:extLst>
      <p:ext uri="{BB962C8B-B14F-4D97-AF65-F5344CB8AC3E}">
        <p14:creationId xmlns:p14="http://schemas.microsoft.com/office/powerpoint/2010/main" val="379233295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그룹 3"/>
          <p:cNvGrpSpPr/>
          <p:nvPr/>
        </p:nvGrpSpPr>
        <p:grpSpPr>
          <a:xfrm>
            <a:off x="162232" y="221226"/>
            <a:ext cx="1106129" cy="1106129"/>
            <a:chOff x="162232" y="221226"/>
            <a:chExt cx="1312607" cy="1312607"/>
          </a:xfrm>
        </p:grpSpPr>
        <p:sp>
          <p:nvSpPr>
            <p:cNvPr id="5" name="직사각형 4"/>
            <p:cNvSpPr/>
            <p:nvPr/>
          </p:nvSpPr>
          <p:spPr>
            <a:xfrm>
              <a:off x="162232" y="221226"/>
              <a:ext cx="1312607" cy="1312607"/>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6" name="TextBox 5"/>
            <p:cNvSpPr txBox="1"/>
            <p:nvPr/>
          </p:nvSpPr>
          <p:spPr>
            <a:xfrm>
              <a:off x="442254" y="1054506"/>
              <a:ext cx="988339" cy="401750"/>
            </a:xfrm>
            <a:prstGeom prst="rect">
              <a:avLst/>
            </a:prstGeom>
            <a:noFill/>
          </p:spPr>
          <p:txBody>
            <a:bodyPr wrap="square">
              <a:spAutoFit/>
            </a:bodyPr>
            <a:lstStyle/>
            <a:p>
              <a:pPr algn="r">
                <a:defRPr/>
              </a:pPr>
              <a:endParaRPr lang="ko-KR" altLang="en-US" sz="1600">
                <a:ln w="9525">
                  <a:solidFill>
                    <a:schemeClr val="accent1">
                      <a:alpha val="0"/>
                    </a:schemeClr>
                  </a:solidFill>
                </a:ln>
                <a:solidFill>
                  <a:schemeClr val="bg1"/>
                </a:solidFill>
                <a:latin typeface="나눔고딕 ExtraBold"/>
                <a:ea typeface="나눔고딕 ExtraBold"/>
              </a:endParaRPr>
            </a:p>
          </p:txBody>
        </p:sp>
      </p:grpSp>
      <p:sp>
        <p:nvSpPr>
          <p:cNvPr id="7" name="TextBox 6"/>
          <p:cNvSpPr txBox="1"/>
          <p:nvPr/>
        </p:nvSpPr>
        <p:spPr>
          <a:xfrm>
            <a:off x="1327612" y="496358"/>
            <a:ext cx="5073445" cy="338554"/>
          </a:xfrm>
          <a:prstGeom prst="rect">
            <a:avLst/>
          </a:prstGeom>
          <a:noFill/>
        </p:spPr>
        <p:txBody>
          <a:bodyPr wrap="square">
            <a:spAutoFit/>
          </a:bodyPr>
          <a:lstStyle/>
          <a:p>
            <a:pPr lvl="0">
              <a:defRPr/>
            </a:pPr>
            <a:endParaRPr lang="ko-KR" altLang="en-US" sz="1600" b="0" spc="-150">
              <a:ln w="9525">
                <a:solidFill>
                  <a:schemeClr val="accent1">
                    <a:alpha val="0"/>
                  </a:schemeClr>
                </a:solidFill>
              </a:ln>
              <a:solidFill>
                <a:schemeClr val="tx1">
                  <a:lumMod val="50000"/>
                  <a:lumOff val="50000"/>
                </a:schemeClr>
              </a:solidFill>
              <a:latin typeface="나눔고딕"/>
              <a:ea typeface="나눔고딕"/>
            </a:endParaRPr>
          </a:p>
        </p:txBody>
      </p:sp>
      <p:sp>
        <p:nvSpPr>
          <p:cNvPr id="12" name="직사각형 11"/>
          <p:cNvSpPr/>
          <p:nvPr/>
        </p:nvSpPr>
        <p:spPr>
          <a:xfrm>
            <a:off x="0" y="6725263"/>
            <a:ext cx="12192000" cy="147484"/>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1" name="제목 1"/>
          <p:cNvSpPr>
            <a:spLocks noGrp="1"/>
          </p:cNvSpPr>
          <p:nvPr>
            <p:ph type="title"/>
          </p:nvPr>
        </p:nvSpPr>
        <p:spPr/>
        <p:txBody>
          <a:bodyPr/>
          <a:lstStyle/>
          <a:p>
            <a:pPr algn="ctr">
              <a:defRPr/>
            </a:pPr>
            <a:r>
              <a:rPr lang="ko-KR" altLang="en-US" dirty="0">
                <a:latin typeface="배달의민족 도현" pitchFamily="50" charset="-127"/>
                <a:ea typeface="배달의민족 도현" pitchFamily="50" charset="-127"/>
              </a:rPr>
              <a:t>을사조약 </a:t>
            </a:r>
          </a:p>
        </p:txBody>
      </p:sp>
      <p:sp>
        <p:nvSpPr>
          <p:cNvPr id="22" name="내용 개체 틀 2"/>
          <p:cNvSpPr>
            <a:spLocks noGrp="1"/>
          </p:cNvSpPr>
          <p:nvPr>
            <p:ph idx="1"/>
          </p:nvPr>
        </p:nvSpPr>
        <p:spPr/>
        <p:txBody>
          <a:bodyPr>
            <a:noAutofit/>
          </a:bodyPr>
          <a:lstStyle/>
          <a:p>
            <a:pPr>
              <a:defRPr/>
            </a:pPr>
            <a:r>
              <a:rPr lang="ko-KR" altLang="en-US" sz="1800">
                <a:solidFill>
                  <a:srgbClr val="2F2F2F"/>
                </a:solidFill>
                <a:latin typeface="배달의민족 도현" pitchFamily="50" charset="-127"/>
                <a:ea typeface="배달의민족 도현" pitchFamily="50" charset="-127"/>
              </a:rPr>
              <a:t>제 1 조 . 일본국 정부는 금후 (今後 ) 외무성 (外務省 )을 경유하여 한국의 외교를 감리 (監理 ), 지휘 (指揮 )하며 , 일본의 외교 대표자와 영사 (領事 )는 외국에 있는 한국인과 그 이익을 보호한다.</a:t>
            </a:r>
          </a:p>
          <a:p>
            <a:pPr>
              <a:defRPr/>
            </a:pPr>
            <a:r>
              <a:rPr lang="ko-KR" altLang="en-US" sz="1800">
                <a:solidFill>
                  <a:srgbClr val="2F2F2F"/>
                </a:solidFill>
                <a:latin typeface="배달의민족 도현" pitchFamily="50" charset="-127"/>
                <a:ea typeface="배달의민족 도현" pitchFamily="50" charset="-127"/>
              </a:rPr>
              <a:t>제 2 조 . 일본국 정부는 한국이 타국과 맺은 조약의 실행을 완수하며 , 한국은 금후 일본의 중개 없이는 타국과 조약이나 약속을 맺어서는 안 된다. </a:t>
            </a:r>
          </a:p>
          <a:p>
            <a:pPr>
              <a:defRPr/>
            </a:pPr>
            <a:r>
              <a:rPr lang="ko-KR" altLang="en-US" sz="1800">
                <a:solidFill>
                  <a:srgbClr val="2F2F2F"/>
                </a:solidFill>
                <a:latin typeface="배달의민족 도현" pitchFamily="50" charset="-127"/>
                <a:ea typeface="배달의민족 도현" pitchFamily="50" charset="-127"/>
              </a:rPr>
              <a:t>제 3 조 . 일본국 정부는 한국 황제 아래에 통감 (統監 )을 두고 , 통감은 외교를 관리하기 위해 경성 (京城 , 지금의 서울 )에 주재하여 한국 황제와 친히 내알할 수 있도록 한다 . 또한 일본은 한국의 개항장 (開港場 ) 등에 이사관 (理事官 )을 둘 수 있다 . 이사관은 통감의 지휘 아래 종래 한국에서 일본 영사가 지니고 있던 직권 (職權 )을 완전히 집행하고 , 또한 본 협약을 완전히 실행하기 위한 모든 사무를 담당한다. </a:t>
            </a:r>
          </a:p>
          <a:p>
            <a:pPr>
              <a:defRPr/>
            </a:pPr>
            <a:r>
              <a:rPr lang="ko-KR" altLang="en-US" sz="1800">
                <a:solidFill>
                  <a:srgbClr val="2F2F2F"/>
                </a:solidFill>
                <a:latin typeface="배달의민족 도현" pitchFamily="50" charset="-127"/>
                <a:ea typeface="배달의민족 도현" pitchFamily="50" charset="-127"/>
              </a:rPr>
              <a:t>제 4 조 . 일본과 한국 사이에 체결된 조약이나 약속은 본 협약에 저촉하지 않는 한 계속 효력을 지닌다. </a:t>
            </a:r>
          </a:p>
          <a:p>
            <a:pPr>
              <a:defRPr/>
            </a:pPr>
            <a:r>
              <a:rPr lang="ko-KR" altLang="en-US" sz="1800">
                <a:solidFill>
                  <a:srgbClr val="2F2F2F"/>
                </a:solidFill>
                <a:latin typeface="배달의민족 도현" pitchFamily="50" charset="-127"/>
                <a:ea typeface="배달의민족 도현" pitchFamily="50" charset="-127"/>
              </a:rPr>
              <a:t>제 5 조 . 일본국 정부는 한국 황실의 안녕 (安寧 )과 존엄 (尊 厳 )의 유지를 보증한다.</a:t>
            </a:r>
          </a:p>
          <a:p>
            <a:pPr>
              <a:defRPr/>
            </a:pPr>
            <a:endParaRPr lang="ko-KR" altLang="en-US" sz="1800">
              <a:solidFill>
                <a:srgbClr val="2F2F2F"/>
              </a:solidFill>
              <a:latin typeface="배달의민족 도현" pitchFamily="50" charset="-127"/>
              <a:ea typeface="배달의민족 도현" pitchFamily="50" charset="-127"/>
            </a:endParaRPr>
          </a:p>
        </p:txBody>
      </p:sp>
    </p:spTree>
    <p:extLst>
      <p:ext uri="{BB962C8B-B14F-4D97-AF65-F5344CB8AC3E}">
        <p14:creationId xmlns:p14="http://schemas.microsoft.com/office/powerpoint/2010/main" val="314740628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p:cNvSpPr/>
          <p:nvPr/>
        </p:nvSpPr>
        <p:spPr>
          <a:xfrm>
            <a:off x="5185027" y="1637218"/>
            <a:ext cx="1748920" cy="155854"/>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Box 5"/>
          <p:cNvSpPr txBox="1"/>
          <p:nvPr/>
        </p:nvSpPr>
        <p:spPr>
          <a:xfrm>
            <a:off x="3935719" y="861994"/>
            <a:ext cx="4247536" cy="615553"/>
          </a:xfrm>
          <a:prstGeom prst="rect">
            <a:avLst/>
          </a:prstGeom>
          <a:noFill/>
        </p:spPr>
        <p:txBody>
          <a:bodyPr wrap="square" rtlCol="0">
            <a:spAutoFit/>
          </a:bodyPr>
          <a:lstStyle/>
          <a:p>
            <a:pPr algn="ctr"/>
            <a:r>
              <a:rPr lang="en-US" altLang="ko-KR" sz="3400" dirty="0" smtClean="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Contents</a:t>
            </a:r>
            <a:endParaRPr lang="ko-KR" altLang="en-US" sz="3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endParaRPr>
          </a:p>
        </p:txBody>
      </p:sp>
      <p:grpSp>
        <p:nvGrpSpPr>
          <p:cNvPr id="58" name="그룹 57"/>
          <p:cNvGrpSpPr/>
          <p:nvPr/>
        </p:nvGrpSpPr>
        <p:grpSpPr>
          <a:xfrm>
            <a:off x="2726607" y="2036724"/>
            <a:ext cx="6665762" cy="547255"/>
            <a:chOff x="2393319" y="2095717"/>
            <a:chExt cx="7332338" cy="547255"/>
          </a:xfrm>
        </p:grpSpPr>
        <p:sp>
          <p:nvSpPr>
            <p:cNvPr id="7" name="직사각형 6"/>
            <p:cNvSpPr/>
            <p:nvPr/>
          </p:nvSpPr>
          <p:spPr>
            <a:xfrm>
              <a:off x="2393319" y="2095717"/>
              <a:ext cx="7332338" cy="547255"/>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배달의민족 도현" pitchFamily="50" charset="-127"/>
                <a:ea typeface="배달의민족 도현" pitchFamily="50" charset="-127"/>
              </a:endParaRPr>
            </a:p>
          </p:txBody>
        </p:sp>
        <p:cxnSp>
          <p:nvCxnSpPr>
            <p:cNvPr id="9" name="직선 연결선 8"/>
            <p:cNvCxnSpPr/>
            <p:nvPr/>
          </p:nvCxnSpPr>
          <p:spPr>
            <a:xfrm>
              <a:off x="3152830" y="2143206"/>
              <a:ext cx="0" cy="452277"/>
            </a:xfrm>
            <a:prstGeom prst="lin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0" name="TextBox 9"/>
            <p:cNvSpPr txBox="1"/>
            <p:nvPr/>
          </p:nvSpPr>
          <p:spPr>
            <a:xfrm>
              <a:off x="2571442" y="2143206"/>
              <a:ext cx="403266" cy="461665"/>
            </a:xfrm>
            <a:prstGeom prst="rect">
              <a:avLst/>
            </a:prstGeom>
            <a:noFill/>
          </p:spPr>
          <p:txBody>
            <a:bodyPr wrap="square" rtlCol="0">
              <a:spAutoFit/>
            </a:bodyPr>
            <a:lstStyle/>
            <a:p>
              <a:pPr algn="ctr"/>
              <a:r>
                <a:rPr lang="en-US" altLang="ko-KR" sz="2400" dirty="0" smtClean="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1</a:t>
              </a:r>
              <a:endParaRPr lang="ko-KR" altLang="en-US" sz="2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endParaRPr>
            </a:p>
          </p:txBody>
        </p:sp>
        <p:sp>
          <p:nvSpPr>
            <p:cNvPr id="11" name="TextBox 10"/>
            <p:cNvSpPr txBox="1"/>
            <p:nvPr/>
          </p:nvSpPr>
          <p:spPr>
            <a:xfrm>
              <a:off x="3273622" y="2143206"/>
              <a:ext cx="6153121" cy="461665"/>
            </a:xfrm>
            <a:prstGeom prst="rect">
              <a:avLst/>
            </a:prstGeom>
            <a:noFill/>
          </p:spPr>
          <p:txBody>
            <a:bodyPr wrap="square" rtlCol="0">
              <a:spAutoFit/>
            </a:bodyPr>
            <a:lstStyle/>
            <a:p>
              <a:r>
                <a:rPr lang="ko-KR" altLang="en-US" sz="2400" dirty="0" smtClean="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백두산 정계비 내용</a:t>
              </a:r>
              <a:endParaRPr lang="ko-KR" altLang="en-US" sz="2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endParaRPr>
            </a:p>
          </p:txBody>
        </p:sp>
      </p:grpSp>
      <p:grpSp>
        <p:nvGrpSpPr>
          <p:cNvPr id="60" name="그룹 59"/>
          <p:cNvGrpSpPr/>
          <p:nvPr/>
        </p:nvGrpSpPr>
        <p:grpSpPr>
          <a:xfrm>
            <a:off x="2726607" y="2880987"/>
            <a:ext cx="6665762" cy="727794"/>
            <a:chOff x="2393319" y="3646611"/>
            <a:chExt cx="7332338" cy="547255"/>
          </a:xfrm>
        </p:grpSpPr>
        <p:sp>
          <p:nvSpPr>
            <p:cNvPr id="39" name="직사각형 38"/>
            <p:cNvSpPr/>
            <p:nvPr/>
          </p:nvSpPr>
          <p:spPr>
            <a:xfrm>
              <a:off x="2393319" y="3646611"/>
              <a:ext cx="7332338" cy="547255"/>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배달의민족 도현" pitchFamily="50" charset="-127"/>
                <a:ea typeface="배달의민족 도현" pitchFamily="50" charset="-127"/>
              </a:endParaRPr>
            </a:p>
          </p:txBody>
        </p:sp>
        <p:cxnSp>
          <p:nvCxnSpPr>
            <p:cNvPr id="40" name="직선 연결선 39"/>
            <p:cNvCxnSpPr/>
            <p:nvPr/>
          </p:nvCxnSpPr>
          <p:spPr>
            <a:xfrm>
              <a:off x="3152830" y="3694100"/>
              <a:ext cx="0" cy="452277"/>
            </a:xfrm>
            <a:prstGeom prst="lin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41" name="TextBox 40"/>
            <p:cNvSpPr txBox="1"/>
            <p:nvPr/>
          </p:nvSpPr>
          <p:spPr>
            <a:xfrm>
              <a:off x="2571442" y="3694100"/>
              <a:ext cx="403265" cy="347143"/>
            </a:xfrm>
            <a:prstGeom prst="rect">
              <a:avLst/>
            </a:prstGeom>
            <a:noFill/>
          </p:spPr>
          <p:txBody>
            <a:bodyPr wrap="square" rtlCol="0">
              <a:spAutoFit/>
            </a:bodyPr>
            <a:lstStyle/>
            <a:p>
              <a:pPr algn="ctr"/>
              <a:r>
                <a:rPr lang="en-US" altLang="ko-KR" sz="2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2</a:t>
              </a:r>
              <a:endParaRPr lang="ko-KR" altLang="en-US" sz="2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endParaRPr>
            </a:p>
          </p:txBody>
        </p:sp>
        <p:sp>
          <p:nvSpPr>
            <p:cNvPr id="42" name="TextBox 41"/>
            <p:cNvSpPr txBox="1"/>
            <p:nvPr/>
          </p:nvSpPr>
          <p:spPr>
            <a:xfrm>
              <a:off x="3273621" y="3694100"/>
              <a:ext cx="6153122" cy="347143"/>
            </a:xfrm>
            <a:prstGeom prst="rect">
              <a:avLst/>
            </a:prstGeom>
            <a:noFill/>
          </p:spPr>
          <p:txBody>
            <a:bodyPr wrap="square" rtlCol="0">
              <a:spAutoFit/>
            </a:bodyPr>
            <a:lstStyle/>
            <a:p>
              <a:r>
                <a:rPr lang="ko-KR" altLang="en-US" sz="2400" dirty="0" err="1" smtClean="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토문강에</a:t>
              </a:r>
              <a:r>
                <a:rPr lang="ko-KR" altLang="en-US" sz="2400" dirty="0" smtClean="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 대한 각 나라의 입장</a:t>
              </a:r>
              <a:endParaRPr lang="ko-KR" altLang="en-US" sz="2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endParaRPr>
            </a:p>
          </p:txBody>
        </p:sp>
      </p:grpSp>
      <p:grpSp>
        <p:nvGrpSpPr>
          <p:cNvPr id="62" name="그룹 61"/>
          <p:cNvGrpSpPr/>
          <p:nvPr/>
        </p:nvGrpSpPr>
        <p:grpSpPr>
          <a:xfrm>
            <a:off x="2714081" y="3874550"/>
            <a:ext cx="6665762" cy="547255"/>
            <a:chOff x="2393319" y="4422058"/>
            <a:chExt cx="7332338" cy="547255"/>
          </a:xfrm>
        </p:grpSpPr>
        <p:sp>
          <p:nvSpPr>
            <p:cNvPr id="44" name="직사각형 43"/>
            <p:cNvSpPr/>
            <p:nvPr/>
          </p:nvSpPr>
          <p:spPr>
            <a:xfrm>
              <a:off x="2393319" y="4422058"/>
              <a:ext cx="7332338" cy="547255"/>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배달의민족 도현" pitchFamily="50" charset="-127"/>
                <a:ea typeface="배달의민족 도현" pitchFamily="50" charset="-127"/>
              </a:endParaRPr>
            </a:p>
          </p:txBody>
        </p:sp>
        <p:cxnSp>
          <p:nvCxnSpPr>
            <p:cNvPr id="45" name="직선 연결선 44"/>
            <p:cNvCxnSpPr/>
            <p:nvPr/>
          </p:nvCxnSpPr>
          <p:spPr>
            <a:xfrm>
              <a:off x="3152830" y="4469547"/>
              <a:ext cx="0" cy="452277"/>
            </a:xfrm>
            <a:prstGeom prst="lin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46" name="TextBox 45"/>
            <p:cNvSpPr txBox="1"/>
            <p:nvPr/>
          </p:nvSpPr>
          <p:spPr>
            <a:xfrm>
              <a:off x="2571442" y="4469547"/>
              <a:ext cx="403266" cy="461665"/>
            </a:xfrm>
            <a:prstGeom prst="rect">
              <a:avLst/>
            </a:prstGeom>
            <a:noFill/>
          </p:spPr>
          <p:txBody>
            <a:bodyPr wrap="square" rtlCol="0">
              <a:spAutoFit/>
            </a:bodyPr>
            <a:lstStyle/>
            <a:p>
              <a:pPr algn="ctr"/>
              <a:r>
                <a:rPr lang="en-US" altLang="ko-KR" sz="2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3</a:t>
              </a:r>
              <a:endParaRPr lang="ko-KR" altLang="en-US" sz="2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endParaRPr>
            </a:p>
          </p:txBody>
        </p:sp>
        <p:sp>
          <p:nvSpPr>
            <p:cNvPr id="47" name="TextBox 46"/>
            <p:cNvSpPr txBox="1"/>
            <p:nvPr/>
          </p:nvSpPr>
          <p:spPr>
            <a:xfrm>
              <a:off x="3273622" y="4469547"/>
              <a:ext cx="6153121" cy="461665"/>
            </a:xfrm>
            <a:prstGeom prst="rect">
              <a:avLst/>
            </a:prstGeom>
            <a:noFill/>
          </p:spPr>
          <p:txBody>
            <a:bodyPr wrap="square" rtlCol="0">
              <a:spAutoFit/>
            </a:bodyPr>
            <a:lstStyle/>
            <a:p>
              <a:r>
                <a:rPr lang="ko-KR" altLang="en-US" sz="2400" dirty="0" smtClean="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조선왕조 실록</a:t>
              </a:r>
              <a:endParaRPr lang="ko-KR" altLang="en-US" sz="2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endParaRPr>
            </a:p>
          </p:txBody>
        </p:sp>
      </p:grpSp>
      <p:grpSp>
        <p:nvGrpSpPr>
          <p:cNvPr id="61" name="그룹 60"/>
          <p:cNvGrpSpPr/>
          <p:nvPr/>
        </p:nvGrpSpPr>
        <p:grpSpPr>
          <a:xfrm>
            <a:off x="2701554" y="4775258"/>
            <a:ext cx="6665762" cy="547255"/>
            <a:chOff x="2393318" y="5197505"/>
            <a:chExt cx="7332338" cy="547255"/>
          </a:xfrm>
        </p:grpSpPr>
        <p:sp>
          <p:nvSpPr>
            <p:cNvPr id="49" name="직사각형 48"/>
            <p:cNvSpPr/>
            <p:nvPr/>
          </p:nvSpPr>
          <p:spPr>
            <a:xfrm>
              <a:off x="2393318" y="5197505"/>
              <a:ext cx="7332338" cy="547255"/>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배달의민족 도현" pitchFamily="50" charset="-127"/>
                <a:ea typeface="배달의민족 도현" pitchFamily="50" charset="-127"/>
              </a:endParaRPr>
            </a:p>
          </p:txBody>
        </p:sp>
        <p:cxnSp>
          <p:nvCxnSpPr>
            <p:cNvPr id="50" name="직선 연결선 49"/>
            <p:cNvCxnSpPr/>
            <p:nvPr/>
          </p:nvCxnSpPr>
          <p:spPr>
            <a:xfrm>
              <a:off x="3152829" y="5244994"/>
              <a:ext cx="0" cy="452277"/>
            </a:xfrm>
            <a:prstGeom prst="lin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51" name="TextBox 50"/>
            <p:cNvSpPr txBox="1"/>
            <p:nvPr/>
          </p:nvSpPr>
          <p:spPr>
            <a:xfrm>
              <a:off x="2571441" y="5244994"/>
              <a:ext cx="403266" cy="461665"/>
            </a:xfrm>
            <a:prstGeom prst="rect">
              <a:avLst/>
            </a:prstGeom>
            <a:noFill/>
          </p:spPr>
          <p:txBody>
            <a:bodyPr wrap="square" rtlCol="0">
              <a:spAutoFit/>
            </a:bodyPr>
            <a:lstStyle/>
            <a:p>
              <a:pPr algn="ctr"/>
              <a:r>
                <a:rPr lang="en-US" altLang="ko-KR" sz="2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4</a:t>
              </a:r>
              <a:endParaRPr lang="ko-KR" altLang="en-US" sz="2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endParaRPr>
            </a:p>
          </p:txBody>
        </p:sp>
        <p:sp>
          <p:nvSpPr>
            <p:cNvPr id="52" name="TextBox 51"/>
            <p:cNvSpPr txBox="1"/>
            <p:nvPr/>
          </p:nvSpPr>
          <p:spPr>
            <a:xfrm>
              <a:off x="3273621" y="5244994"/>
              <a:ext cx="6153121" cy="461665"/>
            </a:xfrm>
            <a:prstGeom prst="rect">
              <a:avLst/>
            </a:prstGeom>
            <a:noFill/>
          </p:spPr>
          <p:txBody>
            <a:bodyPr wrap="square" rtlCol="0">
              <a:spAutoFit/>
            </a:bodyPr>
            <a:lstStyle/>
            <a:p>
              <a:r>
                <a:rPr lang="ko-KR" altLang="en-US" sz="2400" dirty="0" smtClean="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간도에 대한 결론</a:t>
              </a:r>
              <a:endParaRPr lang="ko-KR" altLang="en-US" sz="2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endParaRPr>
            </a:p>
          </p:txBody>
        </p:sp>
      </p:grpSp>
      <p:sp>
        <p:nvSpPr>
          <p:cNvPr id="63" name="직사각형 62"/>
          <p:cNvSpPr/>
          <p:nvPr/>
        </p:nvSpPr>
        <p:spPr>
          <a:xfrm>
            <a:off x="0" y="6725263"/>
            <a:ext cx="12192000" cy="147484"/>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Tree>
    <p:extLst>
      <p:ext uri="{BB962C8B-B14F-4D97-AF65-F5344CB8AC3E}">
        <p14:creationId xmlns:p14="http://schemas.microsoft.com/office/powerpoint/2010/main" val="31089825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그룹 3"/>
          <p:cNvGrpSpPr/>
          <p:nvPr/>
        </p:nvGrpSpPr>
        <p:grpSpPr>
          <a:xfrm>
            <a:off x="162232" y="221226"/>
            <a:ext cx="1106129" cy="1106129"/>
            <a:chOff x="162232" y="221226"/>
            <a:chExt cx="1312607" cy="1312607"/>
          </a:xfrm>
        </p:grpSpPr>
        <p:sp>
          <p:nvSpPr>
            <p:cNvPr id="5" name="직사각형 4"/>
            <p:cNvSpPr/>
            <p:nvPr/>
          </p:nvSpPr>
          <p:spPr>
            <a:xfrm>
              <a:off x="162232" y="221226"/>
              <a:ext cx="1312607" cy="1312607"/>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6" name="TextBox 5"/>
            <p:cNvSpPr txBox="1"/>
            <p:nvPr/>
          </p:nvSpPr>
          <p:spPr>
            <a:xfrm>
              <a:off x="442254" y="1054506"/>
              <a:ext cx="988339" cy="401750"/>
            </a:xfrm>
            <a:prstGeom prst="rect">
              <a:avLst/>
            </a:prstGeom>
            <a:noFill/>
          </p:spPr>
          <p:txBody>
            <a:bodyPr wrap="square">
              <a:spAutoFit/>
            </a:bodyPr>
            <a:lstStyle/>
            <a:p>
              <a:pPr algn="r">
                <a:defRPr/>
              </a:pPr>
              <a:endParaRPr lang="ko-KR" altLang="en-US" sz="1600">
                <a:ln w="9525">
                  <a:solidFill>
                    <a:schemeClr val="accent1">
                      <a:alpha val="0"/>
                    </a:schemeClr>
                  </a:solidFill>
                </a:ln>
                <a:solidFill>
                  <a:schemeClr val="bg1"/>
                </a:solidFill>
                <a:latin typeface="나눔고딕 ExtraBold"/>
                <a:ea typeface="나눔고딕 ExtraBold"/>
              </a:endParaRPr>
            </a:p>
          </p:txBody>
        </p:sp>
      </p:grpSp>
      <p:sp>
        <p:nvSpPr>
          <p:cNvPr id="7" name="TextBox 6"/>
          <p:cNvSpPr txBox="1"/>
          <p:nvPr/>
        </p:nvSpPr>
        <p:spPr>
          <a:xfrm>
            <a:off x="1327612" y="496358"/>
            <a:ext cx="5073445" cy="338554"/>
          </a:xfrm>
          <a:prstGeom prst="rect">
            <a:avLst/>
          </a:prstGeom>
          <a:noFill/>
        </p:spPr>
        <p:txBody>
          <a:bodyPr wrap="square">
            <a:spAutoFit/>
          </a:bodyPr>
          <a:lstStyle/>
          <a:p>
            <a:pPr lvl="0">
              <a:defRPr/>
            </a:pPr>
            <a:endParaRPr lang="ko-KR" altLang="en-US" sz="1600" b="0" spc="-150">
              <a:ln w="9525">
                <a:solidFill>
                  <a:schemeClr val="accent1">
                    <a:alpha val="0"/>
                  </a:schemeClr>
                </a:solidFill>
              </a:ln>
              <a:solidFill>
                <a:schemeClr val="tx1">
                  <a:lumMod val="50000"/>
                  <a:lumOff val="50000"/>
                </a:schemeClr>
              </a:solidFill>
              <a:latin typeface="나눔고딕"/>
              <a:ea typeface="나눔고딕"/>
            </a:endParaRPr>
          </a:p>
        </p:txBody>
      </p:sp>
      <p:sp>
        <p:nvSpPr>
          <p:cNvPr id="8" name="TextBox 7"/>
          <p:cNvSpPr txBox="1"/>
          <p:nvPr/>
        </p:nvSpPr>
        <p:spPr>
          <a:xfrm>
            <a:off x="1327612" y="834912"/>
            <a:ext cx="5073445" cy="492443"/>
          </a:xfrm>
          <a:prstGeom prst="rect">
            <a:avLst/>
          </a:prstGeom>
          <a:noFill/>
        </p:spPr>
        <p:txBody>
          <a:bodyPr wrap="square">
            <a:spAutoFit/>
          </a:bodyPr>
          <a:lstStyle/>
          <a:p>
            <a:pPr lvl="0">
              <a:defRPr/>
            </a:pPr>
            <a:endParaRPr lang="en-US" altLang="ko-KR" sz="2600" b="0" spc="-150">
              <a:ln w="9525">
                <a:solidFill>
                  <a:schemeClr val="accent1">
                    <a:alpha val="0"/>
                  </a:schemeClr>
                </a:solidFill>
              </a:ln>
              <a:solidFill>
                <a:schemeClr val="tx1">
                  <a:lumMod val="75000"/>
                  <a:lumOff val="25000"/>
                </a:schemeClr>
              </a:solidFill>
              <a:latin typeface="나눔고딕 ExtraBold"/>
              <a:ea typeface="나눔고딕 ExtraBold"/>
            </a:endParaRPr>
          </a:p>
        </p:txBody>
      </p:sp>
      <p:sp>
        <p:nvSpPr>
          <p:cNvPr id="12" name="직사각형 11"/>
          <p:cNvSpPr/>
          <p:nvPr/>
        </p:nvSpPr>
        <p:spPr>
          <a:xfrm>
            <a:off x="0" y="6725263"/>
            <a:ext cx="12192000" cy="147484"/>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1" name="제목 1"/>
          <p:cNvSpPr>
            <a:spLocks noGrp="1"/>
          </p:cNvSpPr>
          <p:nvPr>
            <p:ph type="title"/>
          </p:nvPr>
        </p:nvSpPr>
        <p:spPr/>
        <p:txBody>
          <a:bodyPr/>
          <a:lstStyle/>
          <a:p>
            <a:pPr algn="ctr">
              <a:defRPr/>
            </a:pPr>
            <a:r>
              <a:rPr lang="ko-KR" altLang="en-US" dirty="0">
                <a:latin typeface="배달의민족 도현" pitchFamily="50" charset="-127"/>
                <a:ea typeface="배달의민족 도현" pitchFamily="50" charset="-127"/>
              </a:rPr>
              <a:t>을사조약</a:t>
            </a:r>
          </a:p>
        </p:txBody>
      </p:sp>
      <p:sp>
        <p:nvSpPr>
          <p:cNvPr id="22" name="내용 개체 틀 2"/>
          <p:cNvSpPr>
            <a:spLocks noGrp="1"/>
          </p:cNvSpPr>
          <p:nvPr>
            <p:ph idx="1"/>
          </p:nvPr>
        </p:nvSpPr>
        <p:spPr>
          <a:xfrm>
            <a:off x="675842" y="1717386"/>
            <a:ext cx="11251624" cy="4903355"/>
          </a:xfrm>
        </p:spPr>
        <p:txBody>
          <a:bodyPr>
            <a:noAutofit/>
          </a:bodyPr>
          <a:lstStyle/>
          <a:p>
            <a:pPr>
              <a:defRPr/>
            </a:pPr>
            <a:r>
              <a:rPr lang="ko-KR" altLang="en-US" sz="1800">
                <a:latin typeface="배달의민족 도현" pitchFamily="50" charset="-127"/>
                <a:ea typeface="배달의민족 도현" pitchFamily="50" charset="-127"/>
              </a:rPr>
              <a:t>일본은 을사조약을 체결한후 대한제국의 외교권을 강탈하고 통감부를 설치하여 통치권을 장악하였다. 이후 일본은 간도에 4구 41사 290촌의 행정구역을 설치하여 행정적으로 관리 하기 시작하였다. 그러자 청이 문제를 제기하였고 1907년부터 청 일 양국 간 협상이 시작되었다.</a:t>
            </a:r>
          </a:p>
          <a:p>
            <a:pPr>
              <a:defRPr/>
            </a:pPr>
            <a:r>
              <a:rPr lang="ko-KR" altLang="en-US" sz="1800">
                <a:latin typeface="배달의민족 도현" pitchFamily="50" charset="-127"/>
                <a:ea typeface="배달의민족 도현" pitchFamily="50" charset="-127"/>
              </a:rPr>
              <a:t>협상 초기 일본은 간도가 대한제국의 영토임을 강력히 주장하였지만 대륙 침략의 야욕을 품고있는 일본으로서는 언제 까지나 협상의 매달려 있을 수 없었다 급기야 일본은 1909년 2월6일 동삼성육안이라는 타협안을 제시하였고 수용한 청과 1909년 9월 4일 베이징에서 간도협약을 체결하게 된다.</a:t>
            </a:r>
          </a:p>
          <a:p>
            <a:pPr>
              <a:defRPr/>
            </a:pPr>
            <a:r>
              <a:rPr lang="ko-KR" altLang="en-US" sz="1800">
                <a:latin typeface="배달의민족 도현" pitchFamily="50" charset="-127"/>
                <a:ea typeface="배달의민족 도현" pitchFamily="50" charset="-127"/>
              </a:rPr>
              <a:t>대한제국은 간도협약에 동의한바 없으며, 간도 협약상의 의무를 수락한 바도 없다 고로 간도협약은 대한제국에 대해서는 효력이 없다.</a:t>
            </a:r>
          </a:p>
          <a:p>
            <a:pPr>
              <a:defRPr/>
            </a:pPr>
            <a:r>
              <a:rPr lang="ko-KR" altLang="en-US" sz="1800">
                <a:latin typeface="배달의민족 도현" pitchFamily="50" charset="-127"/>
                <a:ea typeface="배달의민족 도현" pitchFamily="50" charset="-127"/>
              </a:rPr>
              <a:t>이에대해 중국은 간도협약이 을사조약에 의해 대한제국의 보호국인 일본이 대한제국의 요청에 따라 대한제국을 대리하여 체결한 것으로서  조약의 실질적 당사자가 대한제국이기 때문에 중 일 평화조약에 의해 무효화되는 조약이 아니며 당연히 대한제국에 그효력이 미친다고 반박할 것이다. 외형상 일본은 을사조약에 의해 대한제국의 보호국이 되었다 그리고 대한제국 총리 대신 박제순이 보호국인 일본에 간도 거주 조선인의 보호를 요청한 일이 있었다.</a:t>
            </a:r>
          </a:p>
          <a:p>
            <a:pPr>
              <a:defRPr/>
            </a:pPr>
            <a:r>
              <a:rPr lang="ko-KR" altLang="en-US" sz="1800">
                <a:latin typeface="배달의민족 도현" pitchFamily="50" charset="-127"/>
                <a:ea typeface="배달의민족 도현" pitchFamily="50" charset="-127"/>
              </a:rPr>
              <a:t>간도에 거주하는 조선인의 보호는 을사보호조약이 결과 대한제국의 외교를 관장하고 있는 일본이 담당해야한다. 중국의 주장은 대한제국 총리대신 박제순의 요청에 따라 대한제국의 보호국인 일본이 대한제국을 대리하여 간도협약을 체결하였기 때문에 실질적인 당사자는 대한제국이고 따라서 간도협약은 당연히 대한제국에 그 효력이 미친다는 것이다.</a:t>
            </a:r>
            <a:endParaRPr lang="en-US" altLang="ko-KR" sz="1800">
              <a:latin typeface="배달의민족 도현" pitchFamily="50" charset="-127"/>
              <a:ea typeface="배달의민족 도현" pitchFamily="50" charset="-127"/>
            </a:endParaRPr>
          </a:p>
        </p:txBody>
      </p:sp>
    </p:spTree>
    <p:extLst>
      <p:ext uri="{BB962C8B-B14F-4D97-AF65-F5344CB8AC3E}">
        <p14:creationId xmlns:p14="http://schemas.microsoft.com/office/powerpoint/2010/main" val="2563844381"/>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직사각형 22"/>
          <p:cNvSpPr/>
          <p:nvPr/>
        </p:nvSpPr>
        <p:spPr>
          <a:xfrm>
            <a:off x="0" y="4277032"/>
            <a:ext cx="12192000" cy="2580968"/>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 name="TextBox 5"/>
          <p:cNvSpPr txBox="1"/>
          <p:nvPr/>
        </p:nvSpPr>
        <p:spPr>
          <a:xfrm>
            <a:off x="3890481" y="2714551"/>
            <a:ext cx="4362342" cy="1384995"/>
          </a:xfrm>
          <a:prstGeom prst="rect">
            <a:avLst/>
          </a:prstGeom>
          <a:noFill/>
        </p:spPr>
        <p:txBody>
          <a:bodyPr wrap="square" rtlCol="0">
            <a:spAutoFit/>
          </a:bodyPr>
          <a:lstStyle/>
          <a:p>
            <a:pPr algn="ctr"/>
            <a:r>
              <a:rPr lang="ko-KR" altLang="en-US" sz="2800" dirty="0" smtClean="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을사조약</a:t>
            </a:r>
            <a:endParaRPr lang="en-US" altLang="ko-KR" sz="2800" dirty="0" smtClean="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endParaRPr>
          </a:p>
          <a:p>
            <a:pPr algn="ctr"/>
            <a:r>
              <a:rPr lang="ko-KR" altLang="en-US" sz="2800" dirty="0" smtClean="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을류담판 </a:t>
            </a:r>
            <a:r>
              <a:rPr lang="en-US" altLang="ko-KR" sz="2800" dirty="0" smtClean="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&amp; </a:t>
            </a:r>
            <a:r>
              <a:rPr lang="ko-KR" altLang="en-US" sz="2800" dirty="0" smtClean="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감계회담</a:t>
            </a:r>
            <a:endParaRPr lang="en-US" altLang="ko-KR" sz="2800" dirty="0" smtClean="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endParaRPr>
          </a:p>
          <a:p>
            <a:pPr algn="ctr"/>
            <a:r>
              <a:rPr lang="ko-KR" altLang="en-US" sz="2800" dirty="0" smtClean="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 </a:t>
            </a:r>
            <a:endParaRPr lang="ko-KR" altLang="en-US" sz="28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endParaRPr>
          </a:p>
        </p:txBody>
      </p:sp>
      <p:cxnSp>
        <p:nvCxnSpPr>
          <p:cNvPr id="24" name="직선 연결선 23"/>
          <p:cNvCxnSpPr/>
          <p:nvPr/>
        </p:nvCxnSpPr>
        <p:spPr>
          <a:xfrm>
            <a:off x="3796553" y="3871450"/>
            <a:ext cx="4598894" cy="0"/>
          </a:xfrm>
          <a:prstGeom prst="line">
            <a:avLst/>
          </a:prstGeom>
          <a:ln w="28575">
            <a:solidFill>
              <a:srgbClr val="0C4C89"/>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9951308" y="5395783"/>
            <a:ext cx="2018270" cy="923330"/>
          </a:xfrm>
          <a:prstGeom prst="rect">
            <a:avLst/>
          </a:prstGeom>
          <a:noFill/>
        </p:spPr>
        <p:txBody>
          <a:bodyPr wrap="square" rtlCol="0">
            <a:spAutoFit/>
          </a:bodyPr>
          <a:lstStyle/>
          <a:p>
            <a:pPr algn="ctr"/>
            <a:r>
              <a:rPr lang="ko-KR" altLang="en-US" dirty="0" smtClean="0">
                <a:solidFill>
                  <a:schemeClr val="bg1"/>
                </a:solidFill>
                <a:latin typeface="배달의민족 도현" pitchFamily="50" charset="-127"/>
                <a:ea typeface="배달의민족 도현" pitchFamily="50" charset="-127"/>
              </a:rPr>
              <a:t>영어영문학과</a:t>
            </a:r>
            <a:endParaRPr lang="en-US" altLang="ko-KR" dirty="0" smtClean="0">
              <a:solidFill>
                <a:schemeClr val="bg1"/>
              </a:solidFill>
              <a:latin typeface="배달의민족 도현" pitchFamily="50" charset="-127"/>
              <a:ea typeface="배달의민족 도현" pitchFamily="50" charset="-127"/>
            </a:endParaRPr>
          </a:p>
          <a:p>
            <a:pPr algn="ctr"/>
            <a:r>
              <a:rPr lang="en-US" altLang="ko-KR" dirty="0">
                <a:solidFill>
                  <a:schemeClr val="bg1"/>
                </a:solidFill>
                <a:latin typeface="배달의민족 도현" pitchFamily="50" charset="-127"/>
                <a:ea typeface="배달의민족 도현" pitchFamily="50" charset="-127"/>
              </a:rPr>
              <a:t>21702894</a:t>
            </a:r>
            <a:endParaRPr lang="en-US" altLang="ko-KR" dirty="0" smtClean="0">
              <a:solidFill>
                <a:schemeClr val="bg1"/>
              </a:solidFill>
              <a:latin typeface="배달의민족 도현" pitchFamily="50" charset="-127"/>
              <a:ea typeface="배달의민족 도현" pitchFamily="50" charset="-127"/>
            </a:endParaRPr>
          </a:p>
          <a:p>
            <a:pPr algn="ctr"/>
            <a:r>
              <a:rPr lang="ko-KR" altLang="en-US" dirty="0">
                <a:solidFill>
                  <a:schemeClr val="bg1"/>
                </a:solidFill>
                <a:latin typeface="배달의민족 도현" pitchFamily="50" charset="-127"/>
                <a:ea typeface="배달의민족 도현" pitchFamily="50" charset="-127"/>
              </a:rPr>
              <a:t>김현욱</a:t>
            </a:r>
          </a:p>
        </p:txBody>
      </p:sp>
    </p:spTree>
    <p:extLst>
      <p:ext uri="{BB962C8B-B14F-4D97-AF65-F5344CB8AC3E}">
        <p14:creationId xmlns:p14="http://schemas.microsoft.com/office/powerpoint/2010/main" val="24136077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p:cNvSpPr/>
          <p:nvPr/>
        </p:nvSpPr>
        <p:spPr>
          <a:xfrm>
            <a:off x="5185027" y="1637218"/>
            <a:ext cx="1748920" cy="155854"/>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Box 5"/>
          <p:cNvSpPr txBox="1"/>
          <p:nvPr/>
        </p:nvSpPr>
        <p:spPr>
          <a:xfrm>
            <a:off x="3935719" y="861994"/>
            <a:ext cx="4247536" cy="615553"/>
          </a:xfrm>
          <a:prstGeom prst="rect">
            <a:avLst/>
          </a:prstGeom>
          <a:noFill/>
        </p:spPr>
        <p:txBody>
          <a:bodyPr wrap="square" rtlCol="0">
            <a:spAutoFit/>
          </a:bodyPr>
          <a:lstStyle/>
          <a:p>
            <a:pPr algn="ctr"/>
            <a:r>
              <a:rPr lang="en-US" altLang="ko-KR" sz="3400" dirty="0" smtClean="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Contents</a:t>
            </a:r>
            <a:endParaRPr lang="ko-KR" altLang="en-US" sz="3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endParaRPr>
          </a:p>
        </p:txBody>
      </p:sp>
      <p:grpSp>
        <p:nvGrpSpPr>
          <p:cNvPr id="58" name="그룹 57"/>
          <p:cNvGrpSpPr/>
          <p:nvPr/>
        </p:nvGrpSpPr>
        <p:grpSpPr>
          <a:xfrm>
            <a:off x="2726607" y="2036724"/>
            <a:ext cx="6665762" cy="547255"/>
            <a:chOff x="2393319" y="2095717"/>
            <a:chExt cx="7332338" cy="547255"/>
          </a:xfrm>
        </p:grpSpPr>
        <p:sp>
          <p:nvSpPr>
            <p:cNvPr id="7" name="직사각형 6"/>
            <p:cNvSpPr/>
            <p:nvPr/>
          </p:nvSpPr>
          <p:spPr>
            <a:xfrm>
              <a:off x="2393319" y="2095717"/>
              <a:ext cx="7332338" cy="547255"/>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배달의민족 도현" pitchFamily="50" charset="-127"/>
                <a:ea typeface="배달의민족 도현" pitchFamily="50" charset="-127"/>
              </a:endParaRPr>
            </a:p>
          </p:txBody>
        </p:sp>
        <p:cxnSp>
          <p:nvCxnSpPr>
            <p:cNvPr id="9" name="직선 연결선 8"/>
            <p:cNvCxnSpPr/>
            <p:nvPr/>
          </p:nvCxnSpPr>
          <p:spPr>
            <a:xfrm>
              <a:off x="3152830" y="2143206"/>
              <a:ext cx="0" cy="452277"/>
            </a:xfrm>
            <a:prstGeom prst="lin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0" name="TextBox 9"/>
            <p:cNvSpPr txBox="1"/>
            <p:nvPr/>
          </p:nvSpPr>
          <p:spPr>
            <a:xfrm>
              <a:off x="2571442" y="2143206"/>
              <a:ext cx="403266" cy="461665"/>
            </a:xfrm>
            <a:prstGeom prst="rect">
              <a:avLst/>
            </a:prstGeom>
            <a:noFill/>
          </p:spPr>
          <p:txBody>
            <a:bodyPr wrap="square" rtlCol="0">
              <a:spAutoFit/>
            </a:bodyPr>
            <a:lstStyle/>
            <a:p>
              <a:pPr algn="ctr"/>
              <a:r>
                <a:rPr lang="en-US" altLang="ko-KR" sz="2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0</a:t>
              </a:r>
              <a:endParaRPr lang="ko-KR" altLang="en-US" sz="2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endParaRPr>
            </a:p>
          </p:txBody>
        </p:sp>
        <p:sp>
          <p:nvSpPr>
            <p:cNvPr id="11" name="TextBox 10"/>
            <p:cNvSpPr txBox="1"/>
            <p:nvPr/>
          </p:nvSpPr>
          <p:spPr>
            <a:xfrm>
              <a:off x="3273619" y="2143206"/>
              <a:ext cx="6153122" cy="461665"/>
            </a:xfrm>
            <a:prstGeom prst="rect">
              <a:avLst/>
            </a:prstGeom>
            <a:noFill/>
          </p:spPr>
          <p:txBody>
            <a:bodyPr wrap="square" rtlCol="0">
              <a:spAutoFit/>
            </a:bodyPr>
            <a:lstStyle/>
            <a:p>
              <a:r>
                <a:rPr lang="ko-KR" altLang="en-US" sz="2400" dirty="0" smtClean="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을사조약 정의 </a:t>
              </a:r>
              <a:endParaRPr lang="ko-KR" altLang="en-US" sz="2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endParaRPr>
            </a:p>
          </p:txBody>
        </p:sp>
      </p:grpSp>
      <p:grpSp>
        <p:nvGrpSpPr>
          <p:cNvPr id="59" name="그룹 58"/>
          <p:cNvGrpSpPr/>
          <p:nvPr/>
        </p:nvGrpSpPr>
        <p:grpSpPr>
          <a:xfrm>
            <a:off x="2726606" y="2812171"/>
            <a:ext cx="6665762" cy="547255"/>
            <a:chOff x="2393319" y="2871164"/>
            <a:chExt cx="7332338" cy="547255"/>
          </a:xfrm>
        </p:grpSpPr>
        <p:sp>
          <p:nvSpPr>
            <p:cNvPr id="34" name="직사각형 33"/>
            <p:cNvSpPr/>
            <p:nvPr/>
          </p:nvSpPr>
          <p:spPr>
            <a:xfrm>
              <a:off x="2393319" y="2871164"/>
              <a:ext cx="7332338" cy="547255"/>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배달의민족 도현" pitchFamily="50" charset="-127"/>
                <a:ea typeface="배달의민족 도현" pitchFamily="50" charset="-127"/>
              </a:endParaRPr>
            </a:p>
          </p:txBody>
        </p:sp>
        <p:cxnSp>
          <p:nvCxnSpPr>
            <p:cNvPr id="35" name="직선 연결선 34"/>
            <p:cNvCxnSpPr/>
            <p:nvPr/>
          </p:nvCxnSpPr>
          <p:spPr>
            <a:xfrm>
              <a:off x="3152830" y="2918653"/>
              <a:ext cx="0" cy="452277"/>
            </a:xfrm>
            <a:prstGeom prst="lin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6" name="TextBox 35"/>
            <p:cNvSpPr txBox="1"/>
            <p:nvPr/>
          </p:nvSpPr>
          <p:spPr>
            <a:xfrm>
              <a:off x="2571442" y="2918653"/>
              <a:ext cx="403266" cy="461665"/>
            </a:xfrm>
            <a:prstGeom prst="rect">
              <a:avLst/>
            </a:prstGeom>
            <a:noFill/>
          </p:spPr>
          <p:txBody>
            <a:bodyPr wrap="square" rtlCol="0">
              <a:spAutoFit/>
            </a:bodyPr>
            <a:lstStyle/>
            <a:p>
              <a:pPr algn="ctr"/>
              <a:r>
                <a:rPr lang="en-US" altLang="ko-KR" sz="2400" dirty="0" smtClean="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1</a:t>
              </a:r>
              <a:endParaRPr lang="ko-KR" altLang="en-US" sz="2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endParaRPr>
            </a:p>
          </p:txBody>
        </p:sp>
        <p:sp>
          <p:nvSpPr>
            <p:cNvPr id="37" name="TextBox 36"/>
            <p:cNvSpPr txBox="1"/>
            <p:nvPr/>
          </p:nvSpPr>
          <p:spPr>
            <a:xfrm>
              <a:off x="3273622" y="2918653"/>
              <a:ext cx="6153121" cy="461665"/>
            </a:xfrm>
            <a:prstGeom prst="rect">
              <a:avLst/>
            </a:prstGeom>
            <a:noFill/>
          </p:spPr>
          <p:txBody>
            <a:bodyPr wrap="square" rtlCol="0">
              <a:spAutoFit/>
            </a:bodyPr>
            <a:lstStyle/>
            <a:p>
              <a:r>
                <a:rPr lang="ko-KR" altLang="en-US" sz="2400" dirty="0" smtClean="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을사조약의 배경</a:t>
              </a:r>
              <a:endParaRPr lang="ko-KR" altLang="en-US" sz="2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endParaRPr>
            </a:p>
          </p:txBody>
        </p:sp>
      </p:grpSp>
      <p:grpSp>
        <p:nvGrpSpPr>
          <p:cNvPr id="60" name="그룹 59"/>
          <p:cNvGrpSpPr/>
          <p:nvPr/>
        </p:nvGrpSpPr>
        <p:grpSpPr>
          <a:xfrm>
            <a:off x="2726606" y="3549517"/>
            <a:ext cx="6665762" cy="547255"/>
            <a:chOff x="2393319" y="3646611"/>
            <a:chExt cx="7332338" cy="547255"/>
          </a:xfrm>
        </p:grpSpPr>
        <p:sp>
          <p:nvSpPr>
            <p:cNvPr id="39" name="직사각형 38"/>
            <p:cNvSpPr/>
            <p:nvPr/>
          </p:nvSpPr>
          <p:spPr>
            <a:xfrm>
              <a:off x="2393319" y="3646611"/>
              <a:ext cx="7332338" cy="547255"/>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배달의민족 도현" pitchFamily="50" charset="-127"/>
                <a:ea typeface="배달의민족 도현" pitchFamily="50" charset="-127"/>
              </a:endParaRPr>
            </a:p>
          </p:txBody>
        </p:sp>
        <p:cxnSp>
          <p:nvCxnSpPr>
            <p:cNvPr id="40" name="직선 연결선 39"/>
            <p:cNvCxnSpPr/>
            <p:nvPr/>
          </p:nvCxnSpPr>
          <p:spPr>
            <a:xfrm>
              <a:off x="3152830" y="3694100"/>
              <a:ext cx="0" cy="452277"/>
            </a:xfrm>
            <a:prstGeom prst="lin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41" name="TextBox 40"/>
            <p:cNvSpPr txBox="1"/>
            <p:nvPr/>
          </p:nvSpPr>
          <p:spPr>
            <a:xfrm>
              <a:off x="2571442" y="3694100"/>
              <a:ext cx="403266" cy="461665"/>
            </a:xfrm>
            <a:prstGeom prst="rect">
              <a:avLst/>
            </a:prstGeom>
            <a:noFill/>
          </p:spPr>
          <p:txBody>
            <a:bodyPr wrap="square" rtlCol="0">
              <a:spAutoFit/>
            </a:bodyPr>
            <a:lstStyle/>
            <a:p>
              <a:pPr algn="ctr"/>
              <a:r>
                <a:rPr lang="en-US" altLang="ko-KR" sz="2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2</a:t>
              </a:r>
              <a:endParaRPr lang="ko-KR" altLang="en-US" sz="2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endParaRPr>
            </a:p>
          </p:txBody>
        </p:sp>
        <p:sp>
          <p:nvSpPr>
            <p:cNvPr id="42" name="TextBox 41"/>
            <p:cNvSpPr txBox="1"/>
            <p:nvPr/>
          </p:nvSpPr>
          <p:spPr>
            <a:xfrm>
              <a:off x="3273623" y="3732201"/>
              <a:ext cx="6153122" cy="461665"/>
            </a:xfrm>
            <a:prstGeom prst="rect">
              <a:avLst/>
            </a:prstGeom>
            <a:noFill/>
          </p:spPr>
          <p:txBody>
            <a:bodyPr wrap="square" rtlCol="0">
              <a:spAutoFit/>
            </a:bodyPr>
            <a:lstStyle/>
            <a:p>
              <a:r>
                <a:rPr lang="ko-KR" altLang="en-US" sz="2400" dirty="0" smtClean="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을사오적</a:t>
              </a:r>
              <a:endParaRPr lang="ko-KR" altLang="en-US" sz="2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endParaRPr>
            </a:p>
          </p:txBody>
        </p:sp>
      </p:grpSp>
      <p:grpSp>
        <p:nvGrpSpPr>
          <p:cNvPr id="62" name="그룹 61"/>
          <p:cNvGrpSpPr/>
          <p:nvPr/>
        </p:nvGrpSpPr>
        <p:grpSpPr>
          <a:xfrm>
            <a:off x="2726606" y="4324964"/>
            <a:ext cx="6665762" cy="547255"/>
            <a:chOff x="2393319" y="4422058"/>
            <a:chExt cx="7332338" cy="547255"/>
          </a:xfrm>
        </p:grpSpPr>
        <p:sp>
          <p:nvSpPr>
            <p:cNvPr id="44" name="직사각형 43"/>
            <p:cNvSpPr/>
            <p:nvPr/>
          </p:nvSpPr>
          <p:spPr>
            <a:xfrm>
              <a:off x="2393319" y="4422058"/>
              <a:ext cx="7332338" cy="547255"/>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배달의민족 도현" pitchFamily="50" charset="-127"/>
                <a:ea typeface="배달의민족 도현" pitchFamily="50" charset="-127"/>
              </a:endParaRPr>
            </a:p>
          </p:txBody>
        </p:sp>
        <p:cxnSp>
          <p:nvCxnSpPr>
            <p:cNvPr id="45" name="직선 연결선 44"/>
            <p:cNvCxnSpPr/>
            <p:nvPr/>
          </p:nvCxnSpPr>
          <p:spPr>
            <a:xfrm>
              <a:off x="3152830" y="4469547"/>
              <a:ext cx="0" cy="452277"/>
            </a:xfrm>
            <a:prstGeom prst="lin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46" name="TextBox 45"/>
            <p:cNvSpPr txBox="1"/>
            <p:nvPr/>
          </p:nvSpPr>
          <p:spPr>
            <a:xfrm>
              <a:off x="2571442" y="4469547"/>
              <a:ext cx="403266" cy="461665"/>
            </a:xfrm>
            <a:prstGeom prst="rect">
              <a:avLst/>
            </a:prstGeom>
            <a:noFill/>
          </p:spPr>
          <p:txBody>
            <a:bodyPr wrap="square" rtlCol="0">
              <a:spAutoFit/>
            </a:bodyPr>
            <a:lstStyle/>
            <a:p>
              <a:pPr algn="ctr"/>
              <a:r>
                <a:rPr lang="en-US" altLang="ko-KR" sz="2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3</a:t>
              </a:r>
              <a:endParaRPr lang="ko-KR" altLang="en-US" sz="2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endParaRPr>
            </a:p>
          </p:txBody>
        </p:sp>
        <p:sp>
          <p:nvSpPr>
            <p:cNvPr id="47" name="TextBox 46"/>
            <p:cNvSpPr txBox="1"/>
            <p:nvPr/>
          </p:nvSpPr>
          <p:spPr>
            <a:xfrm>
              <a:off x="3273622" y="4469547"/>
              <a:ext cx="6153121" cy="461665"/>
            </a:xfrm>
            <a:prstGeom prst="rect">
              <a:avLst/>
            </a:prstGeom>
            <a:noFill/>
          </p:spPr>
          <p:txBody>
            <a:bodyPr wrap="square" rtlCol="0">
              <a:spAutoFit/>
            </a:bodyPr>
            <a:lstStyle/>
            <a:p>
              <a:r>
                <a:rPr lang="ko-KR" altLang="en-US" sz="2400" dirty="0" smtClean="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을유담판 </a:t>
              </a:r>
              <a:r>
                <a:rPr lang="en-US" altLang="ko-KR" sz="2400" dirty="0" smtClean="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&amp; </a:t>
              </a:r>
              <a:r>
                <a:rPr lang="ko-KR" altLang="en-US" sz="2400" dirty="0" smtClean="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감계회담</a:t>
              </a:r>
              <a:endParaRPr lang="ko-KR" altLang="en-US" sz="2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endParaRPr>
            </a:p>
          </p:txBody>
        </p:sp>
      </p:grpSp>
      <p:sp>
        <p:nvSpPr>
          <p:cNvPr id="63" name="직사각형 62"/>
          <p:cNvSpPr/>
          <p:nvPr/>
        </p:nvSpPr>
        <p:spPr>
          <a:xfrm>
            <a:off x="0" y="6725263"/>
            <a:ext cx="12192000" cy="147484"/>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Tree>
    <p:extLst>
      <p:ext uri="{BB962C8B-B14F-4D97-AF65-F5344CB8AC3E}">
        <p14:creationId xmlns:p14="http://schemas.microsoft.com/office/powerpoint/2010/main" val="33458794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그룹 15"/>
          <p:cNvGrpSpPr/>
          <p:nvPr/>
        </p:nvGrpSpPr>
        <p:grpSpPr>
          <a:xfrm>
            <a:off x="162232" y="221226"/>
            <a:ext cx="1106129" cy="1106129"/>
            <a:chOff x="162232" y="221226"/>
            <a:chExt cx="1312607" cy="1312607"/>
          </a:xfrm>
        </p:grpSpPr>
        <p:sp>
          <p:nvSpPr>
            <p:cNvPr id="6" name="직사각형 5"/>
            <p:cNvSpPr/>
            <p:nvPr/>
          </p:nvSpPr>
          <p:spPr>
            <a:xfrm>
              <a:off x="162232" y="221226"/>
              <a:ext cx="1312607" cy="1312607"/>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TextBox 6"/>
            <p:cNvSpPr txBox="1"/>
            <p:nvPr/>
          </p:nvSpPr>
          <p:spPr>
            <a:xfrm>
              <a:off x="162232" y="250888"/>
              <a:ext cx="1268361" cy="620888"/>
            </a:xfrm>
            <a:prstGeom prst="rect">
              <a:avLst/>
            </a:prstGeom>
            <a:noFill/>
          </p:spPr>
          <p:txBody>
            <a:bodyPr wrap="square" rtlCol="0">
              <a:spAutoFit/>
            </a:bodyPr>
            <a:lstStyle/>
            <a:p>
              <a:pPr algn="r"/>
              <a:endParaRPr lang="ko-KR" altLang="en-US" sz="2800" dirty="0">
                <a:ln>
                  <a:solidFill>
                    <a:schemeClr val="accent1">
                      <a:alpha val="0"/>
                    </a:schemeClr>
                  </a:solidFill>
                </a:ln>
                <a:solidFill>
                  <a:schemeClr val="bg1"/>
                </a:solidFill>
                <a:latin typeface="+mj-ea"/>
                <a:ea typeface="+mj-ea"/>
              </a:endParaRPr>
            </a:p>
          </p:txBody>
        </p:sp>
      </p:grpSp>
      <p:sp>
        <p:nvSpPr>
          <p:cNvPr id="9" name="TextBox 8"/>
          <p:cNvSpPr txBox="1"/>
          <p:nvPr/>
        </p:nvSpPr>
        <p:spPr>
          <a:xfrm>
            <a:off x="1327612" y="834912"/>
            <a:ext cx="5073445" cy="492443"/>
          </a:xfrm>
          <a:prstGeom prst="rect">
            <a:avLst/>
          </a:prstGeom>
          <a:noFill/>
        </p:spPr>
        <p:txBody>
          <a:bodyPr wrap="square" rtlCol="0">
            <a:spAutoFit/>
          </a:bodyPr>
          <a:lstStyle/>
          <a:p>
            <a:r>
              <a:rPr lang="ko-KR" altLang="en-US" sz="2600" spc="-150" dirty="0" smtClean="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rPr>
              <a:t>을사조약 정의</a:t>
            </a:r>
            <a:endParaRPr lang="ko-KR" altLang="en-US" sz="2600" spc="-150" dirty="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endParaRPr>
          </a:p>
        </p:txBody>
      </p:sp>
      <p:sp>
        <p:nvSpPr>
          <p:cNvPr id="12" name="TextBox 11"/>
          <p:cNvSpPr txBox="1"/>
          <p:nvPr/>
        </p:nvSpPr>
        <p:spPr>
          <a:xfrm>
            <a:off x="8477825" y="5386279"/>
            <a:ext cx="2246673" cy="276999"/>
          </a:xfrm>
          <a:prstGeom prst="rect">
            <a:avLst/>
          </a:prstGeom>
          <a:noFill/>
        </p:spPr>
        <p:txBody>
          <a:bodyPr wrap="square" rtlCol="0">
            <a:spAutoFit/>
          </a:bodyPr>
          <a:lstStyle/>
          <a:p>
            <a:pPr algn="r"/>
            <a:r>
              <a:rPr lang="ko-KR" altLang="en-US" sz="1200" spc="-150" dirty="0" smtClean="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rPr>
              <a:t>을사조약 </a:t>
            </a:r>
            <a:r>
              <a:rPr lang="en-US" altLang="ko-KR" sz="1200" spc="-150" dirty="0" smtClean="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rPr>
              <a:t>/ </a:t>
            </a:r>
            <a:r>
              <a:rPr lang="ko-KR" altLang="en-US" sz="1200" spc="-150" dirty="0" smtClean="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rPr>
              <a:t>을유담판 </a:t>
            </a:r>
            <a:r>
              <a:rPr lang="en-US" altLang="ko-KR" sz="1200" spc="-150" dirty="0" smtClean="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rPr>
              <a:t>&amp;  </a:t>
            </a:r>
            <a:r>
              <a:rPr lang="ko-KR" altLang="en-US" sz="1200" spc="-150" dirty="0" smtClean="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rPr>
              <a:t>가계회</a:t>
            </a:r>
            <a:r>
              <a:rPr lang="ko-KR" altLang="en-US" sz="1200" spc="-150" dirty="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rPr>
              <a:t>담</a:t>
            </a:r>
          </a:p>
        </p:txBody>
      </p:sp>
      <p:cxnSp>
        <p:nvCxnSpPr>
          <p:cNvPr id="14" name="직선 연결선 13"/>
          <p:cNvCxnSpPr/>
          <p:nvPr/>
        </p:nvCxnSpPr>
        <p:spPr>
          <a:xfrm>
            <a:off x="6904666" y="5325671"/>
            <a:ext cx="3819832" cy="0"/>
          </a:xfrm>
          <a:prstGeom prst="line">
            <a:avLst/>
          </a:prstGeom>
          <a:ln w="28575">
            <a:solidFill>
              <a:srgbClr val="0C4C89"/>
            </a:solidFill>
          </a:ln>
        </p:spPr>
        <p:style>
          <a:lnRef idx="1">
            <a:schemeClr val="accent1"/>
          </a:lnRef>
          <a:fillRef idx="0">
            <a:schemeClr val="accent1"/>
          </a:fillRef>
          <a:effectRef idx="0">
            <a:schemeClr val="accent1"/>
          </a:effectRef>
          <a:fontRef idx="minor">
            <a:schemeClr val="tx1"/>
          </a:fontRef>
        </p:style>
      </p:cxnSp>
      <p:sp>
        <p:nvSpPr>
          <p:cNvPr id="17" name="직사각형 16"/>
          <p:cNvSpPr/>
          <p:nvPr/>
        </p:nvSpPr>
        <p:spPr>
          <a:xfrm>
            <a:off x="0" y="6725263"/>
            <a:ext cx="12192000" cy="147484"/>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pic>
        <p:nvPicPr>
          <p:cNvPr id="1026" name="Picture 2" descr="C:\Users\Administrator\Desktop\49ef3e38-0acb-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575" y="1816091"/>
            <a:ext cx="4346215" cy="3390047"/>
          </a:xfrm>
          <a:prstGeom prst="rect">
            <a:avLst/>
          </a:prstGeom>
          <a:noFill/>
          <a:extLst>
            <a:ext uri="{909E8E84-426E-40DD-AFC4-6F175D3DCCD1}">
              <a14:hiddenFill xmlns:a14="http://schemas.microsoft.com/office/drawing/2010/main">
                <a:solidFill>
                  <a:srgbClr val="FFFFFF"/>
                </a:solidFill>
              </a14:hiddenFill>
            </a:ext>
          </a:extLst>
        </p:spPr>
      </p:pic>
      <p:sp>
        <p:nvSpPr>
          <p:cNvPr id="2" name="직사각형 1"/>
          <p:cNvSpPr/>
          <p:nvPr/>
        </p:nvSpPr>
        <p:spPr>
          <a:xfrm>
            <a:off x="6904666" y="1816090"/>
            <a:ext cx="3819832" cy="1477328"/>
          </a:xfrm>
          <a:prstGeom prst="rect">
            <a:avLst/>
          </a:prstGeom>
        </p:spPr>
        <p:txBody>
          <a:bodyPr wrap="square">
            <a:spAutoFit/>
          </a:bodyPr>
          <a:lstStyle/>
          <a:p>
            <a:r>
              <a:rPr lang="en-US" altLang="ko-KR" dirty="0">
                <a:latin typeface="배달의민족 도현" pitchFamily="50" charset="-127"/>
                <a:ea typeface="배달의민족 도현" pitchFamily="50" charset="-127"/>
              </a:rPr>
              <a:t>1905</a:t>
            </a:r>
            <a:r>
              <a:rPr lang="ko-KR" altLang="en-US" dirty="0">
                <a:latin typeface="배달의민족 도현" pitchFamily="50" charset="-127"/>
                <a:ea typeface="배달의민족 도현" pitchFamily="50" charset="-127"/>
              </a:rPr>
              <a:t>년 일본이 한국의 외교권을 박탈하기 위하여 강제로 체결한 조약</a:t>
            </a:r>
            <a:r>
              <a:rPr lang="en-US" altLang="ko-KR" dirty="0">
                <a:latin typeface="배달의민족 도현" pitchFamily="50" charset="-127"/>
                <a:ea typeface="배달의민족 도현" pitchFamily="50" charset="-127"/>
              </a:rPr>
              <a:t>. </a:t>
            </a:r>
            <a:r>
              <a:rPr lang="ko-KR" altLang="en-US" dirty="0">
                <a:latin typeface="배달의민족 도현" pitchFamily="50" charset="-127"/>
                <a:ea typeface="배달의민족 도현" pitchFamily="50" charset="-127"/>
              </a:rPr>
              <a:t>원명은 한일협상조약이며 일명 제</a:t>
            </a:r>
            <a:r>
              <a:rPr lang="en-US" altLang="ko-KR" dirty="0">
                <a:latin typeface="배달의민족 도현" pitchFamily="50" charset="-127"/>
                <a:ea typeface="배달의민족 도현" pitchFamily="50" charset="-127"/>
              </a:rPr>
              <a:t>2</a:t>
            </a:r>
            <a:r>
              <a:rPr lang="ko-KR" altLang="en-US" dirty="0">
                <a:latin typeface="배달의민족 도현" pitchFamily="50" charset="-127"/>
                <a:ea typeface="배달의민족 도현" pitchFamily="50" charset="-127"/>
              </a:rPr>
              <a:t>차한일협약으로 을사보호조약 또는 을사</a:t>
            </a:r>
            <a:r>
              <a:rPr lang="en-US" altLang="ko-KR" dirty="0">
                <a:latin typeface="배달의민족 도현" pitchFamily="50" charset="-127"/>
                <a:ea typeface="배달의민족 도현" pitchFamily="50" charset="-127"/>
              </a:rPr>
              <a:t>5</a:t>
            </a:r>
            <a:r>
              <a:rPr lang="ko-KR" altLang="en-US" dirty="0">
                <a:latin typeface="배달의민족 도현" pitchFamily="50" charset="-127"/>
                <a:ea typeface="배달의민족 도현" pitchFamily="50" charset="-127"/>
              </a:rPr>
              <a:t>조약이라고도 한다</a:t>
            </a:r>
            <a:r>
              <a:rPr lang="en-US" altLang="ko-KR" dirty="0">
                <a:latin typeface="배달의민족 도현" pitchFamily="50" charset="-127"/>
                <a:ea typeface="배달의민족 도현" pitchFamily="50" charset="-127"/>
              </a:rPr>
              <a:t>. </a:t>
            </a:r>
            <a:endParaRPr lang="ko-KR" altLang="en-US" dirty="0">
              <a:latin typeface="배달의민족 도현" pitchFamily="50" charset="-127"/>
              <a:ea typeface="배달의민족 도현" pitchFamily="50" charset="-127"/>
            </a:endParaRPr>
          </a:p>
        </p:txBody>
      </p:sp>
    </p:spTree>
    <p:extLst>
      <p:ext uri="{BB962C8B-B14F-4D97-AF65-F5344CB8AC3E}">
        <p14:creationId xmlns:p14="http://schemas.microsoft.com/office/powerpoint/2010/main" val="14272263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그룹 3"/>
          <p:cNvGrpSpPr/>
          <p:nvPr/>
        </p:nvGrpSpPr>
        <p:grpSpPr>
          <a:xfrm>
            <a:off x="162232" y="246222"/>
            <a:ext cx="1106129" cy="1106129"/>
            <a:chOff x="117987" y="104795"/>
            <a:chExt cx="1312607" cy="1312607"/>
          </a:xfrm>
        </p:grpSpPr>
        <p:sp>
          <p:nvSpPr>
            <p:cNvPr id="5" name="직사각형 4"/>
            <p:cNvSpPr/>
            <p:nvPr/>
          </p:nvSpPr>
          <p:spPr>
            <a:xfrm>
              <a:off x="117987" y="104795"/>
              <a:ext cx="1312607" cy="1312607"/>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Box 5"/>
            <p:cNvSpPr txBox="1"/>
            <p:nvPr/>
          </p:nvSpPr>
          <p:spPr>
            <a:xfrm>
              <a:off x="162232" y="250888"/>
              <a:ext cx="1268362" cy="401751"/>
            </a:xfrm>
            <a:prstGeom prst="rect">
              <a:avLst/>
            </a:prstGeom>
            <a:noFill/>
          </p:spPr>
          <p:txBody>
            <a:bodyPr wrap="square" rtlCol="0">
              <a:spAutoFit/>
            </a:bodyPr>
            <a:lstStyle/>
            <a:p>
              <a:pPr algn="r"/>
              <a:endParaRPr lang="ko-KR" altLang="en-US" sz="1600" dirty="0">
                <a:ln>
                  <a:solidFill>
                    <a:schemeClr val="accent1">
                      <a:alpha val="0"/>
                    </a:schemeClr>
                  </a:solidFill>
                </a:ln>
                <a:solidFill>
                  <a:schemeClr val="bg1"/>
                </a:solidFill>
                <a:latin typeface="+mj-ea"/>
                <a:ea typeface="+mj-ea"/>
              </a:endParaRPr>
            </a:p>
          </p:txBody>
        </p:sp>
      </p:grpSp>
      <p:sp>
        <p:nvSpPr>
          <p:cNvPr id="8" name="TextBox 7"/>
          <p:cNvSpPr txBox="1"/>
          <p:nvPr/>
        </p:nvSpPr>
        <p:spPr>
          <a:xfrm>
            <a:off x="1327612" y="834911"/>
            <a:ext cx="5073445" cy="492443"/>
          </a:xfrm>
          <a:prstGeom prst="rect">
            <a:avLst/>
          </a:prstGeom>
          <a:noFill/>
        </p:spPr>
        <p:txBody>
          <a:bodyPr wrap="square" rtlCol="0">
            <a:spAutoFit/>
          </a:bodyPr>
          <a:lstStyle/>
          <a:p>
            <a:r>
              <a:rPr lang="ko-KR" altLang="en-US" sz="2600" spc="-150" dirty="0" smtClean="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rPr>
              <a:t>을사조약 배경</a:t>
            </a:r>
            <a:endParaRPr lang="ko-KR" altLang="en-US" sz="2600" spc="-150" dirty="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endParaRPr>
          </a:p>
        </p:txBody>
      </p:sp>
      <p:sp>
        <p:nvSpPr>
          <p:cNvPr id="12" name="직사각형 11"/>
          <p:cNvSpPr/>
          <p:nvPr/>
        </p:nvSpPr>
        <p:spPr>
          <a:xfrm>
            <a:off x="0" y="6725263"/>
            <a:ext cx="12192000" cy="147484"/>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 name="TextBox 9"/>
          <p:cNvSpPr txBox="1"/>
          <p:nvPr/>
        </p:nvSpPr>
        <p:spPr>
          <a:xfrm>
            <a:off x="6976155" y="1962364"/>
            <a:ext cx="4086374" cy="2800767"/>
          </a:xfrm>
          <a:prstGeom prst="rect">
            <a:avLst/>
          </a:prstGeom>
          <a:noFill/>
        </p:spPr>
        <p:txBody>
          <a:bodyPr wrap="square" rtlCol="0">
            <a:spAutoFit/>
          </a:bodyPr>
          <a:lstStyle/>
          <a:p>
            <a:pPr algn="ctr"/>
            <a:r>
              <a:rPr lang="ko-KR" altLang="en-US" sz="1600" dirty="0">
                <a:latin typeface="배달의민족 도현" pitchFamily="50" charset="-127"/>
                <a:ea typeface="배달의민족 도현" pitchFamily="50" charset="-127"/>
              </a:rPr>
              <a:t>러일전쟁이 일어나자 일제는 </a:t>
            </a:r>
            <a:r>
              <a:rPr lang="en-US" altLang="ko-KR" sz="1600" dirty="0">
                <a:latin typeface="배달의민족 도현" pitchFamily="50" charset="-127"/>
                <a:ea typeface="배달의민족 도현" pitchFamily="50" charset="-127"/>
              </a:rPr>
              <a:t>1904</a:t>
            </a:r>
            <a:r>
              <a:rPr lang="ko-KR" altLang="en-US" sz="1600" dirty="0">
                <a:latin typeface="배달의민족 도현" pitchFamily="50" charset="-127"/>
                <a:ea typeface="배달의민족 도현" pitchFamily="50" charset="-127"/>
              </a:rPr>
              <a:t>년 </a:t>
            </a:r>
            <a:r>
              <a:rPr lang="en-US" altLang="ko-KR" sz="1600" dirty="0">
                <a:latin typeface="배달의민족 도현" pitchFamily="50" charset="-127"/>
                <a:ea typeface="배달의민족 도현" pitchFamily="50" charset="-127"/>
              </a:rPr>
              <a:t>2</a:t>
            </a:r>
            <a:r>
              <a:rPr lang="ko-KR" altLang="en-US" sz="1600" dirty="0">
                <a:latin typeface="배달의민족 도현" pitchFamily="50" charset="-127"/>
                <a:ea typeface="배달의민족 도현" pitchFamily="50" charset="-127"/>
              </a:rPr>
              <a:t>월 </a:t>
            </a:r>
            <a:r>
              <a:rPr lang="en-US" altLang="ko-KR" sz="1600" dirty="0">
                <a:latin typeface="배달의민족 도현" pitchFamily="50" charset="-127"/>
                <a:ea typeface="배달의민족 도현" pitchFamily="50" charset="-127"/>
              </a:rPr>
              <a:t>23</a:t>
            </a:r>
            <a:r>
              <a:rPr lang="ko-KR" altLang="en-US" sz="1600" dirty="0">
                <a:latin typeface="배달의민족 도현" pitchFamily="50" charset="-127"/>
                <a:ea typeface="배달의민족 도현" pitchFamily="50" charset="-127"/>
              </a:rPr>
              <a:t>일 한일의정서를 강제로 </a:t>
            </a:r>
            <a:r>
              <a:rPr lang="ko-KR" altLang="en-US" sz="1600" dirty="0" smtClean="0">
                <a:latin typeface="배달의민족 도현" pitchFamily="50" charset="-127"/>
                <a:ea typeface="배달의민족 도현" pitchFamily="50" charset="-127"/>
              </a:rPr>
              <a:t>체결하고</a:t>
            </a:r>
            <a:endParaRPr lang="en-US" altLang="ko-KR" sz="1600" dirty="0" smtClean="0">
              <a:latin typeface="배달의민족 도현" pitchFamily="50" charset="-127"/>
              <a:ea typeface="배달의민족 도현" pitchFamily="50" charset="-127"/>
            </a:endParaRPr>
          </a:p>
          <a:p>
            <a:pPr algn="ctr"/>
            <a:r>
              <a:rPr lang="ko-KR" altLang="en-US" sz="1600" dirty="0">
                <a:latin typeface="배달의민족 도현" pitchFamily="50" charset="-127"/>
                <a:ea typeface="배달의민족 도현" pitchFamily="50" charset="-127"/>
              </a:rPr>
              <a:t>한국을 일본의 식민지로 편성하기 위한 새로운 대한정책을 결정하였다</a:t>
            </a:r>
            <a:r>
              <a:rPr lang="en-US" altLang="ko-KR" sz="1600" dirty="0" smtClean="0">
                <a:latin typeface="배달의민족 도현" pitchFamily="50" charset="-127"/>
                <a:ea typeface="배달의민족 도현" pitchFamily="50" charset="-127"/>
              </a:rPr>
              <a:t>.</a:t>
            </a:r>
          </a:p>
          <a:p>
            <a:pPr algn="ctr"/>
            <a:endParaRPr lang="en-US" altLang="ko-KR" sz="1600" dirty="0">
              <a:latin typeface="배달의민족 도현" pitchFamily="50" charset="-127"/>
              <a:ea typeface="배달의민족 도현" pitchFamily="50" charset="-127"/>
            </a:endParaRPr>
          </a:p>
          <a:p>
            <a:pPr algn="ctr"/>
            <a:r>
              <a:rPr lang="ko-KR" altLang="en-US" sz="1600" dirty="0">
                <a:latin typeface="배달의민족 도현" pitchFamily="50" charset="-127"/>
                <a:ea typeface="배달의민족 도현" pitchFamily="50" charset="-127"/>
              </a:rPr>
              <a:t>이어서 그 해 </a:t>
            </a:r>
            <a:r>
              <a:rPr lang="en-US" altLang="ko-KR" sz="1600" dirty="0">
                <a:latin typeface="배달의민족 도현" pitchFamily="50" charset="-127"/>
                <a:ea typeface="배달의민족 도현" pitchFamily="50" charset="-127"/>
              </a:rPr>
              <a:t>8</a:t>
            </a:r>
            <a:r>
              <a:rPr lang="ko-KR" altLang="en-US" sz="1600" dirty="0">
                <a:latin typeface="배달의민족 도현" pitchFamily="50" charset="-127"/>
                <a:ea typeface="배달의민족 도현" pitchFamily="50" charset="-127"/>
              </a:rPr>
              <a:t>월 </a:t>
            </a:r>
            <a:r>
              <a:rPr lang="en-US" altLang="ko-KR" sz="1600" dirty="0">
                <a:latin typeface="배달의민족 도현" pitchFamily="50" charset="-127"/>
                <a:ea typeface="배달의민족 도현" pitchFamily="50" charset="-127"/>
              </a:rPr>
              <a:t>22</a:t>
            </a:r>
            <a:r>
              <a:rPr lang="ko-KR" altLang="en-US" sz="1600" dirty="0">
                <a:latin typeface="배달의민족 도현" pitchFamily="50" charset="-127"/>
                <a:ea typeface="배달의민족 도현" pitchFamily="50" charset="-127"/>
              </a:rPr>
              <a:t>일에는 제</a:t>
            </a:r>
            <a:r>
              <a:rPr lang="en-US" altLang="ko-KR" sz="1600" dirty="0">
                <a:latin typeface="배달의민족 도현" pitchFamily="50" charset="-127"/>
                <a:ea typeface="배달의민족 도현" pitchFamily="50" charset="-127"/>
              </a:rPr>
              <a:t>1</a:t>
            </a:r>
            <a:r>
              <a:rPr lang="ko-KR" altLang="en-US" sz="1600" dirty="0">
                <a:latin typeface="배달의민족 도현" pitchFamily="50" charset="-127"/>
                <a:ea typeface="배달의민족 도현" pitchFamily="50" charset="-127"/>
              </a:rPr>
              <a:t>차한일협약</a:t>
            </a:r>
            <a:r>
              <a:rPr lang="en-US" altLang="ko-KR" sz="1600" dirty="0">
                <a:latin typeface="배달의민족 도현" pitchFamily="50" charset="-127"/>
                <a:ea typeface="배달의민족 도현" pitchFamily="50" charset="-127"/>
              </a:rPr>
              <a:t>(</a:t>
            </a:r>
            <a:r>
              <a:rPr lang="ko-KR" altLang="en-US" sz="1600" dirty="0">
                <a:latin typeface="배달의민족 도현" pitchFamily="50" charset="-127"/>
                <a:ea typeface="배달의민족 도현" pitchFamily="50" charset="-127"/>
              </a:rPr>
              <a:t>한일외국인고문용빙에 관한 협정서</a:t>
            </a:r>
            <a:r>
              <a:rPr lang="en-US" altLang="ko-KR" sz="1600" dirty="0">
                <a:latin typeface="배달의민족 도현" pitchFamily="50" charset="-127"/>
                <a:ea typeface="배달의민족 도현" pitchFamily="50" charset="-127"/>
              </a:rPr>
              <a:t>)</a:t>
            </a:r>
            <a:r>
              <a:rPr lang="ko-KR" altLang="en-US" sz="1600" dirty="0">
                <a:latin typeface="배달의민족 도현" pitchFamily="50" charset="-127"/>
                <a:ea typeface="배달의민족 도현" pitchFamily="50" charset="-127"/>
              </a:rPr>
              <a:t>을 체결</a:t>
            </a:r>
            <a:r>
              <a:rPr lang="en-US" altLang="ko-KR" sz="1600" dirty="0">
                <a:latin typeface="배달의민족 도현" pitchFamily="50" charset="-127"/>
                <a:ea typeface="배달의민족 도현" pitchFamily="50" charset="-127"/>
              </a:rPr>
              <a:t>, </a:t>
            </a:r>
            <a:r>
              <a:rPr lang="ko-KR" altLang="en-US" sz="1600" dirty="0">
                <a:latin typeface="배달의민족 도현" pitchFamily="50" charset="-127"/>
                <a:ea typeface="배달의민족 도현" pitchFamily="50" charset="-127"/>
              </a:rPr>
              <a:t>재정</a:t>
            </a:r>
            <a:r>
              <a:rPr lang="en-US" altLang="ko-KR" sz="1600" dirty="0">
                <a:latin typeface="배달의민족 도현" pitchFamily="50" charset="-127"/>
                <a:ea typeface="배달의민족 도현" pitchFamily="50" charset="-127"/>
              </a:rPr>
              <a:t>·</a:t>
            </a:r>
            <a:r>
              <a:rPr lang="ko-KR" altLang="en-US" sz="1600" dirty="0">
                <a:latin typeface="배달의민족 도현" pitchFamily="50" charset="-127"/>
                <a:ea typeface="배달의민족 도현" pitchFamily="50" charset="-127"/>
              </a:rPr>
              <a:t>외교의 실권을 박탈하여 우리의 국정 전반을 좌지우지하게 되었다</a:t>
            </a:r>
            <a:r>
              <a:rPr lang="en-US" altLang="ko-KR" sz="1600" dirty="0">
                <a:latin typeface="배달의민족 도현" pitchFamily="50" charset="-127"/>
                <a:ea typeface="배달의민족 도현" pitchFamily="50" charset="-127"/>
              </a:rPr>
              <a:t>.</a:t>
            </a:r>
            <a:endParaRPr lang="en-US" altLang="ko-KR" sz="1600" dirty="0" smtClean="0">
              <a:latin typeface="배달의민족 도현" pitchFamily="50" charset="-127"/>
              <a:ea typeface="배달의민족 도현" pitchFamily="50" charset="-127"/>
            </a:endParaRPr>
          </a:p>
          <a:p>
            <a:pPr algn="ctr"/>
            <a:endParaRPr lang="en-US" altLang="ko-KR" sz="1600" spc="-150" dirty="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endParaRPr>
          </a:p>
          <a:p>
            <a:pPr algn="ctr"/>
            <a:endParaRPr lang="en-US" altLang="ko-KR" sz="1600" spc="-150" dirty="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endParaRPr>
          </a:p>
        </p:txBody>
      </p:sp>
      <p:sp>
        <p:nvSpPr>
          <p:cNvPr id="17" name="직사각형 16"/>
          <p:cNvSpPr/>
          <p:nvPr/>
        </p:nvSpPr>
        <p:spPr>
          <a:xfrm>
            <a:off x="7956935" y="5775861"/>
            <a:ext cx="3215713" cy="415498"/>
          </a:xfrm>
          <a:prstGeom prst="rect">
            <a:avLst/>
          </a:prstGeom>
        </p:spPr>
        <p:txBody>
          <a:bodyPr wrap="square">
            <a:spAutoFit/>
          </a:bodyPr>
          <a:lstStyle/>
          <a:p>
            <a:pPr algn="r"/>
            <a:r>
              <a:rPr lang="ko-KR" altLang="en-US" sz="1050" spc="-150" dirty="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rPr>
              <a:t>을사조약 </a:t>
            </a:r>
            <a:r>
              <a:rPr lang="en-US" altLang="ko-KR" sz="1050" spc="-150" dirty="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rPr>
              <a:t>/ </a:t>
            </a:r>
            <a:r>
              <a:rPr lang="ko-KR" altLang="en-US" sz="1050" spc="-150" dirty="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rPr>
              <a:t>을유담판 </a:t>
            </a:r>
            <a:r>
              <a:rPr lang="en-US" altLang="ko-KR" sz="1050" spc="-150" dirty="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rPr>
              <a:t>&amp;  </a:t>
            </a:r>
            <a:r>
              <a:rPr lang="ko-KR" altLang="en-US" sz="1050" spc="-150" dirty="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rPr>
              <a:t>가계회담</a:t>
            </a:r>
          </a:p>
          <a:p>
            <a:pPr algn="r"/>
            <a:endParaRPr lang="en-US" altLang="ko-KR" sz="1050" spc="-150" dirty="0" smtClean="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endParaRPr>
          </a:p>
        </p:txBody>
      </p:sp>
      <p:pic>
        <p:nvPicPr>
          <p:cNvPr id="2050" name="Picture 2" descr="C:\Users\Administrator\Desktop\IMG_20170429_1457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368" y="1650649"/>
            <a:ext cx="6121147" cy="4386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0533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그룹 3"/>
          <p:cNvGrpSpPr/>
          <p:nvPr/>
        </p:nvGrpSpPr>
        <p:grpSpPr>
          <a:xfrm>
            <a:off x="162232" y="221226"/>
            <a:ext cx="1106129" cy="1106129"/>
            <a:chOff x="162232" y="221226"/>
            <a:chExt cx="1312607" cy="1312607"/>
          </a:xfrm>
        </p:grpSpPr>
        <p:sp>
          <p:nvSpPr>
            <p:cNvPr id="5" name="직사각형 4"/>
            <p:cNvSpPr/>
            <p:nvPr/>
          </p:nvSpPr>
          <p:spPr>
            <a:xfrm>
              <a:off x="162232" y="221226"/>
              <a:ext cx="1312607" cy="1312607"/>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Box 5"/>
            <p:cNvSpPr txBox="1"/>
            <p:nvPr/>
          </p:nvSpPr>
          <p:spPr>
            <a:xfrm>
              <a:off x="442255" y="547716"/>
              <a:ext cx="988340" cy="547843"/>
            </a:xfrm>
            <a:prstGeom prst="rect">
              <a:avLst/>
            </a:prstGeom>
            <a:noFill/>
          </p:spPr>
          <p:txBody>
            <a:bodyPr wrap="square" rtlCol="0">
              <a:spAutoFit/>
            </a:bodyPr>
            <a:lstStyle/>
            <a:p>
              <a:pPr algn="r"/>
              <a:endParaRPr lang="ko-KR" altLang="en-US" sz="2400" dirty="0">
                <a:ln>
                  <a:solidFill>
                    <a:schemeClr val="accent1">
                      <a:alpha val="0"/>
                    </a:schemeClr>
                  </a:solidFill>
                </a:ln>
                <a:solidFill>
                  <a:schemeClr val="bg1"/>
                </a:solidFill>
                <a:latin typeface="+mj-ea"/>
                <a:ea typeface="+mj-ea"/>
              </a:endParaRPr>
            </a:p>
          </p:txBody>
        </p:sp>
      </p:grpSp>
      <p:sp>
        <p:nvSpPr>
          <p:cNvPr id="8" name="TextBox 7"/>
          <p:cNvSpPr txBox="1"/>
          <p:nvPr/>
        </p:nvSpPr>
        <p:spPr>
          <a:xfrm>
            <a:off x="1327612" y="834911"/>
            <a:ext cx="5073445" cy="492443"/>
          </a:xfrm>
          <a:prstGeom prst="rect">
            <a:avLst/>
          </a:prstGeom>
          <a:noFill/>
        </p:spPr>
        <p:txBody>
          <a:bodyPr wrap="square" rtlCol="0">
            <a:spAutoFit/>
          </a:bodyPr>
          <a:lstStyle/>
          <a:p>
            <a:r>
              <a:rPr lang="ko-KR" altLang="en-US" sz="2600" spc="-150" dirty="0" smtClean="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rPr>
              <a:t>을사조약에 찬성했던 다섯 대신</a:t>
            </a:r>
            <a:endParaRPr lang="ko-KR" altLang="en-US" sz="2600" spc="-150" dirty="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endParaRPr>
          </a:p>
        </p:txBody>
      </p:sp>
      <p:sp>
        <p:nvSpPr>
          <p:cNvPr id="12" name="직사각형 11"/>
          <p:cNvSpPr/>
          <p:nvPr/>
        </p:nvSpPr>
        <p:spPr>
          <a:xfrm>
            <a:off x="0" y="6725263"/>
            <a:ext cx="12192000" cy="147484"/>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3" name="TextBox 12"/>
          <p:cNvSpPr txBox="1"/>
          <p:nvPr/>
        </p:nvSpPr>
        <p:spPr>
          <a:xfrm>
            <a:off x="291325" y="3097914"/>
            <a:ext cx="2485104" cy="707886"/>
          </a:xfrm>
          <a:prstGeom prst="rect">
            <a:avLst/>
          </a:prstGeom>
          <a:noFill/>
        </p:spPr>
        <p:txBody>
          <a:bodyPr wrap="square" rtlCol="0">
            <a:spAutoFit/>
          </a:bodyPr>
          <a:lstStyle/>
          <a:p>
            <a:pPr algn="ctr"/>
            <a:r>
              <a:rPr lang="ko-KR" altLang="en-US" spc="-150" dirty="0" smtClean="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rPr>
              <a:t>박제순</a:t>
            </a:r>
            <a:endParaRPr lang="en-US" altLang="ko-KR" spc="-150" dirty="0" smtClean="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endParaRPr>
          </a:p>
          <a:p>
            <a:pPr algn="ctr"/>
            <a:r>
              <a:rPr lang="en-US" altLang="ko-KR" sz="1100" dirty="0">
                <a:latin typeface="배달의민족 도현" pitchFamily="50" charset="-127"/>
                <a:ea typeface="배달의민족 도현" pitchFamily="50" charset="-127"/>
              </a:rPr>
              <a:t>1858(</a:t>
            </a:r>
            <a:r>
              <a:rPr lang="ko-KR" altLang="en-US" sz="1100" dirty="0">
                <a:latin typeface="배달의민족 도현" pitchFamily="50" charset="-127"/>
                <a:ea typeface="배달의민족 도현" pitchFamily="50" charset="-127"/>
              </a:rPr>
              <a:t>철종 </a:t>
            </a:r>
            <a:r>
              <a:rPr lang="en-US" altLang="ko-KR" sz="1100" dirty="0">
                <a:latin typeface="배달의민족 도현" pitchFamily="50" charset="-127"/>
                <a:ea typeface="배달의민족 도현" pitchFamily="50" charset="-127"/>
              </a:rPr>
              <a:t>9)∼1916. </a:t>
            </a:r>
            <a:r>
              <a:rPr lang="ko-KR" altLang="en-US" sz="1100" dirty="0">
                <a:latin typeface="배달의민족 도현" pitchFamily="50" charset="-127"/>
                <a:ea typeface="배달의민족 도현" pitchFamily="50" charset="-127"/>
              </a:rPr>
              <a:t>문관</a:t>
            </a:r>
            <a:r>
              <a:rPr lang="en-US" altLang="ko-KR" sz="1100" dirty="0">
                <a:latin typeface="배달의민족 도현" pitchFamily="50" charset="-127"/>
                <a:ea typeface="배달의민족 도현" pitchFamily="50" charset="-127"/>
              </a:rPr>
              <a:t>·</a:t>
            </a:r>
            <a:r>
              <a:rPr lang="ko-KR" altLang="en-US" sz="1100" dirty="0">
                <a:latin typeface="배달의민족 도현" pitchFamily="50" charset="-127"/>
                <a:ea typeface="배달의민족 도현" pitchFamily="50" charset="-127"/>
              </a:rPr>
              <a:t>고위관료</a:t>
            </a:r>
            <a:r>
              <a:rPr lang="en-US" altLang="ko-KR" sz="1100" dirty="0">
                <a:latin typeface="배달의민족 도현" pitchFamily="50" charset="-127"/>
                <a:ea typeface="배달의민족 도현" pitchFamily="50" charset="-127"/>
              </a:rPr>
              <a:t>·</a:t>
            </a:r>
            <a:r>
              <a:rPr lang="ko-KR" altLang="en-US" sz="1100" dirty="0">
                <a:latin typeface="배달의민족 도현" pitchFamily="50" charset="-127"/>
                <a:ea typeface="배달의민족 도현" pitchFamily="50" charset="-127"/>
              </a:rPr>
              <a:t>정치가</a:t>
            </a:r>
            <a:r>
              <a:rPr lang="en-US" altLang="ko-KR" sz="1100" dirty="0">
                <a:latin typeface="배달의민족 도현" pitchFamily="50" charset="-127"/>
                <a:ea typeface="배달의민족 도현" pitchFamily="50" charset="-127"/>
              </a:rPr>
              <a:t>·</a:t>
            </a:r>
            <a:r>
              <a:rPr lang="ko-KR" altLang="en-US" sz="1100" dirty="0">
                <a:latin typeface="배달의민족 도현" pitchFamily="50" charset="-127"/>
                <a:ea typeface="배달의민족 도현" pitchFamily="50" charset="-127"/>
              </a:rPr>
              <a:t>친일반민족행위자</a:t>
            </a:r>
            <a:endParaRPr lang="en-US" altLang="ko-KR" sz="1100" spc="-150" dirty="0" smtClean="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endParaRPr>
          </a:p>
        </p:txBody>
      </p:sp>
      <p:sp>
        <p:nvSpPr>
          <p:cNvPr id="14" name="TextBox 13"/>
          <p:cNvSpPr txBox="1"/>
          <p:nvPr/>
        </p:nvSpPr>
        <p:spPr>
          <a:xfrm>
            <a:off x="2858668" y="3105492"/>
            <a:ext cx="2485104" cy="707886"/>
          </a:xfrm>
          <a:prstGeom prst="rect">
            <a:avLst/>
          </a:prstGeom>
          <a:noFill/>
        </p:spPr>
        <p:txBody>
          <a:bodyPr wrap="square" rtlCol="0">
            <a:spAutoFit/>
          </a:bodyPr>
          <a:lstStyle/>
          <a:p>
            <a:pPr algn="ctr"/>
            <a:r>
              <a:rPr lang="ko-KR" altLang="en-US" sz="1600" spc="-150" dirty="0" smtClean="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rPr>
              <a:t>이지용</a:t>
            </a:r>
            <a:endParaRPr lang="en-US" altLang="ko-KR" sz="1600" spc="-150" dirty="0" smtClean="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endParaRPr>
          </a:p>
          <a:p>
            <a:pPr algn="ctr"/>
            <a:r>
              <a:rPr lang="en-US" altLang="ko-KR" sz="1200" dirty="0">
                <a:latin typeface="배달의민족 도현" pitchFamily="50" charset="-127"/>
                <a:ea typeface="배달의민족 도현" pitchFamily="50" charset="-127"/>
              </a:rPr>
              <a:t>1870(</a:t>
            </a:r>
            <a:r>
              <a:rPr lang="ko-KR" altLang="en-US" sz="1200" dirty="0">
                <a:latin typeface="배달의민족 도현" pitchFamily="50" charset="-127"/>
                <a:ea typeface="배달의민족 도현" pitchFamily="50" charset="-127"/>
              </a:rPr>
              <a:t>고종 </a:t>
            </a:r>
            <a:r>
              <a:rPr lang="en-US" altLang="ko-KR" sz="1200" dirty="0">
                <a:latin typeface="배달의민족 도현" pitchFamily="50" charset="-127"/>
                <a:ea typeface="배달의민족 도현" pitchFamily="50" charset="-127"/>
              </a:rPr>
              <a:t>7)∼1928. </a:t>
            </a:r>
            <a:r>
              <a:rPr lang="ko-KR" altLang="en-US" sz="1200" dirty="0">
                <a:latin typeface="배달의민족 도현" pitchFamily="50" charset="-127"/>
                <a:ea typeface="배달의민족 도현" pitchFamily="50" charset="-127"/>
              </a:rPr>
              <a:t>문관</a:t>
            </a:r>
            <a:r>
              <a:rPr lang="en-US" altLang="ko-KR" sz="1200" dirty="0">
                <a:latin typeface="배달의민족 도현" pitchFamily="50" charset="-127"/>
                <a:ea typeface="배달의민족 도현" pitchFamily="50" charset="-127"/>
              </a:rPr>
              <a:t>·</a:t>
            </a:r>
            <a:r>
              <a:rPr lang="ko-KR" altLang="en-US" sz="1200" dirty="0">
                <a:latin typeface="배달의민족 도현" pitchFamily="50" charset="-127"/>
                <a:ea typeface="배달의민족 도현" pitchFamily="50" charset="-127"/>
              </a:rPr>
              <a:t>고위관료</a:t>
            </a:r>
            <a:r>
              <a:rPr lang="en-US" altLang="ko-KR" sz="1200" dirty="0">
                <a:latin typeface="배달의민족 도현" pitchFamily="50" charset="-127"/>
                <a:ea typeface="배달의민족 도현" pitchFamily="50" charset="-127"/>
              </a:rPr>
              <a:t>·</a:t>
            </a:r>
            <a:r>
              <a:rPr lang="ko-KR" altLang="en-US" sz="1200" dirty="0">
                <a:latin typeface="배달의민족 도현" pitchFamily="50" charset="-127"/>
                <a:ea typeface="배달의민족 도현" pitchFamily="50" charset="-127"/>
              </a:rPr>
              <a:t>정치가</a:t>
            </a:r>
            <a:r>
              <a:rPr lang="en-US" altLang="ko-KR" sz="1200" dirty="0">
                <a:latin typeface="배달의민족 도현" pitchFamily="50" charset="-127"/>
                <a:ea typeface="배달의민족 도현" pitchFamily="50" charset="-127"/>
              </a:rPr>
              <a:t>·</a:t>
            </a:r>
            <a:r>
              <a:rPr lang="ko-KR" altLang="en-US" sz="1200" dirty="0">
                <a:latin typeface="배달의민족 도현" pitchFamily="50" charset="-127"/>
                <a:ea typeface="배달의민족 도현" pitchFamily="50" charset="-127"/>
              </a:rPr>
              <a:t>친일반민족행위자</a:t>
            </a:r>
            <a:endParaRPr lang="en-US" altLang="ko-KR" sz="1200" spc="-150" dirty="0" smtClean="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endParaRPr>
          </a:p>
        </p:txBody>
      </p:sp>
      <p:sp>
        <p:nvSpPr>
          <p:cNvPr id="15" name="TextBox 14"/>
          <p:cNvSpPr txBox="1"/>
          <p:nvPr/>
        </p:nvSpPr>
        <p:spPr>
          <a:xfrm>
            <a:off x="5343772" y="3138392"/>
            <a:ext cx="2485104" cy="707886"/>
          </a:xfrm>
          <a:prstGeom prst="rect">
            <a:avLst/>
          </a:prstGeom>
          <a:noFill/>
        </p:spPr>
        <p:txBody>
          <a:bodyPr wrap="square" rtlCol="0">
            <a:spAutoFit/>
          </a:bodyPr>
          <a:lstStyle/>
          <a:p>
            <a:pPr algn="ctr"/>
            <a:r>
              <a:rPr lang="ko-KR" altLang="en-US" sz="1600" spc="-150" dirty="0" smtClean="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rPr>
              <a:t>이근택</a:t>
            </a:r>
            <a:endParaRPr lang="en-US" altLang="ko-KR" sz="1600" spc="-150" dirty="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endParaRPr>
          </a:p>
          <a:p>
            <a:pPr algn="ctr"/>
            <a:r>
              <a:rPr lang="en-US" altLang="ko-KR" sz="1200" dirty="0">
                <a:latin typeface="배달의민족 도현" pitchFamily="50" charset="-127"/>
                <a:ea typeface="배달의민족 도현" pitchFamily="50" charset="-127"/>
              </a:rPr>
              <a:t>1865(</a:t>
            </a:r>
            <a:r>
              <a:rPr lang="ko-KR" altLang="en-US" sz="1200" dirty="0">
                <a:latin typeface="배달의민족 도현" pitchFamily="50" charset="-127"/>
                <a:ea typeface="배달의민족 도현" pitchFamily="50" charset="-127"/>
              </a:rPr>
              <a:t>고종 </a:t>
            </a:r>
            <a:r>
              <a:rPr lang="en-US" altLang="ko-KR" sz="1200" dirty="0">
                <a:latin typeface="배달의민족 도현" pitchFamily="50" charset="-127"/>
                <a:ea typeface="배달의민족 도현" pitchFamily="50" charset="-127"/>
              </a:rPr>
              <a:t>2)∼1919. </a:t>
            </a:r>
            <a:r>
              <a:rPr lang="ko-KR" altLang="en-US" sz="1200" dirty="0">
                <a:latin typeface="배달의민족 도현" pitchFamily="50" charset="-127"/>
                <a:ea typeface="배달의민족 도현" pitchFamily="50" charset="-127"/>
              </a:rPr>
              <a:t>무관</a:t>
            </a:r>
            <a:r>
              <a:rPr lang="en-US" altLang="ko-KR" sz="1200" dirty="0">
                <a:latin typeface="배달의민족 도현" pitchFamily="50" charset="-127"/>
                <a:ea typeface="배달의민족 도현" pitchFamily="50" charset="-127"/>
              </a:rPr>
              <a:t>·</a:t>
            </a:r>
            <a:r>
              <a:rPr lang="ko-KR" altLang="en-US" sz="1200" dirty="0">
                <a:latin typeface="배달의민족 도현" pitchFamily="50" charset="-127"/>
                <a:ea typeface="배달의민족 도현" pitchFamily="50" charset="-127"/>
              </a:rPr>
              <a:t>고위관료</a:t>
            </a:r>
            <a:r>
              <a:rPr lang="en-US" altLang="ko-KR" sz="1200" dirty="0">
                <a:latin typeface="배달의민족 도현" pitchFamily="50" charset="-127"/>
                <a:ea typeface="배달의민족 도현" pitchFamily="50" charset="-127"/>
              </a:rPr>
              <a:t>·</a:t>
            </a:r>
            <a:r>
              <a:rPr lang="ko-KR" altLang="en-US" sz="1200" dirty="0">
                <a:latin typeface="배달의민족 도현" pitchFamily="50" charset="-127"/>
                <a:ea typeface="배달의민족 도현" pitchFamily="50" charset="-127"/>
              </a:rPr>
              <a:t>정치가</a:t>
            </a:r>
            <a:r>
              <a:rPr lang="en-US" altLang="ko-KR" sz="1200" dirty="0">
                <a:latin typeface="배달의민족 도현" pitchFamily="50" charset="-127"/>
                <a:ea typeface="배달의민족 도현" pitchFamily="50" charset="-127"/>
              </a:rPr>
              <a:t>·</a:t>
            </a:r>
            <a:r>
              <a:rPr lang="ko-KR" altLang="en-US" sz="1200" dirty="0">
                <a:latin typeface="배달의민족 도현" pitchFamily="50" charset="-127"/>
                <a:ea typeface="배달의민족 도현" pitchFamily="50" charset="-127"/>
              </a:rPr>
              <a:t>친일반민족행위자</a:t>
            </a:r>
            <a:endParaRPr lang="en-US" altLang="ko-KR" sz="1200" spc="-150" dirty="0" smtClean="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endParaRPr>
          </a:p>
        </p:txBody>
      </p:sp>
      <p:sp>
        <p:nvSpPr>
          <p:cNvPr id="18" name="TextBox 17"/>
          <p:cNvSpPr txBox="1"/>
          <p:nvPr/>
        </p:nvSpPr>
        <p:spPr>
          <a:xfrm>
            <a:off x="537951" y="5966314"/>
            <a:ext cx="2485104" cy="707886"/>
          </a:xfrm>
          <a:prstGeom prst="rect">
            <a:avLst/>
          </a:prstGeom>
          <a:noFill/>
        </p:spPr>
        <p:txBody>
          <a:bodyPr wrap="square" rtlCol="0">
            <a:spAutoFit/>
          </a:bodyPr>
          <a:lstStyle/>
          <a:p>
            <a:pPr algn="ctr"/>
            <a:r>
              <a:rPr lang="ko-KR" altLang="en-US" sz="1600" spc="-150" dirty="0" smtClean="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rPr>
              <a:t>이완용</a:t>
            </a:r>
            <a:endParaRPr lang="en-US" altLang="ko-KR" sz="1600" spc="-150" dirty="0" smtClean="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endParaRPr>
          </a:p>
          <a:p>
            <a:pPr algn="ctr"/>
            <a:r>
              <a:rPr lang="en-US" altLang="ko-KR" sz="1200" dirty="0">
                <a:latin typeface="배달의민족 도현" pitchFamily="50" charset="-127"/>
                <a:ea typeface="배달의민족 도현" pitchFamily="50" charset="-127"/>
              </a:rPr>
              <a:t>1858(</a:t>
            </a:r>
            <a:r>
              <a:rPr lang="ko-KR" altLang="en-US" sz="1200" dirty="0">
                <a:latin typeface="배달의민족 도현" pitchFamily="50" charset="-127"/>
                <a:ea typeface="배달의민족 도현" pitchFamily="50" charset="-127"/>
              </a:rPr>
              <a:t>철종 </a:t>
            </a:r>
            <a:r>
              <a:rPr lang="en-US" altLang="ko-KR" sz="1200" dirty="0">
                <a:latin typeface="배달의민족 도현" pitchFamily="50" charset="-127"/>
                <a:ea typeface="배달의민족 도현" pitchFamily="50" charset="-127"/>
              </a:rPr>
              <a:t>9)∼1926. </a:t>
            </a:r>
            <a:r>
              <a:rPr lang="ko-KR" altLang="en-US" sz="1200" dirty="0">
                <a:latin typeface="배달의민족 도현" pitchFamily="50" charset="-127"/>
                <a:ea typeface="배달의민족 도현" pitchFamily="50" charset="-127"/>
              </a:rPr>
              <a:t>조선 말기의 문신</a:t>
            </a:r>
            <a:r>
              <a:rPr lang="en-US" altLang="ko-KR" sz="1200" dirty="0">
                <a:latin typeface="배달의민족 도현" pitchFamily="50" charset="-127"/>
                <a:ea typeface="배달의민족 도현" pitchFamily="50" charset="-127"/>
              </a:rPr>
              <a:t>·</a:t>
            </a:r>
            <a:r>
              <a:rPr lang="ko-KR" altLang="en-US" sz="1200" dirty="0">
                <a:latin typeface="배달의민족 도현" pitchFamily="50" charset="-127"/>
                <a:ea typeface="배달의민족 도현" pitchFamily="50" charset="-127"/>
              </a:rPr>
              <a:t>친일반민족행위자</a:t>
            </a:r>
            <a:r>
              <a:rPr lang="en-US" altLang="ko-KR" sz="1200" dirty="0">
                <a:latin typeface="배달의민족 도현" pitchFamily="50" charset="-127"/>
                <a:ea typeface="배달의민족 도현" pitchFamily="50" charset="-127"/>
              </a:rPr>
              <a:t>.</a:t>
            </a:r>
            <a:endParaRPr lang="en-US" altLang="ko-KR" sz="1200" spc="-150" dirty="0" smtClean="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endParaRPr>
          </a:p>
        </p:txBody>
      </p:sp>
      <p:sp>
        <p:nvSpPr>
          <p:cNvPr id="19" name="TextBox 18"/>
          <p:cNvSpPr txBox="1"/>
          <p:nvPr/>
        </p:nvSpPr>
        <p:spPr>
          <a:xfrm>
            <a:off x="3023055" y="5794623"/>
            <a:ext cx="2485104" cy="800219"/>
          </a:xfrm>
          <a:prstGeom prst="rect">
            <a:avLst/>
          </a:prstGeom>
          <a:noFill/>
        </p:spPr>
        <p:txBody>
          <a:bodyPr wrap="square" rtlCol="0">
            <a:spAutoFit/>
          </a:bodyPr>
          <a:lstStyle/>
          <a:p>
            <a:pPr algn="ctr"/>
            <a:r>
              <a:rPr lang="ko-KR" altLang="en-US" sz="1600" spc="-150" dirty="0" smtClean="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rPr>
              <a:t>권중현</a:t>
            </a:r>
            <a:endParaRPr lang="en-US" altLang="ko-KR" sz="1600" spc="-150" dirty="0" smtClean="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endParaRPr>
          </a:p>
          <a:p>
            <a:pPr algn="ctr"/>
            <a:r>
              <a:rPr lang="en-US" altLang="ko-KR" sz="1400" dirty="0">
                <a:latin typeface="배달의민족 도현" pitchFamily="50" charset="-127"/>
                <a:ea typeface="배달의민족 도현" pitchFamily="50" charset="-127"/>
              </a:rPr>
              <a:t>1854(</a:t>
            </a:r>
            <a:r>
              <a:rPr lang="ko-KR" altLang="en-US" sz="1400" dirty="0">
                <a:latin typeface="배달의민족 도현" pitchFamily="50" charset="-127"/>
                <a:ea typeface="배달의민족 도현" pitchFamily="50" charset="-127"/>
              </a:rPr>
              <a:t>철종 </a:t>
            </a:r>
            <a:r>
              <a:rPr lang="en-US" altLang="ko-KR" sz="1400" dirty="0">
                <a:latin typeface="배달의민족 도현" pitchFamily="50" charset="-127"/>
                <a:ea typeface="배달의민족 도현" pitchFamily="50" charset="-127"/>
              </a:rPr>
              <a:t>5)∼1934. </a:t>
            </a:r>
            <a:r>
              <a:rPr lang="ko-KR" altLang="en-US" sz="1400" dirty="0">
                <a:latin typeface="배달의민족 도현" pitchFamily="50" charset="-127"/>
                <a:ea typeface="배달의민족 도현" pitchFamily="50" charset="-127"/>
              </a:rPr>
              <a:t>문관</a:t>
            </a:r>
            <a:r>
              <a:rPr lang="en-US" altLang="ko-KR" sz="1400" dirty="0">
                <a:latin typeface="배달의민족 도현" pitchFamily="50" charset="-127"/>
                <a:ea typeface="배달의민족 도현" pitchFamily="50" charset="-127"/>
              </a:rPr>
              <a:t>·</a:t>
            </a:r>
            <a:r>
              <a:rPr lang="ko-KR" altLang="en-US" sz="1400" dirty="0">
                <a:latin typeface="배달의민족 도현" pitchFamily="50" charset="-127"/>
                <a:ea typeface="배달의민족 도현" pitchFamily="50" charset="-127"/>
              </a:rPr>
              <a:t>정치가</a:t>
            </a:r>
            <a:r>
              <a:rPr lang="en-US" altLang="ko-KR" sz="1400" dirty="0">
                <a:latin typeface="배달의민족 도현" pitchFamily="50" charset="-127"/>
                <a:ea typeface="배달의민족 도현" pitchFamily="50" charset="-127"/>
              </a:rPr>
              <a:t>·</a:t>
            </a:r>
            <a:r>
              <a:rPr lang="ko-KR" altLang="en-US" sz="1400" dirty="0">
                <a:latin typeface="배달의민족 도현" pitchFamily="50" charset="-127"/>
                <a:ea typeface="배달의민족 도현" pitchFamily="50" charset="-127"/>
              </a:rPr>
              <a:t>친일반민족행위자</a:t>
            </a:r>
            <a:r>
              <a:rPr lang="en-US" altLang="ko-KR" sz="1600" dirty="0">
                <a:latin typeface="배달의민족 도현" pitchFamily="50" charset="-127"/>
                <a:ea typeface="배달의민족 도현" pitchFamily="50" charset="-127"/>
              </a:rPr>
              <a:t>.</a:t>
            </a:r>
            <a:endParaRPr lang="en-US" altLang="ko-KR" sz="1600" spc="-150" dirty="0" smtClean="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endParaRPr>
          </a:p>
        </p:txBody>
      </p:sp>
      <p:pic>
        <p:nvPicPr>
          <p:cNvPr id="3074" name="Picture 2" descr="C:\Users\Administrator\Desktop\s_ha57_182_i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4641" y="1415289"/>
            <a:ext cx="1438473" cy="155046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Administrator\Desktop\1759d6d1-19b6-4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2961" y="1415287"/>
            <a:ext cx="1776518" cy="155046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Administrator\Desktop\a1fa7d23-cb01-4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2411" y="1423016"/>
            <a:ext cx="1647825" cy="1550465"/>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Administrator\Desktop\553820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4641" y="3987420"/>
            <a:ext cx="1771650" cy="180720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Administrator\Desktop\bh15_113_i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2961" y="3987419"/>
            <a:ext cx="1776518" cy="1807203"/>
          </a:xfrm>
          <a:prstGeom prst="rect">
            <a:avLst/>
          </a:prstGeom>
          <a:noFill/>
          <a:extLst>
            <a:ext uri="{909E8E84-426E-40DD-AFC4-6F175D3DCCD1}">
              <a14:hiddenFill xmlns:a14="http://schemas.microsoft.com/office/drawing/2010/main">
                <a:solidFill>
                  <a:srgbClr val="FFFFFF"/>
                </a:solidFill>
              </a14:hiddenFill>
            </a:ext>
          </a:extLst>
        </p:spPr>
      </p:pic>
      <p:sp>
        <p:nvSpPr>
          <p:cNvPr id="3" name="직사각형 2"/>
          <p:cNvSpPr/>
          <p:nvPr/>
        </p:nvSpPr>
        <p:spPr>
          <a:xfrm>
            <a:off x="7828875" y="2407999"/>
            <a:ext cx="4029535" cy="2308324"/>
          </a:xfrm>
          <a:prstGeom prst="rect">
            <a:avLst/>
          </a:prstGeom>
        </p:spPr>
        <p:txBody>
          <a:bodyPr wrap="square">
            <a:spAutoFit/>
          </a:bodyPr>
          <a:lstStyle/>
          <a:p>
            <a:r>
              <a:rPr lang="ko-KR" altLang="en-US" dirty="0">
                <a:latin typeface="배달의민족 도현" pitchFamily="50" charset="-127"/>
                <a:ea typeface="배달의민족 도현" pitchFamily="50" charset="-127"/>
              </a:rPr>
              <a:t>조선 말기 일제의 조선 침략과정에서</a:t>
            </a:r>
            <a:r>
              <a:rPr lang="en-US" altLang="ko-KR" dirty="0">
                <a:latin typeface="배달의민족 도현" pitchFamily="50" charset="-127"/>
                <a:ea typeface="배달의민족 도현" pitchFamily="50" charset="-127"/>
              </a:rPr>
              <a:t>, </a:t>
            </a:r>
            <a:r>
              <a:rPr lang="ko-KR" altLang="en-US" dirty="0">
                <a:latin typeface="배달의민족 도현" pitchFamily="50" charset="-127"/>
                <a:ea typeface="배달의민족 도현" pitchFamily="50" charset="-127"/>
              </a:rPr>
              <a:t>일제가 </a:t>
            </a:r>
            <a:r>
              <a:rPr lang="en-US" altLang="ko-KR" dirty="0">
                <a:latin typeface="배달의민족 도현" pitchFamily="50" charset="-127"/>
                <a:ea typeface="배달의민족 도현" pitchFamily="50" charset="-127"/>
              </a:rPr>
              <a:t>1905</a:t>
            </a:r>
            <a:r>
              <a:rPr lang="ko-KR" altLang="en-US" dirty="0">
                <a:latin typeface="배달의민족 도현" pitchFamily="50" charset="-127"/>
                <a:ea typeface="배달의민족 도현" pitchFamily="50" charset="-127"/>
              </a:rPr>
              <a:t>년 을사늑약을 강제 체결할 당시</a:t>
            </a:r>
            <a:r>
              <a:rPr lang="en-US" altLang="ko-KR" dirty="0">
                <a:latin typeface="배달의민족 도현" pitchFamily="50" charset="-127"/>
                <a:ea typeface="배달의민족 도현" pitchFamily="50" charset="-127"/>
              </a:rPr>
              <a:t>, </a:t>
            </a:r>
            <a:r>
              <a:rPr lang="ko-KR" altLang="en-US" dirty="0">
                <a:latin typeface="배달의민족 도현" pitchFamily="50" charset="-127"/>
                <a:ea typeface="배달의민족 도현" pitchFamily="50" charset="-127"/>
              </a:rPr>
              <a:t>한국측 대신 가운데 조약에 찬성하여 서명한 다섯 대신</a:t>
            </a:r>
            <a:r>
              <a:rPr lang="en-US" altLang="ko-KR" dirty="0">
                <a:latin typeface="배달의민족 도현" pitchFamily="50" charset="-127"/>
                <a:ea typeface="배달의민족 도현" pitchFamily="50" charset="-127"/>
              </a:rPr>
              <a:t>. </a:t>
            </a:r>
            <a:r>
              <a:rPr lang="ko-KR" altLang="en-US" dirty="0">
                <a:latin typeface="배달의민족 도현" pitchFamily="50" charset="-127"/>
                <a:ea typeface="배달의민족 도현" pitchFamily="50" charset="-127"/>
              </a:rPr>
              <a:t>즉</a:t>
            </a:r>
            <a:r>
              <a:rPr lang="en-US" altLang="ko-KR" dirty="0">
                <a:latin typeface="배달의민족 도현" pitchFamily="50" charset="-127"/>
                <a:ea typeface="배달의민족 도현" pitchFamily="50" charset="-127"/>
              </a:rPr>
              <a:t>, </a:t>
            </a:r>
            <a:r>
              <a:rPr lang="ko-KR" altLang="en-US" dirty="0">
                <a:latin typeface="배달의민족 도현" pitchFamily="50" charset="-127"/>
                <a:ea typeface="배달의민족 도현" pitchFamily="50" charset="-127"/>
              </a:rPr>
              <a:t>박제순</a:t>
            </a:r>
            <a:r>
              <a:rPr lang="en-US" altLang="ko-KR" dirty="0">
                <a:latin typeface="배달의민족 도현" pitchFamily="50" charset="-127"/>
                <a:ea typeface="배달의민족 도현" pitchFamily="50" charset="-127"/>
              </a:rPr>
              <a:t>(</a:t>
            </a:r>
            <a:r>
              <a:rPr lang="ko-KR" altLang="en-US" dirty="0">
                <a:latin typeface="배달의민족 도현" pitchFamily="50" charset="-127"/>
                <a:ea typeface="배달의민족 도현" pitchFamily="50" charset="-127"/>
              </a:rPr>
              <a:t>朴齊純</a:t>
            </a:r>
            <a:r>
              <a:rPr lang="en-US" altLang="ko-KR" dirty="0">
                <a:latin typeface="배달의민족 도현" pitchFamily="50" charset="-127"/>
                <a:ea typeface="배달의민족 도현" pitchFamily="50" charset="-127"/>
              </a:rPr>
              <a:t>, </a:t>
            </a:r>
            <a:r>
              <a:rPr lang="ko-KR" altLang="en-US" dirty="0">
                <a:latin typeface="배달의민족 도현" pitchFamily="50" charset="-127"/>
                <a:ea typeface="배달의민족 도현" pitchFamily="50" charset="-127"/>
              </a:rPr>
              <a:t>외부대신</a:t>
            </a:r>
            <a:r>
              <a:rPr lang="en-US" altLang="ko-KR" dirty="0">
                <a:latin typeface="배달의민족 도현" pitchFamily="50" charset="-127"/>
                <a:ea typeface="배달의민족 도현" pitchFamily="50" charset="-127"/>
              </a:rPr>
              <a:t>), </a:t>
            </a:r>
            <a:r>
              <a:rPr lang="ko-KR" altLang="en-US" dirty="0">
                <a:latin typeface="배달의민족 도현" pitchFamily="50" charset="-127"/>
                <a:ea typeface="배달의민족 도현" pitchFamily="50" charset="-127"/>
              </a:rPr>
              <a:t>이지용</a:t>
            </a:r>
            <a:r>
              <a:rPr lang="en-US" altLang="ko-KR" dirty="0">
                <a:latin typeface="배달의민족 도현" pitchFamily="50" charset="-127"/>
                <a:ea typeface="배달의민족 도현" pitchFamily="50" charset="-127"/>
              </a:rPr>
              <a:t>(</a:t>
            </a:r>
            <a:r>
              <a:rPr lang="ko-KR" altLang="en-US" dirty="0">
                <a:latin typeface="배달의민족 도현" pitchFamily="50" charset="-127"/>
                <a:ea typeface="배달의민족 도현" pitchFamily="50" charset="-127"/>
              </a:rPr>
              <a:t>李址鎔</a:t>
            </a:r>
            <a:r>
              <a:rPr lang="en-US" altLang="ko-KR" dirty="0">
                <a:latin typeface="배달의민족 도현" pitchFamily="50" charset="-127"/>
                <a:ea typeface="배달의민족 도현" pitchFamily="50" charset="-127"/>
              </a:rPr>
              <a:t>, </a:t>
            </a:r>
            <a:r>
              <a:rPr lang="ko-KR" altLang="en-US" dirty="0">
                <a:latin typeface="배달의민족 도현" pitchFamily="50" charset="-127"/>
                <a:ea typeface="배달의민족 도현" pitchFamily="50" charset="-127"/>
              </a:rPr>
              <a:t>내부대신</a:t>
            </a:r>
            <a:r>
              <a:rPr lang="en-US" altLang="ko-KR" dirty="0">
                <a:latin typeface="배달의민족 도현" pitchFamily="50" charset="-127"/>
                <a:ea typeface="배달의민족 도현" pitchFamily="50" charset="-127"/>
              </a:rPr>
              <a:t>), </a:t>
            </a:r>
            <a:r>
              <a:rPr lang="ko-KR" altLang="en-US" dirty="0">
                <a:latin typeface="배달의민족 도현" pitchFamily="50" charset="-127"/>
                <a:ea typeface="배달의민족 도현" pitchFamily="50" charset="-127"/>
              </a:rPr>
              <a:t>이근택</a:t>
            </a:r>
            <a:r>
              <a:rPr lang="en-US" altLang="ko-KR" dirty="0">
                <a:latin typeface="배달의민족 도현" pitchFamily="50" charset="-127"/>
                <a:ea typeface="배달의민족 도현" pitchFamily="50" charset="-127"/>
              </a:rPr>
              <a:t>(</a:t>
            </a:r>
            <a:r>
              <a:rPr lang="ko-KR" altLang="en-US" dirty="0">
                <a:latin typeface="배달의민족 도현" pitchFamily="50" charset="-127"/>
                <a:ea typeface="배달의민족 도현" pitchFamily="50" charset="-127"/>
              </a:rPr>
              <a:t>李根澤</a:t>
            </a:r>
            <a:r>
              <a:rPr lang="en-US" altLang="ko-KR" dirty="0">
                <a:latin typeface="배달의민족 도현" pitchFamily="50" charset="-127"/>
                <a:ea typeface="배달의민족 도현" pitchFamily="50" charset="-127"/>
              </a:rPr>
              <a:t>, </a:t>
            </a:r>
            <a:r>
              <a:rPr lang="ko-KR" altLang="en-US" dirty="0">
                <a:latin typeface="배달의민족 도현" pitchFamily="50" charset="-127"/>
                <a:ea typeface="배달의민족 도현" pitchFamily="50" charset="-127"/>
              </a:rPr>
              <a:t>군부대신</a:t>
            </a:r>
            <a:r>
              <a:rPr lang="en-US" altLang="ko-KR" dirty="0">
                <a:latin typeface="배달의민족 도현" pitchFamily="50" charset="-127"/>
                <a:ea typeface="배달의민족 도현" pitchFamily="50" charset="-127"/>
              </a:rPr>
              <a:t>), </a:t>
            </a:r>
            <a:r>
              <a:rPr lang="ko-KR" altLang="en-US" dirty="0">
                <a:latin typeface="배달의민족 도현" pitchFamily="50" charset="-127"/>
                <a:ea typeface="배달의민족 도현" pitchFamily="50" charset="-127"/>
              </a:rPr>
              <a:t>이완용</a:t>
            </a:r>
            <a:r>
              <a:rPr lang="en-US" altLang="ko-KR" dirty="0">
                <a:latin typeface="배달의민족 도현" pitchFamily="50" charset="-127"/>
                <a:ea typeface="배달의민족 도현" pitchFamily="50" charset="-127"/>
              </a:rPr>
              <a:t>(</a:t>
            </a:r>
            <a:r>
              <a:rPr lang="ko-KR" altLang="en-US" dirty="0">
                <a:latin typeface="배달의민족 도현" pitchFamily="50" charset="-127"/>
                <a:ea typeface="배달의민족 도현" pitchFamily="50" charset="-127"/>
              </a:rPr>
              <a:t>李完用</a:t>
            </a:r>
            <a:r>
              <a:rPr lang="en-US" altLang="ko-KR" dirty="0">
                <a:latin typeface="배달의민족 도현" pitchFamily="50" charset="-127"/>
                <a:ea typeface="배달의민족 도현" pitchFamily="50" charset="-127"/>
              </a:rPr>
              <a:t>, </a:t>
            </a:r>
            <a:r>
              <a:rPr lang="ko-KR" altLang="en-US" dirty="0">
                <a:latin typeface="배달의민족 도현" pitchFamily="50" charset="-127"/>
                <a:ea typeface="배달의민족 도현" pitchFamily="50" charset="-127"/>
              </a:rPr>
              <a:t>학부대신</a:t>
            </a:r>
            <a:r>
              <a:rPr lang="en-US" altLang="ko-KR" dirty="0">
                <a:latin typeface="배달의민족 도현" pitchFamily="50" charset="-127"/>
                <a:ea typeface="배달의민족 도현" pitchFamily="50" charset="-127"/>
              </a:rPr>
              <a:t>), </a:t>
            </a:r>
            <a:r>
              <a:rPr lang="ko-KR" altLang="en-US" dirty="0">
                <a:latin typeface="배달의민족 도현" pitchFamily="50" charset="-127"/>
                <a:ea typeface="배달의민족 도현" pitchFamily="50" charset="-127"/>
              </a:rPr>
              <a:t>권중현</a:t>
            </a:r>
            <a:r>
              <a:rPr lang="en-US" altLang="ko-KR" dirty="0">
                <a:latin typeface="배달의민족 도현" pitchFamily="50" charset="-127"/>
                <a:ea typeface="배달의민족 도현" pitchFamily="50" charset="-127"/>
              </a:rPr>
              <a:t>(</a:t>
            </a:r>
            <a:r>
              <a:rPr lang="ko-KR" altLang="en-US" dirty="0">
                <a:latin typeface="배달의민족 도현" pitchFamily="50" charset="-127"/>
                <a:ea typeface="배달의민족 도현" pitchFamily="50" charset="-127"/>
              </a:rPr>
              <a:t>權重顯</a:t>
            </a:r>
            <a:r>
              <a:rPr lang="en-US" altLang="ko-KR" dirty="0">
                <a:latin typeface="배달의민족 도현" pitchFamily="50" charset="-127"/>
                <a:ea typeface="배달의민족 도현" pitchFamily="50" charset="-127"/>
              </a:rPr>
              <a:t>, </a:t>
            </a:r>
            <a:r>
              <a:rPr lang="ko-KR" altLang="en-US" dirty="0">
                <a:latin typeface="배달의민족 도현" pitchFamily="50" charset="-127"/>
                <a:ea typeface="배달의민족 도현" pitchFamily="50" charset="-127"/>
              </a:rPr>
              <a:t>농상부대신</a:t>
            </a:r>
            <a:r>
              <a:rPr lang="en-US" altLang="ko-KR" dirty="0">
                <a:latin typeface="배달의민족 도현" pitchFamily="50" charset="-127"/>
                <a:ea typeface="배달의민족 도현" pitchFamily="50" charset="-127"/>
              </a:rPr>
              <a:t>)</a:t>
            </a:r>
            <a:r>
              <a:rPr lang="ko-KR" altLang="en-US" dirty="0">
                <a:latin typeface="배달의민족 도현" pitchFamily="50" charset="-127"/>
                <a:ea typeface="배달의민족 도현" pitchFamily="50" charset="-127"/>
              </a:rPr>
              <a:t>을 </a:t>
            </a:r>
            <a:r>
              <a:rPr lang="ko-KR" altLang="en-US" dirty="0" smtClean="0">
                <a:latin typeface="배달의민족 도현" pitchFamily="50" charset="-127"/>
                <a:ea typeface="배달의민족 도현" pitchFamily="50" charset="-127"/>
              </a:rPr>
              <a:t>일컫는다</a:t>
            </a:r>
            <a:r>
              <a:rPr lang="en-US" altLang="ko-KR" dirty="0">
                <a:latin typeface="배달의민족 도현" pitchFamily="50" charset="-127"/>
                <a:ea typeface="배달의민족 도현" pitchFamily="50" charset="-127"/>
              </a:rPr>
              <a:t>.</a:t>
            </a:r>
          </a:p>
        </p:txBody>
      </p:sp>
      <p:sp>
        <p:nvSpPr>
          <p:cNvPr id="27" name="직사각형 26"/>
          <p:cNvSpPr/>
          <p:nvPr/>
        </p:nvSpPr>
        <p:spPr>
          <a:xfrm>
            <a:off x="8434158" y="5775861"/>
            <a:ext cx="3215713" cy="415498"/>
          </a:xfrm>
          <a:prstGeom prst="rect">
            <a:avLst/>
          </a:prstGeom>
        </p:spPr>
        <p:txBody>
          <a:bodyPr wrap="square">
            <a:spAutoFit/>
          </a:bodyPr>
          <a:lstStyle/>
          <a:p>
            <a:pPr algn="r"/>
            <a:r>
              <a:rPr lang="ko-KR" altLang="en-US" sz="1050" spc="-150" dirty="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rPr>
              <a:t>을사조약 </a:t>
            </a:r>
            <a:r>
              <a:rPr lang="en-US" altLang="ko-KR" sz="1050" spc="-150" dirty="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rPr>
              <a:t>/ </a:t>
            </a:r>
            <a:r>
              <a:rPr lang="ko-KR" altLang="en-US" sz="1050" spc="-150" dirty="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rPr>
              <a:t>을유담판 </a:t>
            </a:r>
            <a:r>
              <a:rPr lang="en-US" altLang="ko-KR" sz="1050" spc="-150" dirty="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rPr>
              <a:t>&amp;  </a:t>
            </a:r>
            <a:r>
              <a:rPr lang="ko-KR" altLang="en-US" sz="1050" spc="-150" dirty="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rPr>
              <a:t>가계회담</a:t>
            </a:r>
          </a:p>
          <a:p>
            <a:pPr algn="r"/>
            <a:endParaRPr lang="en-US" altLang="ko-KR" sz="1050" spc="-150" dirty="0" smtClean="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endParaRPr>
          </a:p>
        </p:txBody>
      </p:sp>
    </p:spTree>
    <p:extLst>
      <p:ext uri="{BB962C8B-B14F-4D97-AF65-F5344CB8AC3E}">
        <p14:creationId xmlns:p14="http://schemas.microsoft.com/office/powerpoint/2010/main" val="4431819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직사각형 5"/>
          <p:cNvSpPr/>
          <p:nvPr/>
        </p:nvSpPr>
        <p:spPr>
          <a:xfrm>
            <a:off x="11649871" y="0"/>
            <a:ext cx="545342" cy="246221"/>
          </a:xfrm>
          <a:prstGeom prst="rect">
            <a:avLst/>
          </a:prstGeom>
        </p:spPr>
        <p:txBody>
          <a:bodyPr wrap="none">
            <a:spAutoFit/>
          </a:bodyPr>
          <a:lstStyle/>
          <a:p>
            <a:pPr algn="ctr"/>
            <a:r>
              <a:rPr lang="ko-KR" altLang="en-US" sz="1000" dirty="0" smtClean="0">
                <a:ln>
                  <a:solidFill>
                    <a:schemeClr val="accent1">
                      <a:alpha val="0"/>
                    </a:schemeClr>
                  </a:solidFill>
                </a:ln>
                <a:solidFill>
                  <a:schemeClr val="tx1">
                    <a:lumMod val="85000"/>
                    <a:lumOff val="15000"/>
                  </a:schemeClr>
                </a:solidFill>
                <a:latin typeface="나눔고딕 ExtraBold" panose="020D0904000000000000" pitchFamily="50" charset="-127"/>
                <a:ea typeface="나눔고딕 ExtraBold" panose="020D0904000000000000" pitchFamily="50" charset="-127"/>
              </a:rPr>
              <a:t>Ⓒ땅콩</a:t>
            </a:r>
            <a:endParaRPr lang="ko-KR" altLang="en-US" sz="1000" dirty="0">
              <a:ln>
                <a:solidFill>
                  <a:schemeClr val="accent1">
                    <a:alpha val="0"/>
                  </a:schemeClr>
                </a:solidFill>
              </a:ln>
              <a:solidFill>
                <a:schemeClr val="tx1">
                  <a:lumMod val="85000"/>
                  <a:lumOff val="15000"/>
                </a:schemeClr>
              </a:solidFill>
              <a:latin typeface="나눔고딕 ExtraBold" panose="020D0904000000000000" pitchFamily="50" charset="-127"/>
              <a:ea typeface="나눔고딕 ExtraBold" panose="020D0904000000000000" pitchFamily="50" charset="-127"/>
            </a:endParaRPr>
          </a:p>
        </p:txBody>
      </p:sp>
      <p:pic>
        <p:nvPicPr>
          <p:cNvPr id="4099" name="Picture 3" descr="C:\Users\Administrator\Desktop\1403497504059_20140621191955919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50"/>
            <a:ext cx="12195213" cy="6864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62098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그룹 4"/>
          <p:cNvGrpSpPr/>
          <p:nvPr/>
        </p:nvGrpSpPr>
        <p:grpSpPr>
          <a:xfrm>
            <a:off x="162232" y="221226"/>
            <a:ext cx="1106129" cy="1106129"/>
            <a:chOff x="162232" y="221226"/>
            <a:chExt cx="1312607" cy="1312607"/>
          </a:xfrm>
        </p:grpSpPr>
        <p:sp>
          <p:nvSpPr>
            <p:cNvPr id="6" name="직사각형 5"/>
            <p:cNvSpPr/>
            <p:nvPr/>
          </p:nvSpPr>
          <p:spPr>
            <a:xfrm>
              <a:off x="162232" y="221226"/>
              <a:ext cx="1312607" cy="1312607"/>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TextBox 6"/>
            <p:cNvSpPr txBox="1"/>
            <p:nvPr/>
          </p:nvSpPr>
          <p:spPr>
            <a:xfrm>
              <a:off x="442255" y="329686"/>
              <a:ext cx="988340" cy="438274"/>
            </a:xfrm>
            <a:prstGeom prst="rect">
              <a:avLst/>
            </a:prstGeom>
            <a:noFill/>
          </p:spPr>
          <p:txBody>
            <a:bodyPr wrap="square" rtlCol="0">
              <a:spAutoFit/>
            </a:bodyPr>
            <a:lstStyle/>
            <a:p>
              <a:pPr algn="r"/>
              <a:endParaRPr lang="ko-KR" altLang="en-US" dirty="0">
                <a:ln>
                  <a:solidFill>
                    <a:schemeClr val="accent1">
                      <a:alpha val="0"/>
                    </a:schemeClr>
                  </a:solidFill>
                </a:ln>
                <a:solidFill>
                  <a:schemeClr val="bg1"/>
                </a:solidFill>
                <a:latin typeface="+mj-ea"/>
                <a:ea typeface="+mj-ea"/>
              </a:endParaRPr>
            </a:p>
          </p:txBody>
        </p:sp>
      </p:grpSp>
      <p:sp>
        <p:nvSpPr>
          <p:cNvPr id="9" name="TextBox 8"/>
          <p:cNvSpPr txBox="1"/>
          <p:nvPr/>
        </p:nvSpPr>
        <p:spPr>
          <a:xfrm>
            <a:off x="1327612" y="834912"/>
            <a:ext cx="5073445" cy="492443"/>
          </a:xfrm>
          <a:prstGeom prst="rect">
            <a:avLst/>
          </a:prstGeom>
          <a:noFill/>
        </p:spPr>
        <p:txBody>
          <a:bodyPr wrap="square" rtlCol="0">
            <a:spAutoFit/>
          </a:bodyPr>
          <a:lstStyle/>
          <a:p>
            <a:r>
              <a:rPr lang="ko-KR" altLang="en-US" sz="2600" spc="-150" dirty="0" smtClean="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rPr>
              <a:t>을유담판 </a:t>
            </a:r>
            <a:r>
              <a:rPr lang="en-US" altLang="ko-KR" sz="2600" spc="-150" dirty="0" smtClean="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rPr>
              <a:t>&amp; </a:t>
            </a:r>
            <a:r>
              <a:rPr lang="ko-KR" altLang="en-US" sz="2600" spc="-150" dirty="0" smtClean="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rPr>
              <a:t>감계회담</a:t>
            </a:r>
            <a:endParaRPr lang="ko-KR" altLang="en-US" sz="2600" spc="-150" dirty="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endParaRPr>
          </a:p>
        </p:txBody>
      </p:sp>
      <p:sp>
        <p:nvSpPr>
          <p:cNvPr id="10" name="직사각형 9"/>
          <p:cNvSpPr/>
          <p:nvPr/>
        </p:nvSpPr>
        <p:spPr>
          <a:xfrm>
            <a:off x="0" y="6725263"/>
            <a:ext cx="12192000" cy="147484"/>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8" name="TextBox 17"/>
          <p:cNvSpPr txBox="1"/>
          <p:nvPr/>
        </p:nvSpPr>
        <p:spPr>
          <a:xfrm>
            <a:off x="6963022" y="1721919"/>
            <a:ext cx="4119912" cy="4154984"/>
          </a:xfrm>
          <a:prstGeom prst="rect">
            <a:avLst/>
          </a:prstGeom>
          <a:noFill/>
        </p:spPr>
        <p:txBody>
          <a:bodyPr wrap="square" rtlCol="0">
            <a:spAutoFit/>
          </a:bodyPr>
          <a:lstStyle/>
          <a:p>
            <a:pPr algn="ctr">
              <a:lnSpc>
                <a:spcPct val="150000"/>
              </a:lnSpc>
            </a:pPr>
            <a:r>
              <a:rPr lang="ko-KR" altLang="en-US" sz="1600" dirty="0">
                <a:latin typeface="배달의민족 도현" pitchFamily="50" charset="-127"/>
                <a:ea typeface="배달의민족 도현" pitchFamily="50" charset="-127"/>
              </a:rPr>
              <a:t>간도 문제 해결을 위한 조선과 청나라 사이의 회담인 제</a:t>
            </a:r>
            <a:r>
              <a:rPr lang="en-US" altLang="ko-KR" sz="1600" dirty="0">
                <a:latin typeface="배달의민족 도현" pitchFamily="50" charset="-127"/>
                <a:ea typeface="배달의민족 도현" pitchFamily="50" charset="-127"/>
              </a:rPr>
              <a:t>1</a:t>
            </a:r>
            <a:r>
              <a:rPr lang="ko-KR" altLang="en-US" sz="1600" dirty="0">
                <a:latin typeface="배달의민족 도현" pitchFamily="50" charset="-127"/>
                <a:ea typeface="배달의민족 도현" pitchFamily="50" charset="-127"/>
              </a:rPr>
              <a:t>차 을유감계회담은 우리 정부의 제안에 청나라가 응해 온 것으로</a:t>
            </a:r>
            <a:r>
              <a:rPr lang="en-US" altLang="ko-KR" sz="1600" dirty="0">
                <a:latin typeface="배달의민족 도현" pitchFamily="50" charset="-127"/>
                <a:ea typeface="배달의민족 도현" pitchFamily="50" charset="-127"/>
              </a:rPr>
              <a:t>, 1885</a:t>
            </a:r>
            <a:r>
              <a:rPr lang="ko-KR" altLang="en-US" sz="1600" dirty="0">
                <a:latin typeface="배달의민족 도현" pitchFamily="50" charset="-127"/>
                <a:ea typeface="배달의민족 도현" pitchFamily="50" charset="-127"/>
              </a:rPr>
              <a:t>년 </a:t>
            </a:r>
            <a:r>
              <a:rPr lang="en-US" altLang="ko-KR" sz="1600" dirty="0">
                <a:latin typeface="배달의민족 도현" pitchFamily="50" charset="-127"/>
                <a:ea typeface="배달의민족 도현" pitchFamily="50" charset="-127"/>
              </a:rPr>
              <a:t>11</a:t>
            </a:r>
            <a:r>
              <a:rPr lang="ko-KR" altLang="en-US" sz="1600" dirty="0">
                <a:latin typeface="배달의민족 도현" pitchFamily="50" charset="-127"/>
                <a:ea typeface="배달의민족 도현" pitchFamily="50" charset="-127"/>
              </a:rPr>
              <a:t>월 함경도 회령에서 회동함으로써 시작되었다</a:t>
            </a:r>
            <a:r>
              <a:rPr lang="en-US" altLang="ko-KR" sz="1600" dirty="0" smtClean="0">
                <a:latin typeface="배달의민족 도현" pitchFamily="50" charset="-127"/>
                <a:ea typeface="배달의민족 도현" pitchFamily="50" charset="-127"/>
              </a:rPr>
              <a:t>.</a:t>
            </a:r>
          </a:p>
          <a:p>
            <a:pPr algn="ctr">
              <a:lnSpc>
                <a:spcPct val="150000"/>
              </a:lnSpc>
            </a:pPr>
            <a:r>
              <a:rPr lang="ko-KR" altLang="en-US" sz="1600" dirty="0" smtClean="0">
                <a:latin typeface="배달의민족 도현" pitchFamily="50" charset="-127"/>
                <a:ea typeface="배달의민족 도현" pitchFamily="50" charset="-127"/>
              </a:rPr>
              <a:t>이후 </a:t>
            </a:r>
            <a:r>
              <a:rPr lang="ko-KR" altLang="en-US" sz="1600" dirty="0">
                <a:latin typeface="배달의민족 도현" pitchFamily="50" charset="-127"/>
                <a:ea typeface="배달의민족 도현" pitchFamily="50" charset="-127"/>
              </a:rPr>
              <a:t>정해감계회담</a:t>
            </a:r>
            <a:r>
              <a:rPr lang="en-US" altLang="ko-KR" sz="1600" dirty="0">
                <a:latin typeface="배달의민족 도현" pitchFamily="50" charset="-127"/>
                <a:ea typeface="배달의민족 도현" pitchFamily="50" charset="-127"/>
              </a:rPr>
              <a:t>(</a:t>
            </a:r>
            <a:r>
              <a:rPr lang="ko-KR" altLang="en-US" sz="1600" dirty="0">
                <a:latin typeface="배달의민족 도현" pitchFamily="50" charset="-127"/>
                <a:ea typeface="배달의민족 도현" pitchFamily="50" charset="-127"/>
              </a:rPr>
              <a:t>丁亥勘界會談</a:t>
            </a:r>
            <a:r>
              <a:rPr lang="en-US" altLang="ko-KR" sz="1600" dirty="0">
                <a:latin typeface="배달의민족 도현" pitchFamily="50" charset="-127"/>
                <a:ea typeface="배달의민족 도현" pitchFamily="50" charset="-127"/>
              </a:rPr>
              <a:t>, 1887), 1888</a:t>
            </a:r>
            <a:r>
              <a:rPr lang="ko-KR" altLang="en-US" sz="1600" dirty="0">
                <a:latin typeface="배달의민족 도현" pitchFamily="50" charset="-127"/>
                <a:ea typeface="배달의민족 도현" pitchFamily="50" charset="-127"/>
              </a:rPr>
              <a:t>년 등 모두 </a:t>
            </a:r>
            <a:r>
              <a:rPr lang="en-US" altLang="ko-KR" sz="1600" dirty="0">
                <a:latin typeface="배달의민족 도현" pitchFamily="50" charset="-127"/>
                <a:ea typeface="배달의민족 도현" pitchFamily="50" charset="-127"/>
              </a:rPr>
              <a:t>3</a:t>
            </a:r>
            <a:r>
              <a:rPr lang="ko-KR" altLang="en-US" sz="1600" dirty="0">
                <a:latin typeface="배달의민족 도현" pitchFamily="50" charset="-127"/>
                <a:ea typeface="배달의민족 도현" pitchFamily="50" charset="-127"/>
              </a:rPr>
              <a:t>차례에 걸쳐 이중하</a:t>
            </a:r>
            <a:r>
              <a:rPr lang="en-US" altLang="ko-KR" sz="1600" dirty="0">
                <a:latin typeface="배달의민족 도현" pitchFamily="50" charset="-127"/>
                <a:ea typeface="배달의민족 도현" pitchFamily="50" charset="-127"/>
              </a:rPr>
              <a:t>(</a:t>
            </a:r>
            <a:r>
              <a:rPr lang="ko-KR" altLang="en-US" sz="1600" dirty="0">
                <a:latin typeface="배달의민족 도현" pitchFamily="50" charset="-127"/>
                <a:ea typeface="배달의민족 도현" pitchFamily="50" charset="-127"/>
              </a:rPr>
              <a:t>李重夏</a:t>
            </a:r>
            <a:r>
              <a:rPr lang="en-US" altLang="ko-KR" sz="1600" dirty="0">
                <a:latin typeface="배달의민족 도현" pitchFamily="50" charset="-127"/>
                <a:ea typeface="배달의민족 도현" pitchFamily="50" charset="-127"/>
              </a:rPr>
              <a:t>)</a:t>
            </a:r>
            <a:r>
              <a:rPr lang="ko-KR" altLang="en-US" sz="1600" dirty="0">
                <a:latin typeface="배달의민족 도현" pitchFamily="50" charset="-127"/>
                <a:ea typeface="배달의민족 도현" pitchFamily="50" charset="-127"/>
              </a:rPr>
              <a:t>를 감계사</a:t>
            </a:r>
            <a:r>
              <a:rPr lang="en-US" altLang="ko-KR" sz="1600" dirty="0">
                <a:latin typeface="배달의민족 도현" pitchFamily="50" charset="-127"/>
                <a:ea typeface="배달의민족 도현" pitchFamily="50" charset="-127"/>
              </a:rPr>
              <a:t>(</a:t>
            </a:r>
            <a:r>
              <a:rPr lang="ko-KR" altLang="en-US" sz="1600" dirty="0">
                <a:latin typeface="배달의민족 도현" pitchFamily="50" charset="-127"/>
                <a:ea typeface="배달의민족 도현" pitchFamily="50" charset="-127"/>
              </a:rPr>
              <a:t>勘界使</a:t>
            </a:r>
            <a:r>
              <a:rPr lang="en-US" altLang="ko-KR" sz="1600" dirty="0">
                <a:latin typeface="배달의민족 도현" pitchFamily="50" charset="-127"/>
                <a:ea typeface="배달의민족 도현" pitchFamily="50" charset="-127"/>
              </a:rPr>
              <a:t>)</a:t>
            </a:r>
            <a:r>
              <a:rPr lang="ko-KR" altLang="en-US" sz="1600" dirty="0">
                <a:latin typeface="배달의민족 도현" pitchFamily="50" charset="-127"/>
                <a:ea typeface="배달의민족 도현" pitchFamily="50" charset="-127"/>
              </a:rPr>
              <a:t>로 파견하여 회담을 끈질기게 추진하였으나 양측의 평행선을 그은 입장 차이로 </a:t>
            </a:r>
            <a:r>
              <a:rPr lang="ko-KR" altLang="en-US" sz="1600" dirty="0" smtClean="0">
                <a:latin typeface="배달의민족 도현" pitchFamily="50" charset="-127"/>
                <a:ea typeface="배달의민족 도현" pitchFamily="50" charset="-127"/>
              </a:rPr>
              <a:t>인해 </a:t>
            </a:r>
            <a:r>
              <a:rPr lang="ko-KR" altLang="en-US" sz="1600" dirty="0">
                <a:latin typeface="배달의민족 도현" pitchFamily="50" charset="-127"/>
                <a:ea typeface="배달의민족 도현" pitchFamily="50" charset="-127"/>
              </a:rPr>
              <a:t>아무런 합의를 보지 못했다</a:t>
            </a:r>
            <a:r>
              <a:rPr lang="ko-KR" altLang="en-US" sz="1600" dirty="0" smtClean="0">
                <a:latin typeface="배달의민족 도현" pitchFamily="50" charset="-127"/>
                <a:ea typeface="배달의민족 도현" pitchFamily="50" charset="-127"/>
              </a:rPr>
              <a:t> </a:t>
            </a:r>
            <a:endParaRPr lang="en-US" altLang="ko-KR" sz="1600" dirty="0" smtClean="0">
              <a:latin typeface="배달의민족 도현" pitchFamily="50" charset="-127"/>
              <a:ea typeface="배달의민족 도현" pitchFamily="50" charset="-127"/>
            </a:endParaRPr>
          </a:p>
          <a:p>
            <a:pPr algn="ctr">
              <a:lnSpc>
                <a:spcPct val="150000"/>
              </a:lnSpc>
            </a:pPr>
            <a:endParaRPr lang="en-US" altLang="ko-KR" sz="1600" spc="-150" dirty="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endParaRPr>
          </a:p>
          <a:p>
            <a:pPr algn="ctr">
              <a:lnSpc>
                <a:spcPct val="150000"/>
              </a:lnSpc>
            </a:pPr>
            <a:endParaRPr lang="en-US" altLang="ko-KR" sz="1600" spc="-150" dirty="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232" y="1668880"/>
            <a:ext cx="5354991" cy="3935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직사각형 34"/>
          <p:cNvSpPr/>
          <p:nvPr/>
        </p:nvSpPr>
        <p:spPr>
          <a:xfrm>
            <a:off x="8434158" y="5775861"/>
            <a:ext cx="3215713" cy="415498"/>
          </a:xfrm>
          <a:prstGeom prst="rect">
            <a:avLst/>
          </a:prstGeom>
        </p:spPr>
        <p:txBody>
          <a:bodyPr wrap="square">
            <a:spAutoFit/>
          </a:bodyPr>
          <a:lstStyle/>
          <a:p>
            <a:pPr algn="r"/>
            <a:r>
              <a:rPr lang="ko-KR" altLang="en-US" sz="1050" spc="-150" dirty="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rPr>
              <a:t>을사조약 </a:t>
            </a:r>
            <a:r>
              <a:rPr lang="en-US" altLang="ko-KR" sz="1050" spc="-150" dirty="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rPr>
              <a:t>/ </a:t>
            </a:r>
            <a:r>
              <a:rPr lang="ko-KR" altLang="en-US" sz="1050" spc="-150" dirty="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rPr>
              <a:t>을유담판 </a:t>
            </a:r>
            <a:r>
              <a:rPr lang="en-US" altLang="ko-KR" sz="1050" spc="-150" dirty="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rPr>
              <a:t>&amp;  </a:t>
            </a:r>
            <a:r>
              <a:rPr lang="ko-KR" altLang="en-US" sz="1050" spc="-150" dirty="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rPr>
              <a:t>가계회담</a:t>
            </a:r>
          </a:p>
          <a:p>
            <a:pPr algn="r"/>
            <a:endParaRPr lang="en-US" altLang="ko-KR" sz="1050" spc="-150" dirty="0" smtClean="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endParaRPr>
          </a:p>
        </p:txBody>
      </p:sp>
    </p:spTree>
    <p:extLst>
      <p:ext uri="{BB962C8B-B14F-4D97-AF65-F5344CB8AC3E}">
        <p14:creationId xmlns:p14="http://schemas.microsoft.com/office/powerpoint/2010/main" val="4491491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그룹 3"/>
          <p:cNvGrpSpPr/>
          <p:nvPr/>
        </p:nvGrpSpPr>
        <p:grpSpPr>
          <a:xfrm>
            <a:off x="199810" y="271331"/>
            <a:ext cx="1106129" cy="1106129"/>
            <a:chOff x="162232" y="221226"/>
            <a:chExt cx="1312607" cy="1312607"/>
          </a:xfrm>
        </p:grpSpPr>
        <p:sp>
          <p:nvSpPr>
            <p:cNvPr id="5" name="직사각형 4"/>
            <p:cNvSpPr/>
            <p:nvPr/>
          </p:nvSpPr>
          <p:spPr>
            <a:xfrm>
              <a:off x="162232" y="221226"/>
              <a:ext cx="1312607" cy="1312607"/>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Box 5"/>
            <p:cNvSpPr txBox="1"/>
            <p:nvPr/>
          </p:nvSpPr>
          <p:spPr>
            <a:xfrm>
              <a:off x="442255" y="1054507"/>
              <a:ext cx="988340" cy="401751"/>
            </a:xfrm>
            <a:prstGeom prst="rect">
              <a:avLst/>
            </a:prstGeom>
            <a:noFill/>
          </p:spPr>
          <p:txBody>
            <a:bodyPr wrap="square" rtlCol="0">
              <a:spAutoFit/>
            </a:bodyPr>
            <a:lstStyle/>
            <a:p>
              <a:pPr algn="r"/>
              <a:endParaRPr lang="ko-KR" altLang="en-US" sz="1600" dirty="0">
                <a:ln>
                  <a:solidFill>
                    <a:schemeClr val="accent1">
                      <a:alpha val="0"/>
                    </a:schemeClr>
                  </a:solidFill>
                </a:ln>
                <a:solidFill>
                  <a:schemeClr val="bg1"/>
                </a:solidFill>
                <a:latin typeface="나눔고딕 ExtraBold" panose="020D0904000000000000" pitchFamily="50" charset="-127"/>
                <a:ea typeface="나눔고딕 ExtraBold" panose="020D0904000000000000" pitchFamily="50" charset="-127"/>
              </a:endParaRPr>
            </a:p>
          </p:txBody>
        </p:sp>
      </p:grpSp>
      <p:sp>
        <p:nvSpPr>
          <p:cNvPr id="12" name="직사각형 11"/>
          <p:cNvSpPr/>
          <p:nvPr/>
        </p:nvSpPr>
        <p:spPr>
          <a:xfrm>
            <a:off x="0" y="6725263"/>
            <a:ext cx="12192000" cy="147484"/>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pic>
        <p:nvPicPr>
          <p:cNvPr id="7170" name="Picture 2" descr="백두산정계비 탑본"/>
          <p:cNvPicPr>
            <a:picLocks noChangeAspect="1" noChangeArrowheads="1"/>
          </p:cNvPicPr>
          <p:nvPr/>
        </p:nvPicPr>
        <p:blipFill>
          <a:blip r:embed="rId2"/>
          <a:srcRect/>
          <a:stretch>
            <a:fillRect/>
          </a:stretch>
        </p:blipFill>
        <p:spPr bwMode="auto">
          <a:xfrm>
            <a:off x="1804793" y="582460"/>
            <a:ext cx="3531295" cy="4881975"/>
          </a:xfrm>
          <a:prstGeom prst="rect">
            <a:avLst/>
          </a:prstGeom>
          <a:noFill/>
        </p:spPr>
      </p:pic>
      <p:sp>
        <p:nvSpPr>
          <p:cNvPr id="19" name="TextBox 18"/>
          <p:cNvSpPr txBox="1"/>
          <p:nvPr/>
        </p:nvSpPr>
        <p:spPr>
          <a:xfrm>
            <a:off x="6150279" y="851770"/>
            <a:ext cx="5022937" cy="1477328"/>
          </a:xfrm>
          <a:prstGeom prst="rect">
            <a:avLst/>
          </a:prstGeom>
          <a:noFill/>
        </p:spPr>
        <p:txBody>
          <a:bodyPr wrap="square" rtlCol="0">
            <a:spAutoFit/>
          </a:bodyPr>
          <a:lstStyle/>
          <a:p>
            <a:r>
              <a:rPr lang="ko-KR" altLang="en-US" dirty="0" smtClean="0">
                <a:latin typeface="배달의민족 도현" pitchFamily="50" charset="-127"/>
                <a:ea typeface="배달의민족 도현" pitchFamily="50" charset="-127"/>
              </a:rPr>
              <a:t>이것은 백두산 정계비의 탁본으로 청나라의 관리와 조선의 관리가 모여서  백두산 일대를 조사한 후 기록한 것이다</a:t>
            </a:r>
            <a:r>
              <a:rPr lang="en-US" altLang="ko-KR" dirty="0" smtClean="0">
                <a:latin typeface="배달의민족 도현" pitchFamily="50" charset="-127"/>
                <a:ea typeface="배달의민족 도현" pitchFamily="50" charset="-127"/>
              </a:rPr>
              <a:t>. </a:t>
            </a:r>
            <a:r>
              <a:rPr lang="ko-KR" altLang="en-US" dirty="0" smtClean="0">
                <a:latin typeface="배달의민족 도현" pitchFamily="50" charset="-127"/>
                <a:ea typeface="배달의민족 도현" pitchFamily="50" charset="-127"/>
              </a:rPr>
              <a:t>그리고 백두산 정계비에는 서쪽을 </a:t>
            </a:r>
            <a:r>
              <a:rPr lang="ko-KR" altLang="en-US" dirty="0" err="1" smtClean="0">
                <a:latin typeface="배달의민족 도현" pitchFamily="50" charset="-127"/>
                <a:ea typeface="배달의민족 도현" pitchFamily="50" charset="-127"/>
              </a:rPr>
              <a:t>압록으로</a:t>
            </a:r>
            <a:r>
              <a:rPr lang="ko-KR" altLang="en-US" dirty="0" smtClean="0">
                <a:latin typeface="배달의민족 도현" pitchFamily="50" charset="-127"/>
                <a:ea typeface="배달의민족 도현" pitchFamily="50" charset="-127"/>
              </a:rPr>
              <a:t> 동쪽은 </a:t>
            </a:r>
            <a:r>
              <a:rPr lang="ko-KR" altLang="en-US" dirty="0" err="1" smtClean="0">
                <a:latin typeface="배달의민족 도현" pitchFamily="50" charset="-127"/>
                <a:ea typeface="배달의민족 도현" pitchFamily="50" charset="-127"/>
              </a:rPr>
              <a:t>토문으로</a:t>
            </a:r>
            <a:r>
              <a:rPr lang="ko-KR" altLang="en-US" dirty="0" smtClean="0">
                <a:latin typeface="배달의민족 도현" pitchFamily="50" charset="-127"/>
                <a:ea typeface="배달의민족 도현" pitchFamily="50" charset="-127"/>
              </a:rPr>
              <a:t> 물이 나뉘는 고개를 경계로 이 에 비석을 새겨 기록한다</a:t>
            </a:r>
            <a:r>
              <a:rPr lang="en-US" altLang="ko-KR" dirty="0" smtClean="0">
                <a:latin typeface="배달의민족 도현" pitchFamily="50" charset="-127"/>
                <a:ea typeface="배달의민족 도현" pitchFamily="50" charset="-127"/>
              </a:rPr>
              <a:t>.</a:t>
            </a:r>
            <a:endParaRPr lang="ko-KR" altLang="en-US" dirty="0">
              <a:latin typeface="배달의민족 도현" pitchFamily="50" charset="-127"/>
              <a:ea typeface="배달의민족 도현" pitchFamily="50" charset="-127"/>
            </a:endParaRPr>
          </a:p>
        </p:txBody>
      </p:sp>
      <p:sp>
        <p:nvSpPr>
          <p:cNvPr id="20" name="TextBox 19"/>
          <p:cNvSpPr txBox="1"/>
          <p:nvPr/>
        </p:nvSpPr>
        <p:spPr>
          <a:xfrm>
            <a:off x="6288066" y="3319397"/>
            <a:ext cx="4183693" cy="1754326"/>
          </a:xfrm>
          <a:prstGeom prst="rect">
            <a:avLst/>
          </a:prstGeom>
          <a:noFill/>
        </p:spPr>
        <p:txBody>
          <a:bodyPr wrap="square" rtlCol="0">
            <a:spAutoFit/>
          </a:bodyPr>
          <a:lstStyle/>
          <a:p>
            <a:r>
              <a:rPr lang="ko-KR" altLang="en-US" dirty="0" smtClean="0">
                <a:latin typeface="배달의민족 도현" pitchFamily="50" charset="-127"/>
                <a:ea typeface="배달의민족 도현" pitchFamily="50" charset="-127"/>
                <a:cs typeface="Meiryo" pitchFamily="34" charset="-128"/>
              </a:rPr>
              <a:t>오라 총관 </a:t>
            </a:r>
            <a:r>
              <a:rPr lang="ko-KR" altLang="en-US" dirty="0" err="1" smtClean="0">
                <a:latin typeface="배달의민족 도현" pitchFamily="50" charset="-127"/>
                <a:ea typeface="배달의민족 도현" pitchFamily="50" charset="-127"/>
                <a:cs typeface="Meiryo" pitchFamily="34" charset="-128"/>
              </a:rPr>
              <a:t>목극동이</a:t>
            </a:r>
            <a:r>
              <a:rPr lang="ko-KR" altLang="en-US" dirty="0" smtClean="0">
                <a:latin typeface="배달의민족 도현" pitchFamily="50" charset="-127"/>
                <a:ea typeface="배달의민족 도현" pitchFamily="50" charset="-127"/>
                <a:cs typeface="Meiryo" pitchFamily="34" charset="-128"/>
              </a:rPr>
              <a:t> 천자의 명을 </a:t>
            </a:r>
            <a:r>
              <a:rPr lang="ko-KR" altLang="en-US" dirty="0" err="1" smtClean="0">
                <a:latin typeface="배달의민족 도현" pitchFamily="50" charset="-127"/>
                <a:ea typeface="배달의민족 도현" pitchFamily="50" charset="-127"/>
                <a:cs typeface="Meiryo" pitchFamily="34" charset="-128"/>
              </a:rPr>
              <a:t>받을어</a:t>
            </a:r>
            <a:r>
              <a:rPr lang="ko-KR" altLang="en-US" dirty="0" smtClean="0">
                <a:latin typeface="배달의민족 도현" pitchFamily="50" charset="-127"/>
                <a:ea typeface="배달의민족 도현" pitchFamily="50" charset="-127"/>
                <a:cs typeface="Meiryo" pitchFamily="34" charset="-128"/>
              </a:rPr>
              <a:t> 변방의 경계를 직접 조사하고 자 이곳에 이르러 살펴보니 서쪽은 </a:t>
            </a:r>
            <a:r>
              <a:rPr lang="ko-KR" altLang="en-US" dirty="0" err="1" smtClean="0">
                <a:latin typeface="배달의민족 도현" pitchFamily="50" charset="-127"/>
                <a:ea typeface="배달의민족 도현" pitchFamily="50" charset="-127"/>
                <a:cs typeface="Meiryo" pitchFamily="34" charset="-128"/>
              </a:rPr>
              <a:t>압록이고</a:t>
            </a:r>
            <a:r>
              <a:rPr lang="ko-KR" altLang="en-US" dirty="0" smtClean="0">
                <a:latin typeface="배달의민족 도현" pitchFamily="50" charset="-127"/>
                <a:ea typeface="배달의민족 도현" pitchFamily="50" charset="-127"/>
                <a:cs typeface="Meiryo" pitchFamily="34" charset="-128"/>
              </a:rPr>
              <a:t> </a:t>
            </a:r>
            <a:r>
              <a:rPr lang="ko-KR" altLang="en-US" dirty="0" err="1" smtClean="0">
                <a:latin typeface="배달의민족 도현" pitchFamily="50" charset="-127"/>
                <a:ea typeface="배달의민족 도현" pitchFamily="50" charset="-127"/>
                <a:cs typeface="Meiryo" pitchFamily="34" charset="-128"/>
              </a:rPr>
              <a:t>도옥은</a:t>
            </a:r>
            <a:r>
              <a:rPr lang="ko-KR" altLang="en-US" dirty="0" smtClean="0">
                <a:latin typeface="배달의민족 도현" pitchFamily="50" charset="-127"/>
                <a:ea typeface="배달의민족 도현" pitchFamily="50" charset="-127"/>
                <a:cs typeface="Meiryo" pitchFamily="34" charset="-128"/>
              </a:rPr>
              <a:t> </a:t>
            </a:r>
            <a:r>
              <a:rPr lang="ko-KR" altLang="en-US" dirty="0" err="1" smtClean="0">
                <a:latin typeface="배달의민족 도현" pitchFamily="50" charset="-127"/>
                <a:ea typeface="배달의민족 도현" pitchFamily="50" charset="-127"/>
                <a:cs typeface="Meiryo" pitchFamily="34" charset="-128"/>
              </a:rPr>
              <a:t>토문이다</a:t>
            </a:r>
            <a:r>
              <a:rPr lang="en-US" altLang="ko-KR" dirty="0" smtClean="0">
                <a:latin typeface="배달의민족 도현" pitchFamily="50" charset="-127"/>
                <a:ea typeface="배달의민족 도현" pitchFamily="50" charset="-127"/>
                <a:cs typeface="Meiryo" pitchFamily="34" charset="-128"/>
              </a:rPr>
              <a:t>. </a:t>
            </a:r>
            <a:r>
              <a:rPr lang="ko-KR" altLang="en-US" dirty="0" smtClean="0">
                <a:latin typeface="배달의민족 도현" pitchFamily="50" charset="-127"/>
                <a:ea typeface="배달의민족 도현" pitchFamily="50" charset="-127"/>
                <a:cs typeface="Meiryo" pitchFamily="34" charset="-128"/>
              </a:rPr>
              <a:t>그러므로 물이 나뉘는 고개 위에 돌을 새겨 기록하노라</a:t>
            </a:r>
            <a:r>
              <a:rPr lang="en-US" altLang="ko-KR" dirty="0" smtClean="0">
                <a:latin typeface="배달의민족 도현" pitchFamily="50" charset="-127"/>
                <a:ea typeface="배달의민족 도현" pitchFamily="50" charset="-127"/>
                <a:cs typeface="Meiryo" pitchFamily="34" charset="-128"/>
              </a:rPr>
              <a:t>.</a:t>
            </a:r>
          </a:p>
          <a:p>
            <a:r>
              <a:rPr lang="ko-KR" altLang="en-US" dirty="0" smtClean="0">
                <a:latin typeface="배달의민족 도현" pitchFamily="50" charset="-127"/>
                <a:ea typeface="배달의민족 도현" pitchFamily="50" charset="-127"/>
                <a:cs typeface="Meiryo" pitchFamily="34" charset="-128"/>
              </a:rPr>
              <a:t>강희 </a:t>
            </a:r>
            <a:r>
              <a:rPr lang="en-US" altLang="ko-KR" dirty="0" smtClean="0">
                <a:latin typeface="배달의민족 도현" pitchFamily="50" charset="-127"/>
                <a:ea typeface="배달의민족 도현" pitchFamily="50" charset="-127"/>
                <a:cs typeface="Meiryo" pitchFamily="34" charset="-128"/>
              </a:rPr>
              <a:t>51</a:t>
            </a:r>
            <a:r>
              <a:rPr lang="ko-KR" altLang="en-US" dirty="0" smtClean="0">
                <a:latin typeface="배달의민족 도현" pitchFamily="50" charset="-127"/>
                <a:ea typeface="배달의민족 도현" pitchFamily="50" charset="-127"/>
                <a:cs typeface="Meiryo" pitchFamily="34" charset="-128"/>
              </a:rPr>
              <a:t>년 </a:t>
            </a:r>
            <a:r>
              <a:rPr lang="en-US" altLang="ko-KR" dirty="0" smtClean="0">
                <a:latin typeface="배달의민족 도현" pitchFamily="50" charset="-127"/>
                <a:ea typeface="배달의민족 도현" pitchFamily="50" charset="-127"/>
                <a:cs typeface="Meiryo" pitchFamily="34" charset="-128"/>
              </a:rPr>
              <a:t>5</a:t>
            </a:r>
            <a:r>
              <a:rPr lang="ko-KR" altLang="en-US" dirty="0" smtClean="0">
                <a:latin typeface="배달의민족 도현" pitchFamily="50" charset="-127"/>
                <a:ea typeface="배달의민족 도현" pitchFamily="50" charset="-127"/>
                <a:cs typeface="Meiryo" pitchFamily="34" charset="-128"/>
              </a:rPr>
              <a:t>월 </a:t>
            </a:r>
            <a:r>
              <a:rPr lang="en-US" altLang="ko-KR" dirty="0" smtClean="0">
                <a:latin typeface="배달의민족 도현" pitchFamily="50" charset="-127"/>
                <a:ea typeface="배달의민족 도현" pitchFamily="50" charset="-127"/>
                <a:cs typeface="Meiryo" pitchFamily="34" charset="-128"/>
              </a:rPr>
              <a:t>5</a:t>
            </a:r>
            <a:r>
              <a:rPr lang="ko-KR" altLang="en-US" dirty="0" smtClean="0">
                <a:latin typeface="배달의민족 도현" pitchFamily="50" charset="-127"/>
                <a:ea typeface="배달의민족 도현" pitchFamily="50" charset="-127"/>
                <a:cs typeface="Meiryo" pitchFamily="34" charset="-128"/>
              </a:rPr>
              <a:t>일</a:t>
            </a:r>
            <a:endParaRPr lang="ko-KR" altLang="en-US" dirty="0">
              <a:latin typeface="배달의민족 도현" pitchFamily="50" charset="-127"/>
              <a:ea typeface="배달의민족 도현" pitchFamily="50" charset="-127"/>
              <a:cs typeface="Meiryo" pitchFamily="34" charset="-128"/>
            </a:endParaRPr>
          </a:p>
        </p:txBody>
      </p:sp>
      <p:sp>
        <p:nvSpPr>
          <p:cNvPr id="21" name="TextBox 20"/>
          <p:cNvSpPr txBox="1"/>
          <p:nvPr/>
        </p:nvSpPr>
        <p:spPr>
          <a:xfrm>
            <a:off x="8179362" y="5310546"/>
            <a:ext cx="3281820" cy="307777"/>
          </a:xfrm>
          <a:prstGeom prst="rect">
            <a:avLst/>
          </a:prstGeom>
          <a:noFill/>
        </p:spPr>
        <p:txBody>
          <a:bodyPr wrap="square" rtlCol="0">
            <a:spAutoFit/>
          </a:bodyPr>
          <a:lstStyle/>
          <a:p>
            <a:r>
              <a:rPr lang="ko-KR" altLang="en-US" sz="1400" smtClean="0">
                <a:latin typeface="배달의민족 도현" pitchFamily="50" charset="-127"/>
                <a:ea typeface="배달의민족 도현" pitchFamily="50" charset="-127"/>
              </a:rPr>
              <a:t>책 통한의 역사 중</a:t>
            </a:r>
            <a:endParaRPr lang="ko-KR" altLang="en-US" sz="1400">
              <a:latin typeface="배달의민족 도현" pitchFamily="50" charset="-127"/>
              <a:ea typeface="배달의민족 도현" pitchFamily="50" charset="-127"/>
            </a:endParaRPr>
          </a:p>
        </p:txBody>
      </p:sp>
    </p:spTree>
    <p:extLst>
      <p:ext uri="{BB962C8B-B14F-4D97-AF65-F5344CB8AC3E}">
        <p14:creationId xmlns:p14="http://schemas.microsoft.com/office/powerpoint/2010/main" val="14728038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dministrator\Desktop\1403497504059_20140621191955919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50"/>
            <a:ext cx="12195213" cy="6864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9239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그룹 3"/>
          <p:cNvGrpSpPr/>
          <p:nvPr/>
        </p:nvGrpSpPr>
        <p:grpSpPr>
          <a:xfrm>
            <a:off x="162232" y="221226"/>
            <a:ext cx="1106129" cy="1106129"/>
            <a:chOff x="162232" y="221226"/>
            <a:chExt cx="1312607" cy="1312607"/>
          </a:xfrm>
        </p:grpSpPr>
        <p:sp>
          <p:nvSpPr>
            <p:cNvPr id="5" name="직사각형 4"/>
            <p:cNvSpPr/>
            <p:nvPr/>
          </p:nvSpPr>
          <p:spPr>
            <a:xfrm>
              <a:off x="162232" y="221226"/>
              <a:ext cx="1312607" cy="1312607"/>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Box 5"/>
            <p:cNvSpPr txBox="1"/>
            <p:nvPr/>
          </p:nvSpPr>
          <p:spPr>
            <a:xfrm>
              <a:off x="442255" y="1054507"/>
              <a:ext cx="988340" cy="401751"/>
            </a:xfrm>
            <a:prstGeom prst="rect">
              <a:avLst/>
            </a:prstGeom>
            <a:noFill/>
          </p:spPr>
          <p:txBody>
            <a:bodyPr wrap="square" rtlCol="0">
              <a:spAutoFit/>
            </a:bodyPr>
            <a:lstStyle/>
            <a:p>
              <a:pPr algn="r"/>
              <a:endParaRPr lang="ko-KR" altLang="en-US" sz="1600" dirty="0">
                <a:ln>
                  <a:solidFill>
                    <a:schemeClr val="accent1">
                      <a:alpha val="0"/>
                    </a:schemeClr>
                  </a:solidFill>
                </a:ln>
                <a:solidFill>
                  <a:schemeClr val="bg1"/>
                </a:solidFill>
                <a:latin typeface="나눔고딕 ExtraBold" panose="020D0904000000000000" pitchFamily="50" charset="-127"/>
                <a:ea typeface="나눔고딕 ExtraBold" panose="020D0904000000000000" pitchFamily="50" charset="-127"/>
              </a:endParaRPr>
            </a:p>
          </p:txBody>
        </p:sp>
      </p:grpSp>
      <p:sp>
        <p:nvSpPr>
          <p:cNvPr id="12" name="직사각형 11"/>
          <p:cNvSpPr/>
          <p:nvPr/>
        </p:nvSpPr>
        <p:spPr>
          <a:xfrm>
            <a:off x="0" y="6725263"/>
            <a:ext cx="12192000" cy="147484"/>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2" name="TextBox 21"/>
          <p:cNvSpPr txBox="1"/>
          <p:nvPr/>
        </p:nvSpPr>
        <p:spPr>
          <a:xfrm>
            <a:off x="1447199" y="1682016"/>
            <a:ext cx="8611202" cy="1569660"/>
          </a:xfrm>
          <a:prstGeom prst="rect">
            <a:avLst/>
          </a:prstGeom>
          <a:noFill/>
        </p:spPr>
        <p:txBody>
          <a:bodyPr wrap="square" rtlCol="0">
            <a:spAutoFit/>
          </a:bodyPr>
          <a:lstStyle/>
          <a:p>
            <a:r>
              <a:rPr lang="ko-KR" altLang="en-US" sz="3200" dirty="0" smtClean="0">
                <a:latin typeface="배달의민족 도현" pitchFamily="50" charset="-127"/>
                <a:ea typeface="배달의민족 도현" pitchFamily="50" charset="-127"/>
              </a:rPr>
              <a:t>조선</a:t>
            </a:r>
            <a:r>
              <a:rPr lang="en-US" altLang="ko-KR" sz="3200" dirty="0" smtClean="0">
                <a:latin typeface="배달의민족 도현" pitchFamily="50" charset="-127"/>
                <a:ea typeface="배달의민족 도현" pitchFamily="50" charset="-127"/>
              </a:rPr>
              <a:t>: </a:t>
            </a:r>
            <a:r>
              <a:rPr lang="ko-KR" altLang="en-US" sz="3200" dirty="0" err="1" smtClean="0">
                <a:latin typeface="배달의민족 도현" pitchFamily="50" charset="-127"/>
                <a:ea typeface="배달의민족 도현" pitchFamily="50" charset="-127"/>
              </a:rPr>
              <a:t>토문강의</a:t>
            </a:r>
            <a:r>
              <a:rPr lang="ko-KR" altLang="en-US" sz="3200" dirty="0" smtClean="0">
                <a:latin typeface="배달의민족 도현" pitchFamily="50" charset="-127"/>
                <a:ea typeface="배달의민족 도현" pitchFamily="50" charset="-127"/>
              </a:rPr>
              <a:t> 위에 지도에서 보는 바와 같이 </a:t>
            </a:r>
            <a:r>
              <a:rPr lang="ko-KR" altLang="en-US" sz="3200" dirty="0" err="1" smtClean="0">
                <a:latin typeface="배달의민족 도현" pitchFamily="50" charset="-127"/>
                <a:ea typeface="배달의민족 도현" pitchFamily="50" charset="-127"/>
              </a:rPr>
              <a:t>쑹화</a:t>
            </a:r>
            <a:r>
              <a:rPr lang="ko-KR" altLang="en-US" sz="3200" dirty="0" smtClean="0">
                <a:latin typeface="배달의민족 도현" pitchFamily="50" charset="-127"/>
                <a:ea typeface="배달의민족 도현" pitchFamily="50" charset="-127"/>
              </a:rPr>
              <a:t> 강에 있는 곳의 명칭이었으므로 간주 땅은 지금의 조선의 땅이다</a:t>
            </a:r>
            <a:endParaRPr lang="ko-KR" altLang="en-US" sz="3200" dirty="0">
              <a:latin typeface="배달의민족 도현" pitchFamily="50" charset="-127"/>
              <a:ea typeface="배달의민족 도현" pitchFamily="50" charset="-127"/>
            </a:endParaRPr>
          </a:p>
        </p:txBody>
      </p:sp>
      <p:sp>
        <p:nvSpPr>
          <p:cNvPr id="23" name="TextBox 22"/>
          <p:cNvSpPr txBox="1"/>
          <p:nvPr/>
        </p:nvSpPr>
        <p:spPr>
          <a:xfrm>
            <a:off x="1478071" y="3494761"/>
            <a:ext cx="7565721" cy="1077218"/>
          </a:xfrm>
          <a:prstGeom prst="rect">
            <a:avLst/>
          </a:prstGeom>
          <a:noFill/>
        </p:spPr>
        <p:txBody>
          <a:bodyPr wrap="square" rtlCol="0">
            <a:spAutoFit/>
          </a:bodyPr>
          <a:lstStyle/>
          <a:p>
            <a:r>
              <a:rPr lang="ko-KR" altLang="en-US" sz="3200" dirty="0" smtClean="0">
                <a:latin typeface="배달의민족 도현" pitchFamily="50" charset="-127"/>
                <a:ea typeface="배달의민족 도현" pitchFamily="50" charset="-127"/>
              </a:rPr>
              <a:t>청나라</a:t>
            </a:r>
            <a:r>
              <a:rPr lang="en-US" altLang="ko-KR" sz="3200" dirty="0" smtClean="0">
                <a:latin typeface="배달의민족 도현" pitchFamily="50" charset="-127"/>
                <a:ea typeface="배달의민족 도현" pitchFamily="50" charset="-127"/>
              </a:rPr>
              <a:t>: </a:t>
            </a:r>
            <a:r>
              <a:rPr lang="ko-KR" altLang="en-US" sz="3200" dirty="0" err="1" smtClean="0">
                <a:latin typeface="배달의민족 도현" pitchFamily="50" charset="-127"/>
                <a:ea typeface="배달의민족 도현" pitchFamily="50" charset="-127"/>
              </a:rPr>
              <a:t>토문강은</a:t>
            </a:r>
            <a:r>
              <a:rPr lang="ko-KR" altLang="en-US" sz="3200" dirty="0" smtClean="0">
                <a:latin typeface="배달의민족 도현" pitchFamily="50" charset="-127"/>
                <a:ea typeface="배달의민족 도현" pitchFamily="50" charset="-127"/>
              </a:rPr>
              <a:t> 두만강을 말하는 명칭이었으므로 간도는 청나라의 땅이다</a:t>
            </a:r>
            <a:endParaRPr lang="ko-KR" altLang="en-US" sz="3200" dirty="0">
              <a:latin typeface="배달의민족 도현" pitchFamily="50" charset="-127"/>
              <a:ea typeface="배달의민족 도현" pitchFamily="50" charset="-127"/>
            </a:endParaRPr>
          </a:p>
        </p:txBody>
      </p:sp>
    </p:spTree>
    <p:extLst>
      <p:ext uri="{BB962C8B-B14F-4D97-AF65-F5344CB8AC3E}">
        <p14:creationId xmlns:p14="http://schemas.microsoft.com/office/powerpoint/2010/main" val="10618793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순서도: 수동 입력 71"/>
          <p:cNvSpPr/>
          <p:nvPr/>
        </p:nvSpPr>
        <p:spPr>
          <a:xfrm rot="16200000">
            <a:off x="5586603" y="267347"/>
            <a:ext cx="6872747" cy="6338047"/>
          </a:xfrm>
          <a:prstGeom prst="flowChartManualInpu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5" name="그룹 4"/>
          <p:cNvGrpSpPr/>
          <p:nvPr/>
        </p:nvGrpSpPr>
        <p:grpSpPr>
          <a:xfrm>
            <a:off x="162232" y="221226"/>
            <a:ext cx="1106129" cy="1106129"/>
            <a:chOff x="162232" y="221226"/>
            <a:chExt cx="1312607" cy="1312607"/>
          </a:xfrm>
        </p:grpSpPr>
        <p:sp>
          <p:nvSpPr>
            <p:cNvPr id="6" name="직사각형 5"/>
            <p:cNvSpPr/>
            <p:nvPr/>
          </p:nvSpPr>
          <p:spPr>
            <a:xfrm>
              <a:off x="162232" y="221226"/>
              <a:ext cx="1312607" cy="1312607"/>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TextBox 6"/>
            <p:cNvSpPr txBox="1"/>
            <p:nvPr/>
          </p:nvSpPr>
          <p:spPr>
            <a:xfrm>
              <a:off x="442255" y="1054507"/>
              <a:ext cx="988340" cy="401751"/>
            </a:xfrm>
            <a:prstGeom prst="rect">
              <a:avLst/>
            </a:prstGeom>
            <a:noFill/>
          </p:spPr>
          <p:txBody>
            <a:bodyPr wrap="square" rtlCol="0">
              <a:spAutoFit/>
            </a:bodyPr>
            <a:lstStyle/>
            <a:p>
              <a:pPr algn="r"/>
              <a:endParaRPr lang="ko-KR" altLang="en-US" sz="1600" dirty="0">
                <a:ln>
                  <a:solidFill>
                    <a:schemeClr val="accent1">
                      <a:alpha val="0"/>
                    </a:schemeClr>
                  </a:solidFill>
                </a:ln>
                <a:solidFill>
                  <a:schemeClr val="bg1"/>
                </a:solidFill>
                <a:latin typeface="나눔고딕 ExtraBold" panose="020D0904000000000000" pitchFamily="50" charset="-127"/>
                <a:ea typeface="나눔고딕 ExtraBold" panose="020D0904000000000000" pitchFamily="50" charset="-127"/>
              </a:endParaRPr>
            </a:p>
          </p:txBody>
        </p:sp>
      </p:grpSp>
      <p:sp>
        <p:nvSpPr>
          <p:cNvPr id="10" name="직사각형 9"/>
          <p:cNvSpPr/>
          <p:nvPr/>
        </p:nvSpPr>
        <p:spPr>
          <a:xfrm>
            <a:off x="0" y="6725263"/>
            <a:ext cx="12192000" cy="147484"/>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5" name="TextBox 34"/>
          <p:cNvSpPr txBox="1"/>
          <p:nvPr/>
        </p:nvSpPr>
        <p:spPr>
          <a:xfrm>
            <a:off x="6551112" y="923429"/>
            <a:ext cx="4371583" cy="4862870"/>
          </a:xfrm>
          <a:prstGeom prst="rect">
            <a:avLst/>
          </a:prstGeom>
          <a:noFill/>
        </p:spPr>
        <p:txBody>
          <a:bodyPr wrap="square" rtlCol="0">
            <a:spAutoFit/>
          </a:bodyPr>
          <a:lstStyle/>
          <a:p>
            <a:r>
              <a:rPr lang="ko-KR" altLang="en-US" sz="1600" dirty="0" smtClean="0">
                <a:latin typeface="배달의민족 도현" pitchFamily="50" charset="-127"/>
                <a:ea typeface="배달의민족 도현" pitchFamily="50" charset="-127"/>
              </a:rPr>
              <a:t>조선왕조실록 숙종 </a:t>
            </a:r>
            <a:r>
              <a:rPr lang="en-US" altLang="ko-KR" sz="1600" dirty="0" smtClean="0">
                <a:latin typeface="배달의민족 도현" pitchFamily="50" charset="-127"/>
                <a:ea typeface="배달의민족 도현" pitchFamily="50" charset="-127"/>
              </a:rPr>
              <a:t>51</a:t>
            </a:r>
            <a:r>
              <a:rPr lang="ko-KR" altLang="en-US" sz="1600" dirty="0" smtClean="0">
                <a:latin typeface="배달의민족 도현" pitchFamily="50" charset="-127"/>
                <a:ea typeface="배달의민족 도현" pitchFamily="50" charset="-127"/>
              </a:rPr>
              <a:t>권 </a:t>
            </a:r>
            <a:r>
              <a:rPr lang="en-US" altLang="ko-KR" sz="1600" dirty="0" smtClean="0">
                <a:latin typeface="배달의민족 도현" pitchFamily="50" charset="-127"/>
                <a:ea typeface="배달의민족 도현" pitchFamily="50" charset="-127"/>
              </a:rPr>
              <a:t>38</a:t>
            </a:r>
            <a:r>
              <a:rPr lang="ko-KR" altLang="en-US" sz="1600" dirty="0" smtClean="0">
                <a:latin typeface="배달의민족 도현" pitchFamily="50" charset="-127"/>
                <a:ea typeface="배달의민족 도현" pitchFamily="50" charset="-127"/>
              </a:rPr>
              <a:t>년 </a:t>
            </a:r>
            <a:r>
              <a:rPr lang="en-US" altLang="ko-KR" sz="1600" dirty="0" smtClean="0">
                <a:latin typeface="배달의민족 도현" pitchFamily="50" charset="-127"/>
                <a:ea typeface="배달의민족 도현" pitchFamily="50" charset="-127"/>
              </a:rPr>
              <a:t>5</a:t>
            </a:r>
            <a:r>
              <a:rPr lang="ko-KR" altLang="en-US" sz="1600" dirty="0" smtClean="0">
                <a:latin typeface="배달의민족 도현" pitchFamily="50" charset="-127"/>
                <a:ea typeface="배달의민족 도현" pitchFamily="50" charset="-127"/>
              </a:rPr>
              <a:t>월 </a:t>
            </a:r>
            <a:r>
              <a:rPr lang="en-US" altLang="ko-KR" sz="1600" dirty="0" smtClean="0">
                <a:latin typeface="배달의민족 도현" pitchFamily="50" charset="-127"/>
                <a:ea typeface="배달의민족 도현" pitchFamily="50" charset="-127"/>
              </a:rPr>
              <a:t>23</a:t>
            </a:r>
            <a:r>
              <a:rPr lang="ko-KR" altLang="en-US" sz="1600" dirty="0" smtClean="0">
                <a:latin typeface="배달의민족 도현" pitchFamily="50" charset="-127"/>
                <a:ea typeface="배달의민족 도현" pitchFamily="50" charset="-127"/>
              </a:rPr>
              <a:t>일 내용에 </a:t>
            </a:r>
            <a:r>
              <a:rPr lang="en-US" altLang="ko-KR" sz="1600" dirty="0" smtClean="0">
                <a:latin typeface="배달의민족 도현" pitchFamily="50" charset="-127"/>
                <a:ea typeface="배달의민족 도현" pitchFamily="50" charset="-127"/>
              </a:rPr>
              <a:t>"</a:t>
            </a:r>
            <a:r>
              <a:rPr lang="ko-KR" altLang="en-US" sz="1600" dirty="0" smtClean="0">
                <a:latin typeface="배달의민족 도현" pitchFamily="50" charset="-127"/>
                <a:ea typeface="배달의민족 도현" pitchFamily="50" charset="-127"/>
              </a:rPr>
              <a:t>총관</a:t>
            </a:r>
            <a:r>
              <a:rPr lang="en-US" altLang="ko-KR" sz="1600" dirty="0" smtClean="0">
                <a:latin typeface="배달의민족 도현" pitchFamily="50" charset="-127"/>
                <a:ea typeface="배달의민족 도현" pitchFamily="50" charset="-127"/>
              </a:rPr>
              <a:t>(</a:t>
            </a:r>
            <a:r>
              <a:rPr lang="ko-KR" altLang="en-US" sz="1600" dirty="0" smtClean="0">
                <a:latin typeface="배달의민족 도현" pitchFamily="50" charset="-127"/>
                <a:ea typeface="배달의민족 도현" pitchFamily="50" charset="-127"/>
              </a:rPr>
              <a:t>摠管</a:t>
            </a:r>
            <a:r>
              <a:rPr lang="en-US" altLang="ko-KR" sz="1600" dirty="0" smtClean="0">
                <a:latin typeface="배달의민족 도현" pitchFamily="50" charset="-127"/>
                <a:ea typeface="배달의민족 도현" pitchFamily="50" charset="-127"/>
              </a:rPr>
              <a:t>)</a:t>
            </a:r>
            <a:r>
              <a:rPr lang="ko-KR" altLang="en-US" sz="1600" dirty="0" smtClean="0">
                <a:latin typeface="배달의민족 도현" pitchFamily="50" charset="-127"/>
                <a:ea typeface="배달의민족 도현" pitchFamily="50" charset="-127"/>
              </a:rPr>
              <a:t>이 백산</a:t>
            </a:r>
            <a:r>
              <a:rPr lang="en-US" altLang="ko-KR" sz="1600" dirty="0" smtClean="0">
                <a:latin typeface="배달의민족 도현" pitchFamily="50" charset="-127"/>
                <a:ea typeface="배달의민족 도현" pitchFamily="50" charset="-127"/>
              </a:rPr>
              <a:t>(</a:t>
            </a:r>
            <a:r>
              <a:rPr lang="ko-KR" altLang="en-US" sz="1600" dirty="0" smtClean="0">
                <a:latin typeface="배달의민족 도현" pitchFamily="50" charset="-127"/>
                <a:ea typeface="배달의민족 도현" pitchFamily="50" charset="-127"/>
              </a:rPr>
              <a:t>白山</a:t>
            </a:r>
            <a:r>
              <a:rPr lang="en-US" altLang="ko-KR" sz="1600" dirty="0" smtClean="0">
                <a:latin typeface="배달의민족 도현" pitchFamily="50" charset="-127"/>
                <a:ea typeface="배달의민족 도현" pitchFamily="50" charset="-127"/>
              </a:rPr>
              <a:t>) </a:t>
            </a:r>
            <a:r>
              <a:rPr lang="ko-KR" altLang="en-US" sz="1600" dirty="0" smtClean="0">
                <a:latin typeface="배달의민족 도현" pitchFamily="50" charset="-127"/>
                <a:ea typeface="배달의민족 도현" pitchFamily="50" charset="-127"/>
              </a:rPr>
              <a:t>산마루에 올라 살펴보았더니</a:t>
            </a:r>
            <a:r>
              <a:rPr lang="en-US" altLang="ko-KR" sz="1600" dirty="0" smtClean="0">
                <a:latin typeface="배달의민족 도현" pitchFamily="50" charset="-127"/>
                <a:ea typeface="배달의민족 도현" pitchFamily="50" charset="-127"/>
              </a:rPr>
              <a:t>, </a:t>
            </a:r>
            <a:r>
              <a:rPr lang="ko-KR" altLang="en-US" sz="1600" dirty="0" smtClean="0">
                <a:latin typeface="배달의민족 도현" pitchFamily="50" charset="-127"/>
                <a:ea typeface="배달의민족 도현" pitchFamily="50" charset="-127"/>
              </a:rPr>
              <a:t>압록강</a:t>
            </a:r>
            <a:r>
              <a:rPr lang="en-US" altLang="ko-KR" sz="1600" dirty="0" smtClean="0">
                <a:latin typeface="배달의민족 도현" pitchFamily="50" charset="-127"/>
                <a:ea typeface="배달의민족 도현" pitchFamily="50" charset="-127"/>
              </a:rPr>
              <a:t>(</a:t>
            </a:r>
            <a:r>
              <a:rPr lang="ko-KR" altLang="en-US" sz="1600" dirty="0" smtClean="0">
                <a:latin typeface="배달의민족 도현" pitchFamily="50" charset="-127"/>
                <a:ea typeface="배달의민족 도현" pitchFamily="50" charset="-127"/>
              </a:rPr>
              <a:t>鴨綠江</a:t>
            </a:r>
            <a:r>
              <a:rPr lang="en-US" altLang="ko-KR" sz="1600" dirty="0" smtClean="0">
                <a:latin typeface="배달의민족 도현" pitchFamily="50" charset="-127"/>
                <a:ea typeface="배달의민족 도현" pitchFamily="50" charset="-127"/>
              </a:rPr>
              <a:t>)</a:t>
            </a:r>
            <a:r>
              <a:rPr lang="ko-KR" altLang="en-US" sz="1600" dirty="0" smtClean="0">
                <a:latin typeface="배달의민족 도현" pitchFamily="50" charset="-127"/>
                <a:ea typeface="배달의민족 도현" pitchFamily="50" charset="-127"/>
              </a:rPr>
              <a:t>의 근원이 과연 산 허리의 남변</a:t>
            </a:r>
            <a:r>
              <a:rPr lang="en-US" altLang="ko-KR" sz="1600" dirty="0" smtClean="0">
                <a:latin typeface="배달의민족 도현" pitchFamily="50" charset="-127"/>
                <a:ea typeface="배달의민족 도현" pitchFamily="50" charset="-127"/>
              </a:rPr>
              <a:t>(</a:t>
            </a:r>
            <a:r>
              <a:rPr lang="ko-KR" altLang="en-US" sz="1600" dirty="0" err="1" smtClean="0">
                <a:latin typeface="배달의민족 도현" pitchFamily="50" charset="-127"/>
                <a:ea typeface="배달의민족 도현" pitchFamily="50" charset="-127"/>
              </a:rPr>
              <a:t>南邊</a:t>
            </a:r>
            <a:r>
              <a:rPr lang="en-US" altLang="ko-KR" sz="1600" dirty="0" smtClean="0">
                <a:latin typeface="배달의민족 도현" pitchFamily="50" charset="-127"/>
                <a:ea typeface="배달의민족 도현" pitchFamily="50" charset="-127"/>
              </a:rPr>
              <a:t>)</a:t>
            </a:r>
            <a:r>
              <a:rPr lang="ko-KR" altLang="en-US" sz="1600" dirty="0" smtClean="0">
                <a:latin typeface="배달의민족 도현" pitchFamily="50" charset="-127"/>
                <a:ea typeface="배달의민족 도현" pitchFamily="50" charset="-127"/>
              </a:rPr>
              <a:t>에서 나오기 때문에 이미 경계</a:t>
            </a:r>
            <a:r>
              <a:rPr lang="en-US" altLang="ko-KR" sz="1600" dirty="0" smtClean="0">
                <a:latin typeface="배달의민족 도현" pitchFamily="50" charset="-127"/>
                <a:ea typeface="배달의민족 도현" pitchFamily="50" charset="-127"/>
              </a:rPr>
              <a:t>(</a:t>
            </a:r>
            <a:r>
              <a:rPr lang="ko-KR" altLang="en-US" sz="1600" dirty="0" smtClean="0">
                <a:latin typeface="배달의민족 도현" pitchFamily="50" charset="-127"/>
                <a:ea typeface="배달의민족 도현" pitchFamily="50" charset="-127"/>
              </a:rPr>
              <a:t>境界</a:t>
            </a:r>
            <a:r>
              <a:rPr lang="en-US" altLang="ko-KR" sz="1600" dirty="0" smtClean="0">
                <a:latin typeface="배달의민족 도현" pitchFamily="50" charset="-127"/>
                <a:ea typeface="배달의민족 도현" pitchFamily="50" charset="-127"/>
              </a:rPr>
              <a:t>)</a:t>
            </a:r>
            <a:r>
              <a:rPr lang="ko-KR" altLang="en-US" sz="1600" dirty="0" smtClean="0">
                <a:latin typeface="배달의민족 도현" pitchFamily="50" charset="-127"/>
                <a:ea typeface="배달의민족 도현" pitchFamily="50" charset="-127"/>
              </a:rPr>
              <a:t>로 삼았으며</a:t>
            </a:r>
            <a:r>
              <a:rPr lang="en-US" altLang="ko-KR" sz="1600" dirty="0" smtClean="0">
                <a:latin typeface="배달의민족 도현" pitchFamily="50" charset="-127"/>
                <a:ea typeface="배달의민족 도현" pitchFamily="50" charset="-127"/>
              </a:rPr>
              <a:t>, </a:t>
            </a:r>
            <a:r>
              <a:rPr lang="ko-KR" altLang="en-US" sz="1600" dirty="0" err="1" smtClean="0">
                <a:latin typeface="배달의민족 도현" pitchFamily="50" charset="-127"/>
                <a:ea typeface="배달의민족 도현" pitchFamily="50" charset="-127"/>
              </a:rPr>
              <a:t>토문강의</a:t>
            </a:r>
            <a:r>
              <a:rPr lang="ko-KR" altLang="en-US" sz="1600" dirty="0" smtClean="0">
                <a:latin typeface="배달의민족 도현" pitchFamily="50" charset="-127"/>
                <a:ea typeface="배달의민족 도현" pitchFamily="50" charset="-127"/>
              </a:rPr>
              <a:t> 근원은 백두산 </a:t>
            </a:r>
            <a:r>
              <a:rPr lang="ko-KR" altLang="en-US" sz="1600" dirty="0" err="1" smtClean="0">
                <a:latin typeface="배달의민족 도현" pitchFamily="50" charset="-127"/>
                <a:ea typeface="배달의민족 도현" pitchFamily="50" charset="-127"/>
              </a:rPr>
              <a:t>동변</a:t>
            </a:r>
            <a:r>
              <a:rPr lang="en-US" altLang="ko-KR" sz="1600" dirty="0" smtClean="0">
                <a:latin typeface="배달의민족 도현" pitchFamily="50" charset="-127"/>
                <a:ea typeface="배달의민족 도현" pitchFamily="50" charset="-127"/>
              </a:rPr>
              <a:t>(</a:t>
            </a:r>
            <a:r>
              <a:rPr lang="ko-KR" altLang="en-US" sz="1600" dirty="0" err="1" smtClean="0">
                <a:latin typeface="배달의민족 도현" pitchFamily="50" charset="-127"/>
                <a:ea typeface="배달의민족 도현" pitchFamily="50" charset="-127"/>
              </a:rPr>
              <a:t>東邊</a:t>
            </a:r>
            <a:r>
              <a:rPr lang="en-US" altLang="ko-KR" sz="1600" dirty="0" smtClean="0">
                <a:latin typeface="배달의민족 도현" pitchFamily="50" charset="-127"/>
                <a:ea typeface="배달의민족 도현" pitchFamily="50" charset="-127"/>
              </a:rPr>
              <a:t>)</a:t>
            </a:r>
            <a:r>
              <a:rPr lang="ko-KR" altLang="en-US" sz="1600" dirty="0" smtClean="0">
                <a:latin typeface="배달의민족 도현" pitchFamily="50" charset="-127"/>
                <a:ea typeface="배달의민족 도현" pitchFamily="50" charset="-127"/>
              </a:rPr>
              <a:t>의 가장 낮은 곳에 한 갈래 물줄기가 동쪽으로 흘렀습니다</a:t>
            </a:r>
            <a:r>
              <a:rPr lang="en-US" altLang="ko-KR" sz="1600" dirty="0" smtClean="0">
                <a:latin typeface="배달의민족 도현" pitchFamily="50" charset="-127"/>
                <a:ea typeface="배달의민족 도현" pitchFamily="50" charset="-127"/>
              </a:rPr>
              <a:t>. </a:t>
            </a:r>
            <a:r>
              <a:rPr lang="ko-KR" altLang="en-US" sz="1600" dirty="0" smtClean="0">
                <a:latin typeface="배달의민족 도현" pitchFamily="50" charset="-127"/>
                <a:ea typeface="배달의민족 도현" pitchFamily="50" charset="-127"/>
              </a:rPr>
              <a:t>총관이 이것을 가리켜 두만강</a:t>
            </a:r>
            <a:r>
              <a:rPr lang="en-US" altLang="ko-KR" sz="1600" dirty="0" smtClean="0">
                <a:latin typeface="배달의민족 도현" pitchFamily="50" charset="-127"/>
                <a:ea typeface="배달의민족 도현" pitchFamily="50" charset="-127"/>
              </a:rPr>
              <a:t>(</a:t>
            </a:r>
            <a:r>
              <a:rPr lang="ko-KR" altLang="en-US" sz="1600" dirty="0" smtClean="0">
                <a:latin typeface="배달의민족 도현" pitchFamily="50" charset="-127"/>
                <a:ea typeface="배달의민족 도현" pitchFamily="50" charset="-127"/>
              </a:rPr>
              <a:t>豆滿江</a:t>
            </a:r>
            <a:r>
              <a:rPr lang="en-US" altLang="ko-KR" sz="1600" dirty="0" smtClean="0">
                <a:latin typeface="배달의민족 도현" pitchFamily="50" charset="-127"/>
                <a:ea typeface="배달의민족 도현" pitchFamily="50" charset="-127"/>
              </a:rPr>
              <a:t>)</a:t>
            </a:r>
            <a:r>
              <a:rPr lang="ko-KR" altLang="en-US" sz="1600" dirty="0" smtClean="0">
                <a:latin typeface="배달의민족 도현" pitchFamily="50" charset="-127"/>
                <a:ea typeface="배달의민족 도현" pitchFamily="50" charset="-127"/>
              </a:rPr>
              <a:t>의 근원이라 하고 말하기를</a:t>
            </a:r>
            <a:r>
              <a:rPr lang="en-US" altLang="ko-KR" sz="1600" dirty="0" smtClean="0">
                <a:latin typeface="배달의민족 도현" pitchFamily="50" charset="-127"/>
                <a:ea typeface="배달의민족 도현" pitchFamily="50" charset="-127"/>
              </a:rPr>
              <a:t>, "</a:t>
            </a:r>
            <a:r>
              <a:rPr lang="ko-KR" altLang="en-US" sz="1600" dirty="0" smtClean="0">
                <a:latin typeface="배달의민족 도현" pitchFamily="50" charset="-127"/>
                <a:ea typeface="배달의민족 도현" pitchFamily="50" charset="-127"/>
              </a:rPr>
              <a:t>이 물이 하나는 동쪽으로 하나는 서쪽으로 흘러서 나뉘어 두 강</a:t>
            </a:r>
            <a:r>
              <a:rPr lang="en-US" altLang="ko-KR" sz="1600" dirty="0" smtClean="0">
                <a:latin typeface="배달의민족 도현" pitchFamily="50" charset="-127"/>
                <a:ea typeface="배달의민족 도현" pitchFamily="50" charset="-127"/>
              </a:rPr>
              <a:t>(</a:t>
            </a:r>
            <a:r>
              <a:rPr lang="ko-KR" altLang="en-US" sz="1600" dirty="0" smtClean="0">
                <a:latin typeface="배달의민족 도현" pitchFamily="50" charset="-127"/>
                <a:ea typeface="배달의민족 도현" pitchFamily="50" charset="-127"/>
              </a:rPr>
              <a:t>江</a:t>
            </a:r>
            <a:r>
              <a:rPr lang="en-US" altLang="ko-KR" sz="1600" dirty="0" smtClean="0">
                <a:latin typeface="배달의민족 도현" pitchFamily="50" charset="-127"/>
                <a:ea typeface="배달의민족 도현" pitchFamily="50" charset="-127"/>
              </a:rPr>
              <a:t>)</a:t>
            </a:r>
            <a:r>
              <a:rPr lang="ko-KR" altLang="en-US" sz="1600" dirty="0" smtClean="0">
                <a:latin typeface="배달의민족 도현" pitchFamily="50" charset="-127"/>
                <a:ea typeface="배달의민족 도현" pitchFamily="50" charset="-127"/>
              </a:rPr>
              <a:t>이 되었으니 분수령</a:t>
            </a:r>
            <a:r>
              <a:rPr lang="en-US" altLang="ko-KR" sz="1600" dirty="0" smtClean="0">
                <a:latin typeface="배달의민족 도현" pitchFamily="50" charset="-127"/>
                <a:ea typeface="배달의민족 도현" pitchFamily="50" charset="-127"/>
              </a:rPr>
              <a:t>(</a:t>
            </a:r>
            <a:r>
              <a:rPr lang="ko-KR" altLang="en-US" sz="1600" dirty="0" smtClean="0">
                <a:latin typeface="배달의민족 도현" pitchFamily="50" charset="-127"/>
                <a:ea typeface="배달의민족 도현" pitchFamily="50" charset="-127"/>
              </a:rPr>
              <a:t>分水嶺</a:t>
            </a:r>
            <a:r>
              <a:rPr lang="en-US" altLang="ko-KR" sz="1600" dirty="0" smtClean="0">
                <a:latin typeface="배달의민족 도현" pitchFamily="50" charset="-127"/>
                <a:ea typeface="배달의민족 도현" pitchFamily="50" charset="-127"/>
              </a:rPr>
              <a:t>)</a:t>
            </a:r>
            <a:r>
              <a:rPr lang="ko-KR" altLang="en-US" sz="1600" dirty="0" smtClean="0">
                <a:latin typeface="배달의민족 도현" pitchFamily="50" charset="-127"/>
                <a:ea typeface="배달의민족 도현" pitchFamily="50" charset="-127"/>
              </a:rPr>
              <a:t>으로 일컫는 것이 좋겠다</a:t>
            </a:r>
            <a:r>
              <a:rPr lang="en-US" altLang="ko-KR" sz="1600" dirty="0" smtClean="0">
                <a:latin typeface="배달의민족 도현" pitchFamily="50" charset="-127"/>
                <a:ea typeface="배달의민족 도현" pitchFamily="50" charset="-127"/>
              </a:rPr>
              <a:t>.’ </a:t>
            </a:r>
            <a:r>
              <a:rPr lang="ko-KR" altLang="en-US" sz="1600" dirty="0" smtClean="0">
                <a:latin typeface="배달의민족 도현" pitchFamily="50" charset="-127"/>
                <a:ea typeface="배달의민족 도현" pitchFamily="50" charset="-127"/>
              </a:rPr>
              <a:t>하고</a:t>
            </a:r>
            <a:r>
              <a:rPr lang="en-US" altLang="ko-KR" sz="1600" dirty="0" smtClean="0">
                <a:latin typeface="배달의민족 도현" pitchFamily="50" charset="-127"/>
                <a:ea typeface="배달의민족 도현" pitchFamily="50" charset="-127"/>
              </a:rPr>
              <a:t>, </a:t>
            </a:r>
            <a:r>
              <a:rPr lang="ko-KR" altLang="en-US" sz="1600" dirty="0" smtClean="0">
                <a:latin typeface="배달의민족 도현" pitchFamily="50" charset="-127"/>
                <a:ea typeface="배달의민족 도현" pitchFamily="50" charset="-127"/>
              </a:rPr>
              <a:t>고개 위에 비</a:t>
            </a:r>
            <a:r>
              <a:rPr lang="en-US" altLang="ko-KR" sz="1600" dirty="0" smtClean="0">
                <a:latin typeface="배달의민족 도현" pitchFamily="50" charset="-127"/>
                <a:ea typeface="배달의민족 도현" pitchFamily="50" charset="-127"/>
              </a:rPr>
              <a:t>(</a:t>
            </a:r>
            <a:r>
              <a:rPr lang="ko-KR" altLang="en-US" sz="1600" dirty="0" smtClean="0">
                <a:latin typeface="배달의민족 도현" pitchFamily="50" charset="-127"/>
                <a:ea typeface="배달의민족 도현" pitchFamily="50" charset="-127"/>
              </a:rPr>
              <a:t>碑</a:t>
            </a:r>
            <a:r>
              <a:rPr lang="en-US" altLang="ko-KR" sz="1600" dirty="0" smtClean="0">
                <a:latin typeface="배달의민족 도현" pitchFamily="50" charset="-127"/>
                <a:ea typeface="배달의민족 도현" pitchFamily="50" charset="-127"/>
              </a:rPr>
              <a:t>)</a:t>
            </a:r>
            <a:r>
              <a:rPr lang="ko-KR" altLang="en-US" sz="1600" dirty="0" smtClean="0">
                <a:latin typeface="배달의민족 도현" pitchFamily="50" charset="-127"/>
                <a:ea typeface="배달의민족 도현" pitchFamily="50" charset="-127"/>
              </a:rPr>
              <a:t>를 세우고자 하며 말하기를</a:t>
            </a:r>
            <a:r>
              <a:rPr lang="en-US" altLang="ko-KR" sz="1600" dirty="0" smtClean="0">
                <a:latin typeface="배달의민족 도현" pitchFamily="50" charset="-127"/>
                <a:ea typeface="배달의민족 도현" pitchFamily="50" charset="-127"/>
              </a:rPr>
              <a:t>, ‘</a:t>
            </a:r>
            <a:r>
              <a:rPr lang="ko-KR" altLang="en-US" sz="1600" dirty="0" smtClean="0">
                <a:latin typeface="배달의민족 도현" pitchFamily="50" charset="-127"/>
                <a:ea typeface="배달의민족 도현" pitchFamily="50" charset="-127"/>
              </a:rPr>
              <a:t>경계를 정하고 비석을 세움이 </a:t>
            </a:r>
            <a:r>
              <a:rPr lang="ko-KR" altLang="en-US" sz="1600" dirty="0" err="1" smtClean="0">
                <a:latin typeface="배달의민족 도현" pitchFamily="50" charset="-127"/>
                <a:ea typeface="배달의민족 도현" pitchFamily="50" charset="-127"/>
              </a:rPr>
              <a:t>황상</a:t>
            </a:r>
            <a:r>
              <a:rPr lang="en-US" altLang="ko-KR" sz="1600" dirty="0" smtClean="0">
                <a:latin typeface="배달의민족 도현" pitchFamily="50" charset="-127"/>
                <a:ea typeface="배달의민족 도현" pitchFamily="50" charset="-127"/>
              </a:rPr>
              <a:t>(</a:t>
            </a:r>
            <a:r>
              <a:rPr lang="ko-KR" altLang="en-US" sz="1600" dirty="0" err="1" smtClean="0">
                <a:latin typeface="배달의민족 도현" pitchFamily="50" charset="-127"/>
                <a:ea typeface="배달의민족 도현" pitchFamily="50" charset="-127"/>
              </a:rPr>
              <a:t>皇上</a:t>
            </a:r>
            <a:r>
              <a:rPr lang="en-US" altLang="ko-KR" sz="1600" dirty="0" smtClean="0">
                <a:latin typeface="배달의민족 도현" pitchFamily="50" charset="-127"/>
                <a:ea typeface="배달의민족 도현" pitchFamily="50" charset="-127"/>
              </a:rPr>
              <a:t>)</a:t>
            </a:r>
            <a:r>
              <a:rPr lang="ko-KR" altLang="en-US" sz="1600" dirty="0" smtClean="0">
                <a:latin typeface="배달의민족 도현" pitchFamily="50" charset="-127"/>
                <a:ea typeface="배달의민족 도현" pitchFamily="50" charset="-127"/>
              </a:rPr>
              <a:t>의 뜻이다</a:t>
            </a:r>
            <a:r>
              <a:rPr lang="en-US" altLang="ko-KR" sz="1600" dirty="0" smtClean="0">
                <a:latin typeface="배달의민족 도현" pitchFamily="50" charset="-127"/>
                <a:ea typeface="배달의민족 도현" pitchFamily="50" charset="-127"/>
              </a:rPr>
              <a:t>. </a:t>
            </a:r>
            <a:r>
              <a:rPr lang="ko-KR" altLang="en-US" sz="1600" dirty="0" smtClean="0">
                <a:latin typeface="배달의민족 도현" pitchFamily="50" charset="-127"/>
                <a:ea typeface="배달의민족 도현" pitchFamily="50" charset="-127"/>
              </a:rPr>
              <a:t>도신</a:t>
            </a:r>
            <a:r>
              <a:rPr lang="en-US" altLang="ko-KR" sz="1600" dirty="0" smtClean="0">
                <a:latin typeface="배달의민족 도현" pitchFamily="50" charset="-127"/>
                <a:ea typeface="배달의민족 도현" pitchFamily="50" charset="-127"/>
              </a:rPr>
              <a:t>(</a:t>
            </a:r>
            <a:r>
              <a:rPr lang="ko-KR" altLang="en-US" sz="1600" dirty="0" smtClean="0">
                <a:latin typeface="배달의민족 도현" pitchFamily="50" charset="-127"/>
                <a:ea typeface="배달의민족 도현" pitchFamily="50" charset="-127"/>
              </a:rPr>
              <a:t>道臣</a:t>
            </a:r>
            <a:r>
              <a:rPr lang="en-US" altLang="ko-KR" sz="1600" dirty="0" smtClean="0">
                <a:latin typeface="배달의민족 도현" pitchFamily="50" charset="-127"/>
                <a:ea typeface="배달의민족 도현" pitchFamily="50" charset="-127"/>
              </a:rPr>
              <a:t>)</a:t>
            </a:r>
            <a:r>
              <a:rPr lang="ko-KR" altLang="en-US" sz="1600" dirty="0" smtClean="0">
                <a:latin typeface="배달의민족 도현" pitchFamily="50" charset="-127"/>
                <a:ea typeface="배달의민족 도현" pitchFamily="50" charset="-127"/>
              </a:rPr>
              <a:t>과 빈신</a:t>
            </a:r>
            <a:r>
              <a:rPr lang="en-US" altLang="ko-KR" sz="1600" dirty="0" smtClean="0">
                <a:latin typeface="배달의민족 도현" pitchFamily="50" charset="-127"/>
                <a:ea typeface="배달의민족 도현" pitchFamily="50" charset="-127"/>
              </a:rPr>
              <a:t>(</a:t>
            </a:r>
            <a:r>
              <a:rPr lang="ko-KR" altLang="en-US" sz="1600" dirty="0" err="1" smtClean="0">
                <a:latin typeface="배달의민족 도현" pitchFamily="50" charset="-127"/>
                <a:ea typeface="배달의민족 도현" pitchFamily="50" charset="-127"/>
              </a:rPr>
              <a:t>貧臣</a:t>
            </a:r>
            <a:r>
              <a:rPr lang="en-US" altLang="ko-KR" sz="1600" dirty="0" smtClean="0">
                <a:latin typeface="배달의민족 도현" pitchFamily="50" charset="-127"/>
                <a:ea typeface="배달의민족 도현" pitchFamily="50" charset="-127"/>
              </a:rPr>
              <a:t>)</a:t>
            </a:r>
            <a:r>
              <a:rPr lang="ko-KR" altLang="en-US" sz="1600" dirty="0" smtClean="0">
                <a:latin typeface="배달의민족 도현" pitchFamily="50" charset="-127"/>
                <a:ea typeface="배달의민족 도현" pitchFamily="50" charset="-127"/>
              </a:rPr>
              <a:t>도 또한 마땅히 비석 끝에다 이름을 새겨야 한다</a:t>
            </a:r>
            <a:r>
              <a:rPr lang="en-US" altLang="ko-KR" sz="1600" dirty="0" smtClean="0">
                <a:latin typeface="배달의민족 도현" pitchFamily="50" charset="-127"/>
                <a:ea typeface="배달의민족 도현" pitchFamily="50" charset="-127"/>
              </a:rPr>
              <a:t>.’</a:t>
            </a:r>
            <a:r>
              <a:rPr lang="ko-KR" altLang="en-US" sz="1600" dirty="0" smtClean="0">
                <a:latin typeface="배달의민족 도현" pitchFamily="50" charset="-127"/>
                <a:ea typeface="배달의민족 도현" pitchFamily="50" charset="-127"/>
              </a:rPr>
              <a:t>고 하기에</a:t>
            </a:r>
            <a:r>
              <a:rPr lang="en-US" altLang="ko-KR" sz="1600" dirty="0" smtClean="0">
                <a:latin typeface="배달의민족 도현" pitchFamily="50" charset="-127"/>
                <a:ea typeface="배달의민족 도현" pitchFamily="50" charset="-127"/>
              </a:rPr>
              <a:t>, </a:t>
            </a:r>
            <a:r>
              <a:rPr lang="ko-KR" altLang="en-US" sz="1600" dirty="0" smtClean="0">
                <a:latin typeface="배달의민족 도현" pitchFamily="50" charset="-127"/>
                <a:ea typeface="배달의민족 도현" pitchFamily="50" charset="-127"/>
              </a:rPr>
              <a:t>신 등은 이미 함께 가서 간심</a:t>
            </a:r>
            <a:r>
              <a:rPr lang="en-US" altLang="ko-KR" sz="1600" dirty="0" smtClean="0">
                <a:latin typeface="배달의민족 도현" pitchFamily="50" charset="-127"/>
                <a:ea typeface="배달의민족 도현" pitchFamily="50" charset="-127"/>
              </a:rPr>
              <a:t>(</a:t>
            </a:r>
            <a:r>
              <a:rPr lang="ko-KR" altLang="en-US" sz="1600" dirty="0" err="1" smtClean="0">
                <a:latin typeface="배달의민족 도현" pitchFamily="50" charset="-127"/>
                <a:ea typeface="배달의민족 도현" pitchFamily="50" charset="-127"/>
              </a:rPr>
              <a:t>看審</a:t>
            </a:r>
            <a:r>
              <a:rPr lang="en-US" altLang="ko-KR" sz="1600" dirty="0" smtClean="0">
                <a:latin typeface="배달의민족 도현" pitchFamily="50" charset="-127"/>
                <a:ea typeface="배달의민족 도현" pitchFamily="50" charset="-127"/>
              </a:rPr>
              <a:t>)</a:t>
            </a:r>
            <a:r>
              <a:rPr lang="ko-KR" altLang="en-US" sz="1600" dirty="0" smtClean="0">
                <a:latin typeface="배달의민족 도현" pitchFamily="50" charset="-127"/>
                <a:ea typeface="배달의민족 도현" pitchFamily="50" charset="-127"/>
              </a:rPr>
              <a:t>하지 못하고 비석 끝에다 이름을 새김은 일이 성실</a:t>
            </a:r>
            <a:r>
              <a:rPr lang="en-US" altLang="ko-KR" sz="1600" dirty="0" smtClean="0">
                <a:latin typeface="배달의민족 도현" pitchFamily="50" charset="-127"/>
                <a:ea typeface="배달의민족 도현" pitchFamily="50" charset="-127"/>
              </a:rPr>
              <a:t>(</a:t>
            </a:r>
            <a:r>
              <a:rPr lang="ko-KR" altLang="en-US" sz="1600" dirty="0" smtClean="0">
                <a:latin typeface="배달의민족 도현" pitchFamily="50" charset="-127"/>
                <a:ea typeface="배달의민족 도현" pitchFamily="50" charset="-127"/>
              </a:rPr>
              <a:t>誠實</a:t>
            </a:r>
            <a:r>
              <a:rPr lang="en-US" altLang="ko-KR" sz="1600" dirty="0" smtClean="0">
                <a:latin typeface="배달의민족 도현" pitchFamily="50" charset="-127"/>
                <a:ea typeface="배달의민족 도현" pitchFamily="50" charset="-127"/>
              </a:rPr>
              <a:t>)</a:t>
            </a:r>
            <a:r>
              <a:rPr lang="ko-KR" altLang="en-US" sz="1600" dirty="0" smtClean="0">
                <a:latin typeface="배달의민족 도현" pitchFamily="50" charset="-127"/>
                <a:ea typeface="배달의민족 도현" pitchFamily="50" charset="-127"/>
              </a:rPr>
              <a:t>하지 못하다</a:t>
            </a:r>
            <a:r>
              <a:rPr lang="en-US" altLang="ko-KR" sz="1600" dirty="0" smtClean="0">
                <a:latin typeface="배달의민족 도현" pitchFamily="50" charset="-127"/>
                <a:ea typeface="배달의민족 도현" pitchFamily="50" charset="-127"/>
              </a:rPr>
              <a:t>.’</a:t>
            </a:r>
            <a:r>
              <a:rPr lang="ko-KR" altLang="en-US" sz="1600" dirty="0" smtClean="0">
                <a:latin typeface="배달의민족 도현" pitchFamily="50" charset="-127"/>
                <a:ea typeface="배달의민족 도현" pitchFamily="50" charset="-127"/>
              </a:rPr>
              <a:t>는 말로 대답하였습니다</a:t>
            </a:r>
            <a:r>
              <a:rPr lang="en-US" altLang="ko-KR" sz="1600" dirty="0" smtClean="0">
                <a:latin typeface="배달의민족 도현" pitchFamily="50" charset="-127"/>
                <a:ea typeface="배달의민족 도현" pitchFamily="50" charset="-127"/>
              </a:rPr>
              <a:t>."</a:t>
            </a:r>
            <a:r>
              <a:rPr lang="en-US" altLang="ko-KR" dirty="0" smtClean="0">
                <a:latin typeface="배달의민족 도현" pitchFamily="50" charset="-127"/>
                <a:ea typeface="배달의민족 도현" pitchFamily="50" charset="-127"/>
              </a:rPr>
              <a:t/>
            </a:r>
            <a:br>
              <a:rPr lang="en-US" altLang="ko-KR" dirty="0" smtClean="0">
                <a:latin typeface="배달의민족 도현" pitchFamily="50" charset="-127"/>
                <a:ea typeface="배달의민족 도현" pitchFamily="50" charset="-127"/>
              </a:rPr>
            </a:br>
            <a:endParaRPr lang="ko-KR" altLang="en-US" dirty="0">
              <a:latin typeface="배달의민족 도현" pitchFamily="50" charset="-127"/>
              <a:ea typeface="배달의민족 도현" pitchFamily="50" charset="-127"/>
            </a:endParaRPr>
          </a:p>
        </p:txBody>
      </p:sp>
      <p:pic>
        <p:nvPicPr>
          <p:cNvPr id="4098" name="Picture 2" descr="조선왕조실록, 또 어디로 가나"/>
          <p:cNvPicPr>
            <a:picLocks noChangeAspect="1" noChangeArrowheads="1"/>
          </p:cNvPicPr>
          <p:nvPr/>
        </p:nvPicPr>
        <p:blipFill>
          <a:blip r:embed="rId2"/>
          <a:srcRect/>
          <a:stretch>
            <a:fillRect/>
          </a:stretch>
        </p:blipFill>
        <p:spPr bwMode="auto">
          <a:xfrm>
            <a:off x="677449" y="1786220"/>
            <a:ext cx="4953000" cy="3143250"/>
          </a:xfrm>
          <a:prstGeom prst="rect">
            <a:avLst/>
          </a:prstGeom>
          <a:noFill/>
        </p:spPr>
      </p:pic>
    </p:spTree>
    <p:extLst>
      <p:ext uri="{BB962C8B-B14F-4D97-AF65-F5344CB8AC3E}">
        <p14:creationId xmlns:p14="http://schemas.microsoft.com/office/powerpoint/2010/main" val="17107642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그룹 3"/>
          <p:cNvGrpSpPr/>
          <p:nvPr/>
        </p:nvGrpSpPr>
        <p:grpSpPr>
          <a:xfrm>
            <a:off x="160211" y="221226"/>
            <a:ext cx="1108150" cy="1106129"/>
            <a:chOff x="159834" y="221226"/>
            <a:chExt cx="1315005" cy="1312607"/>
          </a:xfrm>
        </p:grpSpPr>
        <p:sp>
          <p:nvSpPr>
            <p:cNvPr id="5" name="직사각형 4"/>
            <p:cNvSpPr/>
            <p:nvPr/>
          </p:nvSpPr>
          <p:spPr>
            <a:xfrm>
              <a:off x="162232" y="221226"/>
              <a:ext cx="1312607" cy="1312607"/>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Box 5"/>
            <p:cNvSpPr txBox="1"/>
            <p:nvPr/>
          </p:nvSpPr>
          <p:spPr>
            <a:xfrm>
              <a:off x="159834" y="534259"/>
              <a:ext cx="988340" cy="693933"/>
            </a:xfrm>
            <a:prstGeom prst="rect">
              <a:avLst/>
            </a:prstGeom>
            <a:noFill/>
          </p:spPr>
          <p:txBody>
            <a:bodyPr wrap="square" rtlCol="0">
              <a:spAutoFit/>
            </a:bodyPr>
            <a:lstStyle/>
            <a:p>
              <a:pPr algn="r"/>
              <a:endParaRPr lang="ko-KR" altLang="en-US" sz="3200" dirty="0">
                <a:ln>
                  <a:solidFill>
                    <a:schemeClr val="accent1">
                      <a:alpha val="0"/>
                    </a:schemeClr>
                  </a:solidFill>
                </a:ln>
                <a:solidFill>
                  <a:schemeClr val="bg1"/>
                </a:solidFill>
                <a:latin typeface="나눔고딕 ExtraBold" panose="020D0904000000000000" pitchFamily="50" charset="-127"/>
                <a:ea typeface="나눔고딕 ExtraBold" panose="020D0904000000000000" pitchFamily="50" charset="-127"/>
              </a:endParaRPr>
            </a:p>
          </p:txBody>
        </p:sp>
      </p:grpSp>
      <p:sp>
        <p:nvSpPr>
          <p:cNvPr id="9" name="직사각형 8"/>
          <p:cNvSpPr/>
          <p:nvPr/>
        </p:nvSpPr>
        <p:spPr>
          <a:xfrm>
            <a:off x="0" y="6725263"/>
            <a:ext cx="12192000" cy="147484"/>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pic>
        <p:nvPicPr>
          <p:cNvPr id="3074" name="Picture 2" descr="모두가 간도에 대해 잘못 알고 있다. 간도는 우리 땅이 아니다."/>
          <p:cNvPicPr>
            <a:picLocks noChangeAspect="1" noChangeArrowheads="1"/>
          </p:cNvPicPr>
          <p:nvPr/>
        </p:nvPicPr>
        <p:blipFill>
          <a:blip r:embed="rId2"/>
          <a:srcRect/>
          <a:stretch>
            <a:fillRect/>
          </a:stretch>
        </p:blipFill>
        <p:spPr bwMode="auto">
          <a:xfrm>
            <a:off x="1498203" y="1378372"/>
            <a:ext cx="4754989" cy="3739518"/>
          </a:xfrm>
          <a:prstGeom prst="rect">
            <a:avLst/>
          </a:prstGeom>
          <a:noFill/>
        </p:spPr>
      </p:pic>
      <p:sp>
        <p:nvSpPr>
          <p:cNvPr id="22" name="TextBox 21"/>
          <p:cNvSpPr txBox="1"/>
          <p:nvPr/>
        </p:nvSpPr>
        <p:spPr>
          <a:xfrm>
            <a:off x="7127310" y="1723603"/>
            <a:ext cx="3717054" cy="3416320"/>
          </a:xfrm>
          <a:prstGeom prst="rect">
            <a:avLst/>
          </a:prstGeom>
          <a:noFill/>
        </p:spPr>
        <p:txBody>
          <a:bodyPr wrap="square" rtlCol="0">
            <a:spAutoFit/>
          </a:bodyPr>
          <a:lstStyle/>
          <a:p>
            <a:r>
              <a:rPr lang="ko-KR" altLang="en-US" dirty="0" smtClean="0">
                <a:latin typeface="배달의민족 도현" pitchFamily="50" charset="-127"/>
                <a:ea typeface="배달의민족 도현" pitchFamily="50" charset="-127"/>
              </a:rPr>
              <a:t>백두산 정계비에 기록되어 있는 </a:t>
            </a:r>
            <a:r>
              <a:rPr lang="ko-KR" altLang="en-US" dirty="0" err="1" smtClean="0">
                <a:latin typeface="배달의민족 도현" pitchFamily="50" charset="-127"/>
                <a:ea typeface="배달의민족 도현" pitchFamily="50" charset="-127"/>
              </a:rPr>
              <a:t>토문강은</a:t>
            </a:r>
            <a:r>
              <a:rPr lang="ko-KR" altLang="en-US" dirty="0" smtClean="0">
                <a:latin typeface="배달의민족 도현" pitchFamily="50" charset="-127"/>
                <a:ea typeface="배달의민족 도현" pitchFamily="50" charset="-127"/>
              </a:rPr>
              <a:t> 청의 관리였던 </a:t>
            </a:r>
            <a:r>
              <a:rPr lang="ko-KR" altLang="en-US" dirty="0" err="1" smtClean="0">
                <a:latin typeface="배달의민족 도현" pitchFamily="50" charset="-127"/>
                <a:ea typeface="배달의민족 도현" pitchFamily="50" charset="-127"/>
              </a:rPr>
              <a:t>목극동이</a:t>
            </a:r>
            <a:r>
              <a:rPr lang="ko-KR" altLang="en-US" dirty="0" smtClean="0">
                <a:latin typeface="배달의민족 도현" pitchFamily="50" charset="-127"/>
                <a:ea typeface="배달의민족 도현" pitchFamily="50" charset="-127"/>
              </a:rPr>
              <a:t> </a:t>
            </a:r>
            <a:r>
              <a:rPr lang="ko-KR" altLang="en-US" dirty="0" err="1" smtClean="0">
                <a:latin typeface="배달의민족 도현" pitchFamily="50" charset="-127"/>
                <a:ea typeface="배달의민족 도현" pitchFamily="50" charset="-127"/>
              </a:rPr>
              <a:t>토문강이</a:t>
            </a:r>
            <a:r>
              <a:rPr lang="ko-KR" altLang="en-US" dirty="0" smtClean="0">
                <a:latin typeface="배달의민족 도현" pitchFamily="50" charset="-127"/>
                <a:ea typeface="배달의민족 도현" pitchFamily="50" charset="-127"/>
              </a:rPr>
              <a:t> 두만강이라고 오해한 것으로부터 발생된 실수이면 이러한 글은 조선왕조 실록에 기록이 되어있다</a:t>
            </a:r>
            <a:r>
              <a:rPr lang="en-US" altLang="ko-KR" dirty="0" smtClean="0">
                <a:latin typeface="배달의민족 도현" pitchFamily="50" charset="-127"/>
                <a:ea typeface="배달의민족 도현" pitchFamily="50" charset="-127"/>
              </a:rPr>
              <a:t>. </a:t>
            </a:r>
            <a:r>
              <a:rPr lang="ko-KR" altLang="en-US" dirty="0" smtClean="0">
                <a:latin typeface="배달의민족 도현" pitchFamily="50" charset="-127"/>
                <a:ea typeface="배달의민족 도현" pitchFamily="50" charset="-127"/>
              </a:rPr>
              <a:t>그러므로 간도회담에서 조선이 간도에 대하여 </a:t>
            </a:r>
            <a:r>
              <a:rPr lang="ko-KR" altLang="en-US" dirty="0" err="1" smtClean="0">
                <a:latin typeface="배달의민족 도현" pitchFamily="50" charset="-127"/>
                <a:ea typeface="배달의민족 도현" pitchFamily="50" charset="-127"/>
              </a:rPr>
              <a:t>토문강이라는</a:t>
            </a:r>
            <a:r>
              <a:rPr lang="ko-KR" altLang="en-US" dirty="0" smtClean="0">
                <a:latin typeface="배달의민족 도현" pitchFamily="50" charset="-127"/>
                <a:ea typeface="배달의민족 도현" pitchFamily="50" charset="-127"/>
              </a:rPr>
              <a:t> 근거를 제사하며 자신의 영토라고 주장하는 것은 자신의 역사를 왜곡하는 것이며 이러한 행동은 일본이 독도를 자신의 영토라고 주장하는 것과 다름이 없다</a:t>
            </a:r>
            <a:r>
              <a:rPr lang="en-US" altLang="ko-KR" dirty="0" smtClean="0">
                <a:latin typeface="배달의민족 도현" pitchFamily="50" charset="-127"/>
                <a:ea typeface="배달의민족 도현" pitchFamily="50" charset="-127"/>
              </a:rPr>
              <a:t>. </a:t>
            </a:r>
            <a:endParaRPr lang="ko-KR" altLang="en-US" dirty="0">
              <a:latin typeface="배달의민족 도현" pitchFamily="50" charset="-127"/>
              <a:ea typeface="배달의민족 도현" pitchFamily="50" charset="-127"/>
            </a:endParaRPr>
          </a:p>
        </p:txBody>
      </p:sp>
      <p:sp>
        <p:nvSpPr>
          <p:cNvPr id="25" name="TextBox 24"/>
          <p:cNvSpPr txBox="1"/>
          <p:nvPr/>
        </p:nvSpPr>
        <p:spPr>
          <a:xfrm>
            <a:off x="1653436" y="5423770"/>
            <a:ext cx="2743200" cy="430887"/>
          </a:xfrm>
          <a:prstGeom prst="rect">
            <a:avLst/>
          </a:prstGeom>
          <a:noFill/>
        </p:spPr>
        <p:txBody>
          <a:bodyPr wrap="square" rtlCol="0">
            <a:spAutoFit/>
          </a:bodyPr>
          <a:lstStyle/>
          <a:p>
            <a:r>
              <a:rPr lang="ko-KR" altLang="en-US" sz="1100" dirty="0" smtClean="0">
                <a:latin typeface="배달의민족 도현" pitchFamily="50" charset="-127"/>
                <a:ea typeface="배달의민족 도현" pitchFamily="50" charset="-127"/>
              </a:rPr>
              <a:t>사실 한국의 주장대로면 만주의 절반과 연해주가 우리 땅이 </a:t>
            </a:r>
            <a:r>
              <a:rPr lang="ko-KR" altLang="en-US" sz="1100" dirty="0" err="1" smtClean="0">
                <a:latin typeface="배달의민족 도현" pitchFamily="50" charset="-127"/>
                <a:ea typeface="배달의민족 도현" pitchFamily="50" charset="-127"/>
              </a:rPr>
              <a:t>되버린다</a:t>
            </a:r>
            <a:endParaRPr lang="ko-KR" altLang="en-US" sz="1100" dirty="0">
              <a:latin typeface="배달의민족 도현" pitchFamily="50" charset="-127"/>
              <a:ea typeface="배달의민족 도현" pitchFamily="50" charset="-127"/>
            </a:endParaRPr>
          </a:p>
        </p:txBody>
      </p:sp>
    </p:spTree>
    <p:extLst>
      <p:ext uri="{BB962C8B-B14F-4D97-AF65-F5344CB8AC3E}">
        <p14:creationId xmlns:p14="http://schemas.microsoft.com/office/powerpoint/2010/main" val="20934825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직사각형 22"/>
          <p:cNvSpPr/>
          <p:nvPr/>
        </p:nvSpPr>
        <p:spPr>
          <a:xfrm>
            <a:off x="0" y="4277032"/>
            <a:ext cx="12192000" cy="2580968"/>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 name="TextBox 5"/>
          <p:cNvSpPr txBox="1"/>
          <p:nvPr/>
        </p:nvSpPr>
        <p:spPr>
          <a:xfrm>
            <a:off x="3810928" y="2976162"/>
            <a:ext cx="4570144" cy="523220"/>
          </a:xfrm>
          <a:prstGeom prst="rect">
            <a:avLst/>
          </a:prstGeom>
          <a:noFill/>
        </p:spPr>
        <p:txBody>
          <a:bodyPr wrap="square" rtlCol="0">
            <a:spAutoFit/>
          </a:bodyPr>
          <a:lstStyle/>
          <a:p>
            <a:pPr algn="ctr"/>
            <a:r>
              <a:rPr lang="ko-KR" altLang="en-US" sz="28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간도분쟁이 일어난 초기배경</a:t>
            </a:r>
          </a:p>
        </p:txBody>
      </p:sp>
      <p:cxnSp>
        <p:nvCxnSpPr>
          <p:cNvPr id="24" name="직선 연결선 23"/>
          <p:cNvCxnSpPr/>
          <p:nvPr/>
        </p:nvCxnSpPr>
        <p:spPr>
          <a:xfrm>
            <a:off x="3796553" y="3607840"/>
            <a:ext cx="4598894" cy="0"/>
          </a:xfrm>
          <a:prstGeom prst="line">
            <a:avLst/>
          </a:prstGeom>
          <a:ln w="28575">
            <a:solidFill>
              <a:srgbClr val="0C4C89"/>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0099587" y="5396468"/>
            <a:ext cx="1902941" cy="923330"/>
          </a:xfrm>
          <a:prstGeom prst="rect">
            <a:avLst/>
          </a:prstGeom>
          <a:noFill/>
        </p:spPr>
        <p:txBody>
          <a:bodyPr wrap="square" rtlCol="0">
            <a:spAutoFit/>
          </a:bodyPr>
          <a:lstStyle/>
          <a:p>
            <a:pPr algn="ctr"/>
            <a:r>
              <a:rPr lang="ko-KR" altLang="en-US" dirty="0">
                <a:solidFill>
                  <a:schemeClr val="bg1"/>
                </a:solidFill>
                <a:latin typeface="배달의민족 도현" pitchFamily="50" charset="-127"/>
                <a:ea typeface="배달의민족 도현" pitchFamily="50" charset="-127"/>
              </a:rPr>
              <a:t>일본어 일본학과 </a:t>
            </a:r>
          </a:p>
          <a:p>
            <a:pPr algn="ctr"/>
            <a:r>
              <a:rPr lang="en-US" altLang="ko-KR" dirty="0">
                <a:solidFill>
                  <a:schemeClr val="bg1"/>
                </a:solidFill>
                <a:latin typeface="배달의민족 도현" pitchFamily="50" charset="-127"/>
                <a:ea typeface="배달의민족 도현" pitchFamily="50" charset="-127"/>
              </a:rPr>
              <a:t>21501794</a:t>
            </a:r>
          </a:p>
          <a:p>
            <a:pPr algn="ctr"/>
            <a:r>
              <a:rPr lang="ko-KR" altLang="en-US" dirty="0">
                <a:solidFill>
                  <a:schemeClr val="bg1"/>
                </a:solidFill>
                <a:latin typeface="배달의민족 도현" pitchFamily="50" charset="-127"/>
                <a:ea typeface="배달의민족 도현" pitchFamily="50" charset="-127"/>
              </a:rPr>
              <a:t>김진희</a:t>
            </a:r>
          </a:p>
        </p:txBody>
      </p:sp>
    </p:spTree>
    <p:extLst>
      <p:ext uri="{BB962C8B-B14F-4D97-AF65-F5344CB8AC3E}">
        <p14:creationId xmlns:p14="http://schemas.microsoft.com/office/powerpoint/2010/main" val="21118748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1003</TotalTime>
  <Words>1918</Words>
  <Application>Microsoft Office PowerPoint</Application>
  <PresentationFormat>사용자 지정</PresentationFormat>
  <Paragraphs>177</Paragraphs>
  <Slides>37</Slides>
  <Notes>0</Notes>
  <HiddenSlides>0</HiddenSlides>
  <MMClips>0</MMClips>
  <ScaleCrop>false</ScaleCrop>
  <HeadingPairs>
    <vt:vector size="6" baseType="variant">
      <vt:variant>
        <vt:lpstr>사용한 글꼴</vt:lpstr>
      </vt:variant>
      <vt:variant>
        <vt:i4>10</vt:i4>
      </vt:variant>
      <vt:variant>
        <vt:lpstr>테마</vt:lpstr>
      </vt:variant>
      <vt:variant>
        <vt:i4>1</vt:i4>
      </vt:variant>
      <vt:variant>
        <vt:lpstr>슬라이드 제목</vt:lpstr>
      </vt:variant>
      <vt:variant>
        <vt:i4>37</vt:i4>
      </vt:variant>
    </vt:vector>
  </HeadingPairs>
  <TitlesOfParts>
    <vt:vector size="48" baseType="lpstr">
      <vt:lpstr>굴림</vt:lpstr>
      <vt:lpstr>Arial</vt:lpstr>
      <vt:lpstr>배달의민족 도현</vt:lpstr>
      <vt:lpstr>나눔고딕</vt:lpstr>
      <vt:lpstr>맑은 고딕</vt:lpstr>
      <vt:lpstr>한컴바탕</vt:lpstr>
      <vt:lpstr>나눔고딕 ExtraBold</vt:lpstr>
      <vt:lpstr>Wingdings</vt:lpstr>
      <vt:lpstr>HY견고딕</vt:lpstr>
      <vt:lpstr>Meiryo</vt:lpstr>
      <vt:lpstr>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감계회담</vt:lpstr>
      <vt:lpstr> 감계회담</vt:lpstr>
      <vt:lpstr>을사조약</vt:lpstr>
      <vt:lpstr>을사조약 </vt:lpstr>
      <vt:lpstr>을사조약</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song</dc:creator>
  <cp:lastModifiedBy>K</cp:lastModifiedBy>
  <cp:revision>48</cp:revision>
  <dcterms:created xsi:type="dcterms:W3CDTF">2016-12-14T09:48:33Z</dcterms:created>
  <dcterms:modified xsi:type="dcterms:W3CDTF">2017-10-09T12:49:14Z</dcterms:modified>
</cp:coreProperties>
</file>