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308" r:id="rId2"/>
    <p:sldId id="313" r:id="rId3"/>
    <p:sldId id="321" r:id="rId4"/>
    <p:sldId id="359" r:id="rId5"/>
    <p:sldId id="360" r:id="rId6"/>
    <p:sldId id="362" r:id="rId7"/>
    <p:sldId id="361" r:id="rId8"/>
    <p:sldId id="363" r:id="rId9"/>
    <p:sldId id="365" r:id="rId10"/>
    <p:sldId id="366" r:id="rId11"/>
    <p:sldId id="367" r:id="rId12"/>
  </p:sldIdLst>
  <p:sldSz cx="9144000" cy="6858000" type="screen4x3"/>
  <p:notesSz cx="6858000" cy="9144000"/>
  <p:embeddedFontLst>
    <p:embeddedFont>
      <p:font typeface="나눔명조 ExtraBold" panose="02020603020101020101" pitchFamily="18" charset="-127"/>
      <p:bold r:id="rId14"/>
    </p:embeddedFont>
    <p:embeddedFont>
      <p:font typeface="맑은 고딕" panose="020B0503020000020004" pitchFamily="50" charset="-127"/>
      <p:regular r:id="rId15"/>
      <p:bold r:id="rId16"/>
    </p:embeddedFont>
    <p:embeddedFont>
      <p:font typeface="나눔바른고딕" panose="020B0603020101020101" pitchFamily="50" charset="-127"/>
      <p:regular r:id="rId1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079B"/>
    <a:srgbClr val="2F8CAB"/>
    <a:srgbClr val="FE4904"/>
    <a:srgbClr val="6E635D"/>
    <a:srgbClr val="FCF5EB"/>
    <a:srgbClr val="C97E7D"/>
    <a:srgbClr val="CECFCE"/>
    <a:srgbClr val="B58AA5"/>
    <a:srgbClr val="845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4" autoAdjust="0"/>
    <p:restoredTop sz="94488"/>
  </p:normalViewPr>
  <p:slideViewPr>
    <p:cSldViewPr snapToObjects="1">
      <p:cViewPr varScale="1">
        <p:scale>
          <a:sx n="56" d="100"/>
          <a:sy n="56" d="100"/>
        </p:scale>
        <p:origin x="1272" y="66"/>
      </p:cViewPr>
      <p:guideLst>
        <p:guide orient="horz" pos="215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84393A8-633A-44BC-88CE-FCA3A15FDEAB}" type="datetime1">
              <a:rPr lang="ko-KR" altLang="en-US"/>
              <a:pPr lvl="0">
                <a:defRPr lang="ko-KR" altLang="en-US"/>
              </a:pPr>
              <a:t>2017-10-09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161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45AA-E039-4E57-8F7F-F37FFD3EA154}" type="datetimeFigureOut">
              <a:rPr lang="ko-KR" altLang="en-US" smtClean="0"/>
              <a:pPr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4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v3kLzh0Fbc" TargetMode="Externa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3CD087F6-943E-4E4D-86CA-246362F242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99" y="-41998"/>
            <a:ext cx="9211399" cy="7041097"/>
          </a:xfrm>
          <a:prstGeom prst="rect">
            <a:avLst/>
          </a:prstGeom>
        </p:spPr>
      </p:pic>
      <p:sp>
        <p:nvSpPr>
          <p:cNvPr id="12" name="object 2"/>
          <p:cNvSpPr/>
          <p:nvPr/>
        </p:nvSpPr>
        <p:spPr>
          <a:xfrm>
            <a:off x="-54260" y="-193858"/>
            <a:ext cx="9324528" cy="7344816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</a:path>
            </a:pathLst>
          </a:custGeom>
          <a:blipFill dpi="0" rotWithShape="1">
            <a:blip r:embed="rId4">
              <a:alphaModFix amt="16000"/>
            </a:blip>
            <a:srcRect/>
            <a:tile tx="0" ty="0" sx="100000" sy="100000" flip="none" algn="tl"/>
          </a:blipFill>
        </p:spPr>
        <p:txBody>
          <a:bodyPr wrap="square" lIns="0" tIns="0" rIns="0" bIns="0"/>
          <a:lstStyle/>
          <a:p>
            <a:pPr algn="ctr">
              <a:lnSpc>
                <a:spcPct val="100000"/>
              </a:lnSpc>
            </a:pPr>
            <a:endParaRPr lang="en-US" altLang="ko-KR" sz="3200" b="1">
              <a:cs typeface="Arial"/>
            </a:endParaRPr>
          </a:p>
          <a:p>
            <a:pPr algn="ctr">
              <a:lnSpc>
                <a:spcPct val="100000"/>
              </a:lnSpc>
            </a:pPr>
            <a:endParaRPr lang="ko-KR" altLang="en-US" sz="3200">
              <a:solidFill>
                <a:schemeClr val="bg1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72516" y="2924943"/>
            <a:ext cx="8172908" cy="1584177"/>
            <a:chOff x="-72516" y="2924943"/>
            <a:chExt cx="8172908" cy="1584177"/>
          </a:xfrm>
        </p:grpSpPr>
        <p:sp>
          <p:nvSpPr>
            <p:cNvPr id="3" name="직사각형 2"/>
            <p:cNvSpPr/>
            <p:nvPr/>
          </p:nvSpPr>
          <p:spPr>
            <a:xfrm>
              <a:off x="-72516" y="2924943"/>
              <a:ext cx="6768752" cy="786434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전후 핵의 피폭상황과 </a:t>
              </a:r>
              <a:endParaRPr lang="ko-KR" alt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115616" y="3711377"/>
              <a:ext cx="6984776" cy="7977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400" b="1" dirty="0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연 쇄 반 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9614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6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선거권 부여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CF59F83-1F0C-430F-ABFD-83A3366873E9}"/>
              </a:ext>
            </a:extLst>
          </p:cNvPr>
          <p:cNvSpPr txBox="1"/>
          <p:nvPr/>
        </p:nvSpPr>
        <p:spPr>
          <a:xfrm>
            <a:off x="395537" y="4649068"/>
            <a:ext cx="828092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r>
              <a:rPr lang="ko-KR" altLang="en-US" sz="24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천황은 인간일 뿐 신이 아니다 </a:t>
            </a:r>
            <a:r>
              <a:rPr lang="en-US" altLang="ko-KR" sz="24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1 )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헌법 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대일본 제국 헌법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폐기하고 새로운 헌법을 제시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2 )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정신적 중심 역할인 천황을 상징적인 존재로 만듦</a:t>
            </a:r>
          </a:p>
          <a:p>
            <a:pPr algn="ctr"/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8" name="Picture 2" descr="C:\Users\정은이꺼\Desktop\noname01.bmp">
            <a:extLst>
              <a:ext uri="{FF2B5EF4-FFF2-40B4-BE49-F238E27FC236}">
                <a16:creationId xmlns:a16="http://schemas.microsoft.com/office/drawing/2014/main" id="{A166F632-BAA7-44A8-9A24-8D9BD6713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3402" b="8444"/>
          <a:stretch/>
        </p:blipFill>
        <p:spPr bwMode="auto">
          <a:xfrm>
            <a:off x="1187624" y="944724"/>
            <a:ext cx="6768752" cy="3572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269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6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19" name="모서리가 둥근 직사각형 4">
            <a:extLst>
              <a:ext uri="{FF2B5EF4-FFF2-40B4-BE49-F238E27FC236}">
                <a16:creationId xmlns:a16="http://schemas.microsoft.com/office/drawing/2014/main" id="{A58E3822-4502-4B9E-A407-D5176597C763}"/>
              </a:ext>
            </a:extLst>
          </p:cNvPr>
          <p:cNvSpPr/>
          <p:nvPr/>
        </p:nvSpPr>
        <p:spPr>
          <a:xfrm>
            <a:off x="216024" y="1772816"/>
            <a:ext cx="8712460" cy="3744416"/>
          </a:xfrm>
          <a:prstGeom prst="roundRect">
            <a:avLst/>
          </a:prstGeom>
          <a:noFill/>
          <a:ln w="3492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1 )</a:t>
            </a: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1950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6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월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25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일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‘ 6.25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전쟁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’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반발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2 )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공산권 확장의 두려움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3 )</a:t>
            </a:r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일본의 경제를 부흥 → 공산권 막을 경제력을 갖추기로 결정</a:t>
            </a:r>
            <a:endParaRPr lang="en-US" altLang="ko-KR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4 )</a:t>
            </a:r>
            <a:r>
              <a:rPr lang="en-US" altLang="ko-KR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일본 고도 성장의 원동력이 됨</a:t>
            </a:r>
            <a:endParaRPr lang="en-US" altLang="ko-KR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44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52"/>
            <a:ext cx="9216008" cy="6881451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0" y="0"/>
            <a:ext cx="9504548" cy="7101409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050505">
              <a:alpha val="85000"/>
            </a:srgbClr>
          </a:solidFill>
        </p:spPr>
        <p:txBody>
          <a:bodyPr wrap="square" lIns="0" tIns="0" rIns="0" bIns="0"/>
          <a:lstStyle/>
          <a:p>
            <a:pPr algn="ctr">
              <a:lnSpc>
                <a:spcPct val="100000"/>
              </a:lnSpc>
              <a:defRPr lang="ko-KR" altLang="en-US"/>
            </a:pPr>
            <a:endParaRPr lang="en-US" altLang="ko-KR" sz="3200" b="1">
              <a:latin typeface="나눔명조 ExtraBold"/>
              <a:ea typeface="나눔명조 ExtraBold"/>
              <a:cs typeface="Arial"/>
            </a:endParaRPr>
          </a:p>
          <a:p>
            <a:pPr lvl="0">
              <a:defRPr lang="ko-KR" altLang="en-US"/>
            </a:pPr>
            <a:endParaRPr lang="ko-KR" altLang="en-US" sz="3200">
              <a:solidFill>
                <a:schemeClr val="bg1"/>
              </a:solidFill>
              <a:latin typeface="나눔바른고딕"/>
              <a:ea typeface="나눔바른고딕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79912" y="0"/>
            <a:ext cx="1872208" cy="948281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sz="4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목 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618619"/>
            <a:ext cx="74888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전쟁을 </a:t>
            </a:r>
            <a:r>
              <a:rPr lang="ko-KR" altLang="en-US" sz="36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종결시킨</a:t>
            </a:r>
            <a:r>
              <a:rPr lang="ko-KR" alt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 두 번의  핵 투하</a:t>
            </a:r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151620" y="836712"/>
            <a:ext cx="7200800" cy="5472608"/>
            <a:chOff x="1151620" y="836712"/>
            <a:chExt cx="7200800" cy="5472608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1151620" y="836712"/>
              <a:ext cx="7200800" cy="0"/>
            </a:xfrm>
            <a:prstGeom prst="line">
              <a:avLst/>
            </a:prstGeom>
            <a:ln w="1905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1151620" y="6309320"/>
              <a:ext cx="7200800" cy="0"/>
            </a:xfrm>
            <a:prstGeom prst="line">
              <a:avLst/>
            </a:prstGeom>
            <a:ln w="1905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71600" y="275595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원폭으로 인한 일본의 무조건 항복</a:t>
            </a:r>
            <a:endParaRPr lang="en-US" altLang="ko-KR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  <a:p>
            <a:pPr algn="ctr"/>
            <a:r>
              <a:rPr lang="ko-KR" alt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그리고 당시 상황</a:t>
            </a:r>
            <a:endParaRPr lang="en-US" altLang="ko-KR" sz="1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5512" y="409449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패망 후 일본의 영토</a:t>
            </a:r>
            <a:endParaRPr lang="en-US" altLang="ko-KR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4297" y="5114609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전쟁 종결 후 연합군의 반응과</a:t>
            </a:r>
            <a:endParaRPr lang="en-US" altLang="ko-KR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  <a:p>
            <a:pPr algn="ctr"/>
            <a:r>
              <a:rPr lang="ko-KR" alt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일본의 상황</a:t>
            </a:r>
            <a:endParaRPr lang="en-US" altLang="ko-KR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8287179" y="700979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918465" y="699545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899592" y="6168715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8310536" y="6173587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5093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전쟁을 </a:t>
              </a:r>
              <a:r>
                <a:rPr lang="ko-KR" altLang="en-US" sz="23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종결시킨</a:t>
              </a:r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 두 번의 핵 투하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520F2698-D477-4C50-919F-C90DAC8CAB3D}"/>
              </a:ext>
            </a:extLst>
          </p:cNvPr>
          <p:cNvGrpSpPr/>
          <p:nvPr/>
        </p:nvGrpSpPr>
        <p:grpSpPr>
          <a:xfrm>
            <a:off x="719572" y="1209577"/>
            <a:ext cx="7767663" cy="3357586"/>
            <a:chOff x="496614" y="2816932"/>
            <a:chExt cx="7767663" cy="3357586"/>
          </a:xfrm>
        </p:grpSpPr>
        <p:pic>
          <p:nvPicPr>
            <p:cNvPr id="15" name="Picture 2" descr="C:\Users\정은이꺼\Desktop\dd30e4a45880b2446630e2bc1e00f18fcede6de77d0651f340d9fd1c1d6fea2e3b71a41f106bf54e9a6d122546a0f708ca194065656bf3948cc3b9a2b020c02390c94568d622bc4349baae2ec79fa67e.jpg">
              <a:extLst>
                <a:ext uri="{FF2B5EF4-FFF2-40B4-BE49-F238E27FC236}">
                  <a16:creationId xmlns:a16="http://schemas.microsoft.com/office/drawing/2014/main" id="{107656AB-2915-4EEE-8056-9E85E28BC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14" y="2816932"/>
              <a:ext cx="3571900" cy="3357586"/>
            </a:xfrm>
            <a:prstGeom prst="rect">
              <a:avLst/>
            </a:prstGeom>
            <a:noFill/>
          </p:spPr>
        </p:pic>
        <p:pic>
          <p:nvPicPr>
            <p:cNvPr id="25" name="Picture 3" descr="C:\Users\정은이꺼\Desktop\ff03100fc176ff5adde0ac87e01314b21b0bbd86044894d75e758cbf37051ecbbdaf7d2ce83fb832027b71564c6f5ea74f235bd263bc17b8f1d106ab6a023e50265ad64cb4c94a5dd9b5f7222e6586df.jpg">
              <a:extLst>
                <a:ext uri="{FF2B5EF4-FFF2-40B4-BE49-F238E27FC236}">
                  <a16:creationId xmlns:a16="http://schemas.microsoft.com/office/drawing/2014/main" id="{26E40859-61FE-4B1A-8730-4C1F661E0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816932"/>
              <a:ext cx="4124325" cy="3357585"/>
            </a:xfrm>
            <a:prstGeom prst="rect">
              <a:avLst/>
            </a:prstGeom>
            <a:noFill/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24665E0-3BDE-428B-9884-85693E51DD98}"/>
              </a:ext>
            </a:extLst>
          </p:cNvPr>
          <p:cNvSpPr txBox="1"/>
          <p:nvPr/>
        </p:nvSpPr>
        <p:spPr>
          <a:xfrm>
            <a:off x="702275" y="4789251"/>
            <a:ext cx="77849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히로시마</a:t>
            </a:r>
            <a:r>
              <a:rPr lang="en-US" altLang="ko-KR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나가사키 원자 폭탄 투하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D99C55-6C08-43F0-9B10-68C9BD97AA35}"/>
              </a:ext>
            </a:extLst>
          </p:cNvPr>
          <p:cNvSpPr txBox="1"/>
          <p:nvPr/>
        </p:nvSpPr>
        <p:spPr>
          <a:xfrm>
            <a:off x="679520" y="5416394"/>
            <a:ext cx="77849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1945</a:t>
            </a:r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미국 </a:t>
            </a:r>
            <a:r>
              <a:rPr lang="en-US" altLang="ko-KR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두 개의 원자 폭탄 투하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A8DBF4-9BDD-4686-A60B-9C19B6593394}"/>
              </a:ext>
            </a:extLst>
          </p:cNvPr>
          <p:cNvSpPr txBox="1"/>
          <p:nvPr/>
        </p:nvSpPr>
        <p:spPr>
          <a:xfrm>
            <a:off x="679520" y="6062725"/>
            <a:ext cx="77849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8</a:t>
            </a:r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</a:t>
            </a:r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 히로시마 </a:t>
            </a:r>
            <a:r>
              <a:rPr lang="en-US" altLang="ko-KR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 8</a:t>
            </a:r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9</a:t>
            </a:r>
            <a:r>
              <a:rPr lang="ko-KR" altLang="en-US" sz="3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 나가사키</a:t>
            </a:r>
          </a:p>
        </p:txBody>
      </p:sp>
    </p:spTree>
    <p:extLst>
      <p:ext uri="{BB962C8B-B14F-4D97-AF65-F5344CB8AC3E}">
        <p14:creationId xmlns:p14="http://schemas.microsoft.com/office/powerpoint/2010/main" val="325847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전쟁을 </a:t>
              </a:r>
              <a:r>
                <a:rPr lang="ko-KR" altLang="en-US" sz="23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종결시킨</a:t>
              </a:r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 두 번의 핵 투하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12" name="아래쪽 화살표 12">
            <a:extLst>
              <a:ext uri="{FF2B5EF4-FFF2-40B4-BE49-F238E27FC236}">
                <a16:creationId xmlns:a16="http://schemas.microsoft.com/office/drawing/2014/main" id="{04796B88-7E79-4DB0-BDBD-F783A50D86B2}"/>
              </a:ext>
            </a:extLst>
          </p:cNvPr>
          <p:cNvSpPr/>
          <p:nvPr/>
        </p:nvSpPr>
        <p:spPr>
          <a:xfrm rot="16200000">
            <a:off x="377534" y="5355214"/>
            <a:ext cx="648072" cy="756084"/>
          </a:xfrm>
          <a:prstGeom prst="downArrow">
            <a:avLst/>
          </a:prstGeom>
          <a:solidFill>
            <a:srgbClr val="FF9999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 descr="C:\Users\정은이꺼\Desktop\mug_obj_142121254177863447.jpg">
            <a:extLst>
              <a:ext uri="{FF2B5EF4-FFF2-40B4-BE49-F238E27FC236}">
                <a16:creationId xmlns:a16="http://schemas.microsoft.com/office/drawing/2014/main" id="{DC64F1DE-A25B-424E-8297-09B5C957D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3548" y="1026076"/>
            <a:ext cx="8208912" cy="3879088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3B8829-E0FC-44E2-8FEE-78CB2656E240}"/>
              </a:ext>
            </a:extLst>
          </p:cNvPr>
          <p:cNvSpPr txBox="1"/>
          <p:nvPr/>
        </p:nvSpPr>
        <p:spPr>
          <a:xfrm>
            <a:off x="927500" y="5147668"/>
            <a:ext cx="778496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6</a:t>
            </a:r>
            <a:r>
              <a:rPr lang="ko-KR" altLang="en-US" sz="24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일 후 </a:t>
            </a:r>
            <a:r>
              <a:rPr lang="en-US" altLang="ko-KR" sz="24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8</a:t>
            </a:r>
            <a:r>
              <a:rPr lang="ko-KR" altLang="en-US" sz="24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월 </a:t>
            </a:r>
            <a:r>
              <a:rPr lang="en-US" altLang="ko-KR" sz="24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15</a:t>
            </a:r>
            <a:r>
              <a:rPr lang="ko-KR" altLang="en-US" sz="24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일 일본 </a:t>
            </a:r>
            <a:r>
              <a:rPr lang="en-US" altLang="ko-KR" sz="24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- </a:t>
            </a:r>
            <a:r>
              <a:rPr lang="ko-KR" altLang="en-US" sz="24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 연합군에 무조건 항복 선언</a:t>
            </a:r>
            <a:endParaRPr lang="en-US" altLang="ko-KR" sz="24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</a:endParaRPr>
          </a:p>
          <a:p>
            <a:pPr algn="ctr"/>
            <a:endParaRPr lang="en-US" altLang="ko-KR" sz="2400" dirty="0"/>
          </a:p>
          <a:p>
            <a:pPr algn="ctr"/>
            <a:r>
              <a:rPr lang="en-US" altLang="ko-KR" sz="2400" dirty="0"/>
              <a:t>9</a:t>
            </a:r>
            <a:r>
              <a:rPr lang="ko-KR" altLang="en-US" sz="2400" dirty="0"/>
              <a:t>월 </a:t>
            </a:r>
            <a:r>
              <a:rPr lang="en-US" altLang="ko-KR" sz="2400" dirty="0"/>
              <a:t>2</a:t>
            </a:r>
            <a:r>
              <a:rPr lang="ko-KR" altLang="en-US" sz="2400" dirty="0"/>
              <a:t>일 항복 문서에 사인 </a:t>
            </a:r>
            <a:r>
              <a:rPr lang="en-US" altLang="ko-KR" sz="2400" dirty="0"/>
              <a:t>- </a:t>
            </a:r>
            <a:r>
              <a:rPr lang="ko-KR" altLang="en-US" sz="2400" dirty="0"/>
              <a:t> 공식적으로 태평양 전쟁과 제</a:t>
            </a:r>
            <a:r>
              <a:rPr lang="en-US" altLang="ko-KR" sz="2400" dirty="0"/>
              <a:t>2</a:t>
            </a:r>
            <a:r>
              <a:rPr lang="ko-KR" altLang="en-US" sz="2400" dirty="0"/>
              <a:t>차 세계대전의 종전을 알림</a:t>
            </a:r>
            <a:endParaRPr lang="ko-KR" altLang="en-US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168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원폭으로 인한 피해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73B8829-E0FC-44E2-8FEE-78CB2656E240}"/>
              </a:ext>
            </a:extLst>
          </p:cNvPr>
          <p:cNvSpPr txBox="1"/>
          <p:nvPr/>
        </p:nvSpPr>
        <p:spPr>
          <a:xfrm>
            <a:off x="827584" y="1309200"/>
            <a:ext cx="77849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사망자만  </a:t>
            </a:r>
            <a:r>
              <a:rPr lang="en-US" altLang="ko-KR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9</a:t>
            </a:r>
            <a:r>
              <a:rPr lang="ko-KR" altLang="en-US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만 명</a:t>
            </a:r>
            <a:r>
              <a:rPr lang="en-US" altLang="ko-KR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 ~ 16</a:t>
            </a:r>
            <a:r>
              <a:rPr lang="ko-KR" altLang="en-US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만 </a:t>
            </a:r>
            <a:r>
              <a:rPr lang="en-US" altLang="ko-KR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6</a:t>
            </a:r>
            <a:r>
              <a:rPr lang="ko-KR" altLang="en-US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천 </a:t>
            </a:r>
            <a:r>
              <a:rPr lang="ko-KR" altLang="en-US" sz="24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명</a:t>
            </a:r>
            <a:r>
              <a:rPr lang="en-US" altLang="ko-KR" sz="24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 </a:t>
            </a:r>
          </a:p>
        </p:txBody>
      </p:sp>
      <p:pic>
        <p:nvPicPr>
          <p:cNvPr id="9" name="Picture 3" descr="C:\Users\정은이꺼\Desktop\da8_36_i7.jpg">
            <a:extLst>
              <a:ext uri="{FF2B5EF4-FFF2-40B4-BE49-F238E27FC236}">
                <a16:creationId xmlns:a16="http://schemas.microsoft.com/office/drawing/2014/main" id="{9169C1F6-6ED2-417E-9F4C-3AA585106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50626"/>
          <a:stretch/>
        </p:blipFill>
        <p:spPr bwMode="auto">
          <a:xfrm>
            <a:off x="343503" y="1880828"/>
            <a:ext cx="4672531" cy="2365274"/>
          </a:xfrm>
          <a:prstGeom prst="rect">
            <a:avLst/>
          </a:prstGeom>
          <a:noFill/>
        </p:spPr>
      </p:pic>
      <p:pic>
        <p:nvPicPr>
          <p:cNvPr id="10" name="Picture 3" descr="C:\Users\정은이꺼\Desktop\da8_36_i7.jpg">
            <a:extLst>
              <a:ext uri="{FF2B5EF4-FFF2-40B4-BE49-F238E27FC236}">
                <a16:creationId xmlns:a16="http://schemas.microsoft.com/office/drawing/2014/main" id="{50EA33EC-0D41-4D4A-8B21-2893330E6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4131"/>
          <a:stretch/>
        </p:blipFill>
        <p:spPr bwMode="auto">
          <a:xfrm>
            <a:off x="359532" y="4391321"/>
            <a:ext cx="4647874" cy="2350047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7DF222-B57F-4083-96D8-2756B4B7E0CE}"/>
              </a:ext>
            </a:extLst>
          </p:cNvPr>
          <p:cNvSpPr txBox="1"/>
          <p:nvPr/>
        </p:nvSpPr>
        <p:spPr>
          <a:xfrm>
            <a:off x="5027630" y="3852767"/>
            <a:ext cx="122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highlight>
                  <a:srgbClr val="FF9999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투하 전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336D1C-32E3-47C6-A2EF-7FCBB0600491}"/>
              </a:ext>
            </a:extLst>
          </p:cNvPr>
          <p:cNvSpPr txBox="1"/>
          <p:nvPr/>
        </p:nvSpPr>
        <p:spPr>
          <a:xfrm>
            <a:off x="5027630" y="6218148"/>
            <a:ext cx="122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highlight>
                  <a:srgbClr val="FF9999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투하 후</a:t>
            </a:r>
          </a:p>
        </p:txBody>
      </p:sp>
      <p:sp>
        <p:nvSpPr>
          <p:cNvPr id="4" name="실행 단추: 끝으로 이동 3">
            <a:hlinkClick r:id="rId6" highlightClick="1"/>
            <a:extLst>
              <a:ext uri="{FF2B5EF4-FFF2-40B4-BE49-F238E27FC236}">
                <a16:creationId xmlns:a16="http://schemas.microsoft.com/office/drawing/2014/main" id="{9031DA24-C519-418B-A2D4-2271D6C9B12B}"/>
              </a:ext>
            </a:extLst>
          </p:cNvPr>
          <p:cNvSpPr/>
          <p:nvPr/>
        </p:nvSpPr>
        <p:spPr>
          <a:xfrm>
            <a:off x="8270506" y="6202814"/>
            <a:ext cx="684076" cy="538554"/>
          </a:xfrm>
          <a:prstGeom prst="actionButtonE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489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6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종결 후 일본의 상황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12" name="Picture 2" descr="C:\Users\정은이꺼\Desktop\romance-wartime-photos-3.jpg">
            <a:extLst>
              <a:ext uri="{FF2B5EF4-FFF2-40B4-BE49-F238E27FC236}">
                <a16:creationId xmlns:a16="http://schemas.microsoft.com/office/drawing/2014/main" id="{D08CECE7-3247-423E-8903-F5A9C1DCA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0926" y="1269357"/>
            <a:ext cx="4179333" cy="5111942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72C99F-0608-4191-AAEA-B7B1C17AFCC6}"/>
              </a:ext>
            </a:extLst>
          </p:cNvPr>
          <p:cNvSpPr txBox="1"/>
          <p:nvPr/>
        </p:nvSpPr>
        <p:spPr>
          <a:xfrm>
            <a:off x="5269558" y="3232681"/>
            <a:ext cx="30603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연합군의 반응</a:t>
            </a:r>
            <a:endParaRPr lang="en-US" altLang="ko-KR" sz="24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AB236B-A72A-4701-BE06-3D6C3AFF3461}"/>
              </a:ext>
            </a:extLst>
          </p:cNvPr>
          <p:cNvSpPr txBox="1"/>
          <p:nvPr/>
        </p:nvSpPr>
        <p:spPr>
          <a:xfrm>
            <a:off x="4663486" y="3694346"/>
            <a:ext cx="446449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/>
              <a:t>전쟁이 끝났다는 소식을 듣고</a:t>
            </a:r>
            <a:endParaRPr lang="en-US" altLang="ko-KR" sz="2400" dirty="0"/>
          </a:p>
          <a:p>
            <a:pPr algn="ctr"/>
            <a:r>
              <a:rPr lang="ko-KR" altLang="en-US" sz="2400" dirty="0"/>
              <a:t>해리 트루먼 대통령을 </a:t>
            </a:r>
            <a:endParaRPr lang="en-US" altLang="ko-KR" sz="2400" dirty="0"/>
          </a:p>
          <a:p>
            <a:pPr algn="ctr"/>
            <a:r>
              <a:rPr lang="ko-KR" altLang="en-US" sz="2400" dirty="0"/>
              <a:t>칭송했다고 함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390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6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종결 후 연합군의 상황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17" name="Picture 2" descr="C:\Users\정은이꺼\Desktop\다운로드.jpg">
            <a:extLst>
              <a:ext uri="{FF2B5EF4-FFF2-40B4-BE49-F238E27FC236}">
                <a16:creationId xmlns:a16="http://schemas.microsoft.com/office/drawing/2014/main" id="{29B2E5A2-45FE-4085-88AD-AB1CDD769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1008642"/>
            <a:ext cx="8604956" cy="3752506"/>
          </a:xfrm>
          <a:prstGeom prst="rect">
            <a:avLst/>
          </a:prstGeom>
          <a:noFill/>
        </p:spPr>
      </p:pic>
      <p:sp>
        <p:nvSpPr>
          <p:cNvPr id="19" name="모서리가 둥근 직사각형 4">
            <a:extLst>
              <a:ext uri="{FF2B5EF4-FFF2-40B4-BE49-F238E27FC236}">
                <a16:creationId xmlns:a16="http://schemas.microsoft.com/office/drawing/2014/main" id="{A58E3822-4502-4B9E-A407-D5176597C763}"/>
              </a:ext>
            </a:extLst>
          </p:cNvPr>
          <p:cNvSpPr/>
          <p:nvPr/>
        </p:nvSpPr>
        <p:spPr>
          <a:xfrm>
            <a:off x="312180" y="4869160"/>
            <a:ext cx="8571896" cy="1880866"/>
          </a:xfrm>
          <a:prstGeom prst="roundRect">
            <a:avLst/>
          </a:prstGeom>
          <a:noFill/>
          <a:ln w="3492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1 )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 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미국은 일본에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‘GHQ’ 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군정 설치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2 )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 직접적인 미국의 통치 시작</a:t>
            </a:r>
          </a:p>
          <a:p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3 )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 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일본의 육 해 공 전력 보유 금지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4 )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 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민주화 개입</a:t>
            </a:r>
          </a:p>
        </p:txBody>
      </p:sp>
    </p:spTree>
    <p:extLst>
      <p:ext uri="{BB962C8B-B14F-4D97-AF65-F5344CB8AC3E}">
        <p14:creationId xmlns:p14="http://schemas.microsoft.com/office/powerpoint/2010/main" val="366763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6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종결 후 연합군의 상황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19" name="모서리가 둥근 직사각형 4">
            <a:extLst>
              <a:ext uri="{FF2B5EF4-FFF2-40B4-BE49-F238E27FC236}">
                <a16:creationId xmlns:a16="http://schemas.microsoft.com/office/drawing/2014/main" id="{A58E3822-4502-4B9E-A407-D5176597C763}"/>
              </a:ext>
            </a:extLst>
          </p:cNvPr>
          <p:cNvSpPr/>
          <p:nvPr/>
        </p:nvSpPr>
        <p:spPr>
          <a:xfrm>
            <a:off x="286052" y="1012504"/>
            <a:ext cx="8571896" cy="2452500"/>
          </a:xfrm>
          <a:prstGeom prst="roundRect">
            <a:avLst/>
          </a:prstGeom>
          <a:noFill/>
          <a:ln w="3492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1 )</a:t>
            </a:r>
            <a:r>
              <a:rPr lang="ko-KR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일본 패망 → 식민지는 연합국</a:t>
            </a:r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[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미국</a:t>
            </a:r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소련</a:t>
            </a:r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]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에게 각각 </a:t>
            </a:r>
            <a:r>
              <a:rPr lang="ko-KR" altLang="en-US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넘어감</a:t>
            </a:r>
            <a:endParaRPr lang="en-US" altLang="ko-K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2 )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호치민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베트남은 독립 하려했으나</a:t>
            </a:r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</a:t>
            </a:r>
          </a:p>
          <a:p>
            <a:pPr algn="ctr"/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연합군의 만장일치로 프랑스에게 </a:t>
            </a:r>
            <a:r>
              <a:rPr lang="ko-KR" altLang="en-US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넘어감</a:t>
            </a:r>
            <a:endParaRPr lang="en-US" altLang="ko-K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endParaRPr lang="en-US" altLang="ko-K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3 )</a:t>
            </a:r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 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일본의 본토 </a:t>
            </a:r>
            <a:r>
              <a:rPr lang="en-US" altLang="ko-K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–</a:t>
            </a:r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미국 주도의 연합군 최고 사령부의 </a:t>
            </a:r>
            <a:endParaRPr lang="en-US" altLang="ko-KR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ko-KR" alt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점령 하에 </a:t>
            </a:r>
            <a:r>
              <a:rPr lang="ko-KR" altLang="en-US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들어감</a:t>
            </a:r>
            <a:endParaRPr lang="ko-KR" altLang="en-U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pic>
        <p:nvPicPr>
          <p:cNvPr id="8" name="Picture 2" descr="C:\Users\정은이꺼\Desktop\2차_세계대전당시_일본영토_apgff2008.gif">
            <a:extLst>
              <a:ext uri="{FF2B5EF4-FFF2-40B4-BE49-F238E27FC236}">
                <a16:creationId xmlns:a16="http://schemas.microsoft.com/office/drawing/2014/main" id="{56F8D244-33B3-41BD-B751-7B43FE42C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6052" y="3818308"/>
            <a:ext cx="5654100" cy="2779806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6122D7-6680-4948-9266-5145A5BF8775}"/>
              </a:ext>
            </a:extLst>
          </p:cNvPr>
          <p:cNvSpPr txBox="1"/>
          <p:nvPr/>
        </p:nvSpPr>
        <p:spPr>
          <a:xfrm>
            <a:off x="5926404" y="6233147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highlight>
                  <a:srgbClr val="FF9999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ko-KR" altLang="en-US" b="1" dirty="0">
                <a:highlight>
                  <a:srgbClr val="FF9999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차 대전 당시 일본의 영토</a:t>
            </a:r>
          </a:p>
        </p:txBody>
      </p:sp>
    </p:spTree>
    <p:extLst>
      <p:ext uri="{BB962C8B-B14F-4D97-AF65-F5344CB8AC3E}">
        <p14:creationId xmlns:p14="http://schemas.microsoft.com/office/powerpoint/2010/main" val="403953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6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선거권 부여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10" name="Picture 2" descr="C:\Users\정은이꺼\Desktop\96_i2.jpg">
            <a:extLst>
              <a:ext uri="{FF2B5EF4-FFF2-40B4-BE49-F238E27FC236}">
                <a16:creationId xmlns:a16="http://schemas.microsoft.com/office/drawing/2014/main" id="{DE6A07F0-49F3-4B90-B2CD-BFF46B643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1008642"/>
            <a:ext cx="8604956" cy="4004534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59F83-1F0C-430F-ABFD-83A3366873E9}"/>
              </a:ext>
            </a:extLst>
          </p:cNvPr>
          <p:cNvSpPr txBox="1"/>
          <p:nvPr/>
        </p:nvSpPr>
        <p:spPr>
          <a:xfrm>
            <a:off x="1988713" y="5362618"/>
            <a:ext cx="516657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미국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1946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처음으로 남녀 모두에게 선거권을 주어 민주화의 시작을 알림 </a:t>
            </a:r>
          </a:p>
        </p:txBody>
      </p:sp>
    </p:spTree>
    <p:extLst>
      <p:ext uri="{BB962C8B-B14F-4D97-AF65-F5344CB8AC3E}">
        <p14:creationId xmlns:p14="http://schemas.microsoft.com/office/powerpoint/2010/main" val="238529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4821</TotalTime>
  <Words>297</Words>
  <Application>Microsoft Office PowerPoint</Application>
  <PresentationFormat>화면 슬라이드 쇼(4:3)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Arial</vt:lpstr>
      <vt:lpstr>나눔명조 ExtraBold</vt:lpstr>
      <vt:lpstr>맑은 고딕</vt:lpstr>
      <vt:lpstr>나눔바른고딕</vt:lpstr>
      <vt:lpstr>Office 테마</vt:lpstr>
      <vt:lpstr>PowerPoint 프레젠테이션</vt:lpstr>
      <vt:lpstr>목 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민혜원</dc:creator>
  <cp:lastModifiedBy>민해오</cp:lastModifiedBy>
  <cp:revision>285</cp:revision>
  <dcterms:created xsi:type="dcterms:W3CDTF">2016-04-02T13:07:11Z</dcterms:created>
  <dcterms:modified xsi:type="dcterms:W3CDTF">2017-10-09T14:41:50Z</dcterms:modified>
  <cp:version>0906.0100.01</cp:version>
</cp:coreProperties>
</file>