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>
  <p:sldMasterIdLst>
    <p:sldMasterId id="214748368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8850"/>
    <p:restoredTop sz="94692"/>
  </p:normalViewPr>
  <p:slideViewPr>
    <p:cSldViewPr>
      <p:cViewPr varScale="1">
        <p:scale>
          <a:sx n="86" d="100"/>
          <a:sy n="86" d="100"/>
        </p:scale>
        <p:origin x="-1818" y="-84"/>
      </p:cViewPr>
      <p:guideLst>
        <p:guide orient="horz" pos="2159"/>
        <p:guide orient="horz" pos="662"/>
        <p:guide orient="horz" pos="3385"/>
        <p:guide pos="2879"/>
        <p:guide pos="702"/>
        <p:guide pos="4014"/>
        <p:guide pos="4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6BA870C5-E39E-4D4A-8B97-122E944BE205}" type="datetime1">
              <a:rPr lang="ko-KR" altLang="en-US"/>
              <a:pPr lvl="0">
                <a:defRPr lang="ko-KR" altLang="en-US"/>
              </a:pPr>
              <a:t>2018-03-27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13C562BB-DACB-4090-9EB0-C718CC4DFD5D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hyperlink" Target="http://hangeul.naver.com/font" TargetMode="External" /><Relationship Id="rId4" Type="http://schemas.openxmlformats.org/officeDocument/2006/relationships/image" Target="../media/image2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hyperlink" Target="http://hangeul.naver.com/font" TargetMode="External"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편집합니다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ko-KR" altLang="en-US" dirty="0" smtClean="0"/>
              <a:t>소속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작성자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6228184" y="6233750"/>
            <a:ext cx="2157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3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3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504056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648072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ko-KR" altLang="en-US" dirty="0"/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  <a:r>
              <a:rPr lang="en-US" altLang="ko-KR" smtClean="0"/>
              <a:t>.</a:t>
            </a:r>
            <a:endParaRPr lang="ko-KR" altLang="en-US"/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 hasCustomPrompt="1"/>
          </p:nvPr>
        </p:nvSpPr>
        <p:spPr>
          <a:xfrm>
            <a:off x="708968" y="2060848"/>
            <a:ext cx="7751464" cy="3816424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dirty="0" smtClean="0"/>
              <a:t>내용을 입력하세요</a:t>
            </a:r>
            <a:endParaRPr lang="en-US" altLang="ko-KR" dirty="0" smtClean="0"/>
          </a:p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2018-03-16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4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2018-03-16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6" r:id="rId3"/>
    <p:sldLayoutId id="2147483681" r:id="rId4"/>
    <p:sldLayoutId id="2147483682" r:id="rId5"/>
    <p:sldLayoutId id="2147483678" r:id="rId6"/>
    <p:sldLayoutId id="2147483649" r:id="rId7"/>
    <p:sldLayoutId id="2147483650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3.png"  /><Relationship Id="rId4" Type="http://schemas.openxmlformats.org/officeDocument/2006/relationships/image" Target="../media/image9.png"  /><Relationship Id="rId5" Type="http://schemas.openxmlformats.org/officeDocument/2006/relationships/image" Target="../media/image14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7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3.png"  /><Relationship Id="rId4" Type="http://schemas.openxmlformats.org/officeDocument/2006/relationships/image" Target="../media/image8.gif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3.png"  /><Relationship Id="rId4" Type="http://schemas.openxmlformats.org/officeDocument/2006/relationships/image" Target="../media/image9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3.png"  /><Relationship Id="rId4" Type="http://schemas.openxmlformats.org/officeDocument/2006/relationships/image" Target="../media/image9.png"  /><Relationship Id="rId5" Type="http://schemas.openxmlformats.org/officeDocument/2006/relationships/hyperlink" Target="https://www.youtube.com/watch?v=tVpMb5kcKmw" TargetMode="External" /><Relationship Id="rId6" Type="http://schemas.openxmlformats.org/officeDocument/2006/relationships/image" Target="../media/image10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3.png"  /><Relationship Id="rId4" Type="http://schemas.openxmlformats.org/officeDocument/2006/relationships/image" Target="../media/image9.png"  /><Relationship Id="rId5" Type="http://schemas.openxmlformats.org/officeDocument/2006/relationships/image" Target="../media/image11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3.png"  /><Relationship Id="rId4" Type="http://schemas.openxmlformats.org/officeDocument/2006/relationships/image" Target="../media/image9.png"  /><Relationship Id="rId5" Type="http://schemas.openxmlformats.org/officeDocument/2006/relationships/image" Target="../media/image12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3.png"  /><Relationship Id="rId4" Type="http://schemas.openxmlformats.org/officeDocument/2006/relationships/image" Target="../media/image9.png"  /><Relationship Id="rId5" Type="http://schemas.openxmlformats.org/officeDocument/2006/relationships/image" Target="../media/image1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그림 12" descr="korean frame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084168" y="5271591"/>
            <a:ext cx="2099265" cy="100347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b="1" u="sng">
                <a:solidFill>
                  <a:schemeClr val="bg2">
                    <a:lumMod val="25000"/>
                  </a:schemeClr>
                </a:solidFill>
                <a:latin typeface="HY강B"/>
                <a:ea typeface="HY강B"/>
              </a:rPr>
              <a:t>일본어 일본학과 </a:t>
            </a:r>
            <a:r>
              <a:rPr lang="en-US" altLang="ko-KR" sz="2000" b="1" u="sng">
                <a:solidFill>
                  <a:schemeClr val="bg2">
                    <a:lumMod val="25000"/>
                  </a:schemeClr>
                </a:solidFill>
                <a:latin typeface="HY강B"/>
                <a:ea typeface="HY강B"/>
              </a:rPr>
              <a:t>2140</a:t>
            </a:r>
            <a:r>
              <a:rPr lang="ko-KR" altLang="en-US" sz="2000" b="1" u="sng">
                <a:solidFill>
                  <a:schemeClr val="bg2">
                    <a:lumMod val="25000"/>
                  </a:schemeClr>
                </a:solidFill>
                <a:latin typeface="HY강B"/>
                <a:ea typeface="HY강B"/>
              </a:rPr>
              <a:t>****</a:t>
            </a:r>
            <a:endParaRPr lang="ko-KR" altLang="en-US" sz="2000" b="1" u="sng">
              <a:solidFill>
                <a:schemeClr val="bg2">
                  <a:lumMod val="25000"/>
                </a:schemeClr>
              </a:solidFill>
              <a:latin typeface="HY강B"/>
              <a:ea typeface="HY강B"/>
            </a:endParaRPr>
          </a:p>
          <a:p>
            <a:pPr lvl="0">
              <a:defRPr lang="ko-KR" altLang="en-US"/>
            </a:pPr>
            <a:r>
              <a:rPr lang="ko-KR" altLang="en-US" sz="2000" b="1" u="sng">
                <a:solidFill>
                  <a:schemeClr val="bg2">
                    <a:lumMod val="25000"/>
                  </a:schemeClr>
                </a:solidFill>
                <a:latin typeface="HY강B"/>
                <a:ea typeface="HY강B"/>
              </a:rPr>
              <a:t>황지환</a:t>
            </a:r>
            <a:endParaRPr lang="en-US" altLang="ko-KR" sz="2000" b="1" u="sng">
              <a:solidFill>
                <a:schemeClr val="bg2">
                  <a:lumMod val="25000"/>
                </a:schemeClr>
              </a:solidFill>
              <a:latin typeface="HY강B"/>
              <a:ea typeface="HY강B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66658" y="816821"/>
            <a:ext cx="493853" cy="252454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00000"/>
              </a:lnSpc>
              <a:defRPr lang="ko-KR" altLang="en-US"/>
            </a:pPr>
            <a:r>
              <a:rPr lang="ko-KR" altLang="en-US" sz="2000" b="1">
                <a:solidFill>
                  <a:schemeClr val="bg2">
                    <a:lumMod val="25000"/>
                  </a:schemeClr>
                </a:solidFill>
                <a:latin typeface="HY강B"/>
                <a:ea typeface="HY강B"/>
              </a:rPr>
              <a:t>  일본민족의 형성</a:t>
            </a:r>
            <a:endParaRPr lang="en-US" altLang="ko-KR" sz="2000" b="1">
              <a:solidFill>
                <a:schemeClr val="bg2">
                  <a:lumMod val="25000"/>
                </a:schemeClr>
              </a:solidFill>
              <a:latin typeface="HY강B"/>
              <a:ea typeface="HY강B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사라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진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민족들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1926467"/>
            <a:ext cx="46452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사쓰마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오스미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현재의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가고시마현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일대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등지에 살았던 소수민족으로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하야비토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일본어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はやびと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),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하이토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일본어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はいと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등으로도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불린다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야마토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정권에 복속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현대 일본인과 동화되어 사라짐</a:t>
            </a: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구마소와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동일시되는 경우가 많으나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구마소는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일본서기 같은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전설적 기록에만 기술되어 있는 데 반해 이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하야토는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헤이안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시대 초기까지 다수의 역사상 기록이 남아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있음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10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372469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하야토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민족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316835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9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2373" y="1734207"/>
            <a:ext cx="4021875" cy="3134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97882"/>
            <a:ext cx="91440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indent="-514350"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감사합니다</a:t>
            </a:r>
            <a:r>
              <a:rPr lang="en-US" altLang="ko-KR" sz="28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번짐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2135763" cy="1664775"/>
          </a:xfrm>
          <a:prstGeom prst="rect">
            <a:avLst/>
          </a:prstGeom>
        </p:spPr>
      </p:pic>
      <p:sp>
        <p:nvSpPr>
          <p:cNvPr id="13" name="부제목 3"/>
          <p:cNvSpPr>
            <a:spLocks noGrp="1"/>
          </p:cNvSpPr>
          <p:nvPr>
            <p:ph type="subTitle" idx="1"/>
          </p:nvPr>
        </p:nvSpPr>
        <p:spPr>
          <a:xfrm>
            <a:off x="1005863" y="654911"/>
            <a:ext cx="621406" cy="1045897"/>
          </a:xfrm>
        </p:spPr>
        <p:txBody>
          <a:bodyPr>
            <a:noAutofit/>
          </a:bodyPr>
          <a:lstStyle/>
          <a:p>
            <a:pPr indent="-514350"/>
            <a:r>
              <a:rPr lang="ko-KR" altLang="en-US" sz="2400" b="1" dirty="0" smtClean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목차</a:t>
            </a:r>
          </a:p>
        </p:txBody>
      </p:sp>
      <p:sp>
        <p:nvSpPr>
          <p:cNvPr id="7" name="부제목 3"/>
          <p:cNvSpPr txBox="1">
            <a:spLocks/>
          </p:cNvSpPr>
          <p:nvPr/>
        </p:nvSpPr>
        <p:spPr>
          <a:xfrm>
            <a:off x="2555776" y="1700808"/>
            <a:ext cx="410445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1.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일본인의 조상</a:t>
            </a:r>
            <a:r>
              <a:rPr lang="ko-KR" altLang="en-US" sz="3000" b="1" noProof="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과 학설</a:t>
            </a:r>
            <a:endParaRPr lang="en-US" altLang="ko-KR" sz="3000" b="1" noProof="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000" b="1" i="0" u="none" strike="noStrike" kern="1200" cap="none" spc="0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marR="0" lvl="0" indent="-51435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000" b="1" noProof="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3000" b="1" noProof="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일본 민족의 구성</a:t>
            </a: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일본인의 조상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06239" y="1352381"/>
            <a:ext cx="6992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일본인의  조상에 대한  세 가지 학설</a:t>
            </a:r>
            <a:endParaRPr lang="en-US" altLang="ko-KR" sz="20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3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42582" y="2132856"/>
            <a:ext cx="7788975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조몬인이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점차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야요이인으로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진화하고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현대 일본인의 먼 조상이라는 설</a:t>
            </a: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엄청난 수의 한국인이 농업기술과 문화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유전자를 가지고 이주했다는 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한반도에서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7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5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천명이주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한국에서 이주민이 건너온 것은 인정하나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엄청난 규모가 아니라는 설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적은 수의 이주자가 빠르게 불어나 원주민인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조몬인을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압도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3" name="왼쪽 중괄호 22"/>
          <p:cNvSpPr/>
          <p:nvPr/>
        </p:nvSpPr>
        <p:spPr>
          <a:xfrm>
            <a:off x="442875" y="5013176"/>
            <a:ext cx="526727" cy="12241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25" name="오른쪽 중괄호 24"/>
          <p:cNvSpPr/>
          <p:nvPr/>
        </p:nvSpPr>
        <p:spPr>
          <a:xfrm>
            <a:off x="7596336" y="4983017"/>
            <a:ext cx="936104" cy="12241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804913" y="5157192"/>
            <a:ext cx="7079455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1</a:t>
            </a:r>
            <a:r>
              <a:rPr lang="ko-KR" altLang="en-US" sz="2000" dirty="0" smtClean="0">
                <a:solidFill>
                  <a:schemeClr val="tx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번 가설이 설득력이 있는 이유</a:t>
            </a:r>
            <a:endParaRPr lang="en-US" altLang="ko-KR" sz="2000" dirty="0" smtClean="0">
              <a:solidFill>
                <a:schemeClr val="tx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한국인의 문화나 유전자가 전해진 것을 인정하기 싫기 때문</a:t>
            </a:r>
            <a:endParaRPr lang="ko-KR" altLang="en-US" sz="2000" dirty="0">
              <a:solidFill>
                <a:schemeClr val="tx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20" grpId="0"/>
      <p:bldP spid="23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0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00502" y="794932"/>
            <a:ext cx="3759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유전자분석과 언어적 관계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4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04913" y="4869160"/>
            <a:ext cx="77889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500" b="1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384376" cy="4392488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4024811" y="1743059"/>
            <a:ext cx="486766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두개골의 형태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조몬인은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아이누민족과 유사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야요이인은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현대 한국 일본인과 유사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지역에 따른 유전자적 비교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아이누인들이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조몬인의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후손일 가능성 큼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현대의 일본인들은 대부분 이주해온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야요이인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고대 일본어는 고구려에서 유래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-7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세기경 신라가 통일 이후 고구려인 이민으로 추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정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야마토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민족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308" y="1988840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현대 일본인의 대부분을 차지함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조몬인과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야요이인의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혼혈로 오랜 전통만큼 민족적 자부심 높아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아이누을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무시하고 미개시하여 분쟁이 끊이질 않음</a:t>
            </a: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야마토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정권이 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5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세기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규슈의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하야토와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구마소를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흡수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에조를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밀어내며 주요세력이 됨 이후 최초의 통일정권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야마토의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어원에서 유래</a:t>
            </a:r>
          </a:p>
          <a:p>
            <a:endParaRPr lang="ko-KR" altLang="en-US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19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세기 말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아이누족과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민족적구분을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위한 일본 고유의 민족개념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5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00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아이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누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민족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1312887"/>
            <a:ext cx="414121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일본 열도에 살고 있던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조몬인들이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야요이인들에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밀려 홋카이도와 오키나와로 이주한 민족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자신들의 언어와 문화적 전통을 지키는데 노력</a:t>
            </a: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최근에 들어서 일본정부의 인정을 받아 알려지기 시작</a:t>
            </a:r>
          </a:p>
          <a:p>
            <a:endParaRPr lang="ko-KR" altLang="en-US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과거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에조치라는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홋카이도에 사는 원주민이라는 뜻으로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에조라고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불리기도 한다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6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45480"/>
            <a:ext cx="4297022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류큐민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족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4" y="1700808"/>
            <a:ext cx="40692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현대 일본의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오키나와현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과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아마미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가고시마현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 주로 살던 민족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최근 인정받은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아이누족과</a:t>
            </a:r>
            <a:r>
              <a:rPr lang="ko-KR" altLang="en-US" sz="2000" dirty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다르게 정부의 인정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X</a:t>
            </a:r>
            <a:endParaRPr lang="ko-KR" altLang="en-US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류큐열도에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살고 있던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조몬인과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도래인이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융합</a:t>
            </a:r>
          </a:p>
          <a:p>
            <a:endParaRPr lang="ko-KR" altLang="en-US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19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세기 말 근대 일본의 대동아 정책으로 인해 강제적 편입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7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9" y="1566341"/>
            <a:ext cx="3754562" cy="48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4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기타 소수 민족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b="1" dirty="0" err="1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니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브흐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b="1" dirty="0" err="1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윌</a:t>
            </a:r>
            <a:r>
              <a:rPr lang="ko-KR" altLang="en-US" b="1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타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9212" y="1831833"/>
            <a:ext cx="4429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러시아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극동지방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아무르강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하류지역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쿠릴 열도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사할린 섬 및 일본의 홋카이도에 사는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민족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 err="1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아이누어를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비롯 퉁구스 만주어 계통의 부족과 친밀한 관계</a:t>
            </a:r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현재 대부분은 러시아에 거주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8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7861"/>
            <a:ext cx="3456384" cy="2013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295683"/>
            <a:ext cx="185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니브흐족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345" y="4102385"/>
            <a:ext cx="185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윌타족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294" y="4883096"/>
            <a:ext cx="7736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>
              <a:buBlip>
                <a:blip r:embed="rId4"/>
              </a:buBlip>
            </a:pP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사할린 섬 북동부와 남부 및 일본에 걸쳐 거주하는 소수 민족</a:t>
            </a:r>
          </a:p>
          <a:p>
            <a:endParaRPr lang="ko-KR" altLang="en-US" dirty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32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3" grpId="0"/>
      <p:bldP spid="1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사라진 민족들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1916832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구마소는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일본의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고사기와 일본서기의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신화에 등장하는 소수민족이다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규슈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남부에 본거지를 두어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야마토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정권에 저항한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민족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현재는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야마토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민족에게 동화되어 사라졌다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2F6212C-4B87-496A-AC2E-DBBA9F35BC46}" type="slidenum">
              <a:rPr lang="en-US" altLang="ko-KR" sz="800" spc="-30" smtClean="0">
                <a:solidFill>
                  <a:schemeClr val="bg2">
                    <a:lumMod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/>
              <a:t>9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38218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구마소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77072"/>
            <a:ext cx="204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에조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522865"/>
            <a:ext cx="4232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일본의 동북부에 거주했던 부족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한국이나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중국에서 나타났던 오랑캐 관념과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비슷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solidFill>
                <a:schemeClr val="bg2">
                  <a:lumMod val="25000"/>
                </a:schemeClr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indent="176213">
              <a:buBlip>
                <a:blip r:embed="rId4"/>
              </a:buBlip>
            </a:pP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훗날 아이누의 일부와 이어지는 종족이 </a:t>
            </a:r>
            <a:r>
              <a:rPr lang="ko-KR" altLang="en-US" sz="2000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포함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64" y="3797532"/>
            <a:ext cx="3556000" cy="27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" grpId="0"/>
      <p:bldP spid="3" grpId="0"/>
      <p:bldP spid="11" grpId="0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435</ep:Words>
  <ep:PresentationFormat>화면 슬라이드 쇼(4:3)</ep:PresentationFormat>
  <ep:Paragraphs>99</ep:Paragraphs>
  <ep:Slides>11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ep:HeadingPairs>
  <ep:TitlesOfParts>
    <vt:vector size="12" baseType="lpstr">
      <vt:lpstr>Office 테마</vt:lpstr>
      <vt:lpstr>슬라이드 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10</vt:lpstr>
      <vt:lpstr>슬라이드 11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2011-08-23T09:33:59.000</dcterms:created>
  <dc:creator>네이버 한글캠페인</dc:creator>
  <cp:lastModifiedBy>samsung</cp:lastModifiedBy>
  <dcterms:modified xsi:type="dcterms:W3CDTF">2018-03-26T15:02:47.388</dcterms:modified>
  <cp:revision>17</cp:revision>
  <dc:title>슬라이드 1</dc:title>
</cp:coreProperties>
</file>