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0" r:id="rId5"/>
    <p:sldId id="268" r:id="rId6"/>
    <p:sldId id="269" r:id="rId7"/>
    <p:sldId id="270" r:id="rId8"/>
    <p:sldId id="271" r:id="rId9"/>
    <p:sldId id="272" r:id="rId10"/>
    <p:sldId id="259" r:id="rId11"/>
    <p:sldId id="273" r:id="rId12"/>
    <p:sldId id="275" r:id="rId13"/>
    <p:sldId id="274" r:id="rId14"/>
    <p:sldId id="278" r:id="rId15"/>
    <p:sldId id="279" r:id="rId16"/>
    <p:sldId id="281" r:id="rId17"/>
    <p:sldId id="280" r:id="rId18"/>
    <p:sldId id="277" r:id="rId19"/>
    <p:sldId id="282" r:id="rId20"/>
    <p:sldId id="26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E6667"/>
    <a:srgbClr val="FAB4C0"/>
    <a:srgbClr val="FCD8DE"/>
    <a:srgbClr val="E7CAF2"/>
    <a:srgbClr val="F9D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83714157706096E-2"/>
          <c:y val="0.11320451691209189"/>
          <c:w val="0.95087892025089604"/>
          <c:h val="0.817552584013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수량</c:v>
                </c:pt>
              </c:strCache>
            </c:strRef>
          </c:tx>
          <c:spPr>
            <a:solidFill>
              <a:srgbClr val="FEE8DC"/>
            </a:solidFill>
            <a:ln w="190500">
              <a:solidFill>
                <a:srgbClr val="FEE8DC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미국</c:v>
                </c:pt>
                <c:pt idx="1">
                  <c:v>일본</c:v>
                </c:pt>
                <c:pt idx="2">
                  <c:v>영국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40.1</c:v>
                </c:pt>
                <c:pt idx="1">
                  <c:v>7.6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C-4A5F-9957-0174B561C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-83"/>
        <c:axId val="-521957248"/>
        <c:axId val="-519972032"/>
      </c:barChart>
      <c:catAx>
        <c:axId val="-5219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ko-KR"/>
          </a:p>
        </c:txPr>
        <c:crossAx val="-519972032"/>
        <c:crosses val="autoZero"/>
        <c:auto val="1"/>
        <c:lblAlgn val="ctr"/>
        <c:lblOffset val="100"/>
        <c:noMultiLvlLbl val="0"/>
      </c:catAx>
      <c:valAx>
        <c:axId val="-51997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ko-KR"/>
          </a:p>
        </c:txPr>
        <c:crossAx val="-52195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2505915451185E-2"/>
          <c:y val="2.5160090028763325E-2"/>
          <c:w val="0.87298708129176661"/>
          <c:h val="0.824383956886291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수량2</c:v>
                </c:pt>
              </c:strCache>
            </c:strRef>
          </c:tx>
          <c:spPr>
            <a:solidFill>
              <a:srgbClr val="FE6667"/>
            </a:solidFill>
            <a:ln w="190500" cap="rnd">
              <a:solidFill>
                <a:srgbClr val="FE6667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30대</c:v>
                </c:pt>
                <c:pt idx="1">
                  <c:v>40대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C-4A5F-9957-0174B561C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-83"/>
        <c:axId val="-521957248"/>
        <c:axId val="-519972032"/>
      </c:barChart>
      <c:catAx>
        <c:axId val="-5219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ko-KR"/>
          </a:p>
        </c:txPr>
        <c:crossAx val="-519972032"/>
        <c:crosses val="autoZero"/>
        <c:auto val="1"/>
        <c:lblAlgn val="ctr"/>
        <c:lblOffset val="100"/>
        <c:noMultiLvlLbl val="0"/>
      </c:catAx>
      <c:valAx>
        <c:axId val="-51997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ko-KR"/>
          </a:p>
        </c:txPr>
        <c:crossAx val="-52195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6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2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9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6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5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microsoft.com/office/2007/relationships/hdphoto" Target="../media/hdphoto9.wdp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U9Z_K7a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D_RzOaqj2Q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tKVN2mAKRI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u7AWqmEeaJ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/>
          <p:nvPr/>
        </p:nvCxnSpPr>
        <p:spPr>
          <a:xfrm>
            <a:off x="4397047" y="3482351"/>
            <a:ext cx="3600000" cy="0"/>
          </a:xfrm>
          <a:prstGeom prst="line">
            <a:avLst/>
          </a:prstGeom>
          <a:ln w="12700">
            <a:solidFill>
              <a:srgbClr val="F9D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2328877" y="2707140"/>
            <a:ext cx="7736341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일본의 문화산업의 발전과정과 특징</a:t>
            </a:r>
            <a:endParaRPr lang="en-US" altLang="ko-KR" sz="2400" kern="0" dirty="0">
              <a:solidFill>
                <a:srgbClr val="FE6667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95086" y="3643939"/>
            <a:ext cx="2900153" cy="37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FE9090"/>
                </a:solidFill>
              </a:rPr>
              <a:t>21901899 </a:t>
            </a:r>
            <a:r>
              <a:rPr lang="ko-KR" altLang="en-US" sz="1400" kern="0" dirty="0" err="1">
                <a:solidFill>
                  <a:srgbClr val="FE9090"/>
                </a:solidFill>
              </a:rPr>
              <a:t>일본어일본학과</a:t>
            </a:r>
            <a:r>
              <a:rPr lang="ko-KR" altLang="en-US" sz="1400" kern="0" dirty="0">
                <a:solidFill>
                  <a:srgbClr val="FE9090"/>
                </a:solidFill>
              </a:rPr>
              <a:t> 박윤서</a:t>
            </a:r>
          </a:p>
        </p:txBody>
      </p:sp>
      <p:sp>
        <p:nvSpPr>
          <p:cNvPr id="34" name="자유형 33"/>
          <p:cNvSpPr/>
          <p:nvPr/>
        </p:nvSpPr>
        <p:spPr>
          <a:xfrm rot="19800000">
            <a:off x="7706698" y="3357980"/>
            <a:ext cx="113864" cy="476345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solidFill>
              <a:srgbClr val="FE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캐릭터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1898086800"/>
              </p:ext>
            </p:extLst>
          </p:nvPr>
        </p:nvGraphicFramePr>
        <p:xfrm>
          <a:off x="1665506" y="2594023"/>
          <a:ext cx="3997913" cy="314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자유형 3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81F44B-4B5D-4565-A7A0-7E77503A6F5A}"/>
              </a:ext>
            </a:extLst>
          </p:cNvPr>
          <p:cNvSpPr/>
          <p:nvPr/>
        </p:nvSpPr>
        <p:spPr>
          <a:xfrm>
            <a:off x="1957331" y="1426038"/>
            <a:ext cx="8636175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srgbClr val="F48E93"/>
                </a:solidFill>
                <a:latin typeface="+mn-ea"/>
              </a:rPr>
              <a:t>키드</a:t>
            </a:r>
            <a:r>
              <a:rPr lang="en-US" altLang="ko-KR" sz="2800" b="1" dirty="0">
                <a:solidFill>
                  <a:srgbClr val="F48E93"/>
                </a:solidFill>
                <a:latin typeface="+mn-ea"/>
              </a:rPr>
              <a:t>(Kid) + </a:t>
            </a:r>
            <a:r>
              <a:rPr lang="ko-KR" altLang="en-US" sz="2800" b="1" dirty="0" err="1">
                <a:solidFill>
                  <a:srgbClr val="F48E93"/>
                </a:solidFill>
                <a:latin typeface="+mn-ea"/>
              </a:rPr>
              <a:t>애덜트</a:t>
            </a:r>
            <a:r>
              <a:rPr lang="en-US" altLang="ko-KR" sz="2800" b="1" dirty="0">
                <a:solidFill>
                  <a:srgbClr val="F48E93"/>
                </a:solidFill>
                <a:latin typeface="+mn-ea"/>
              </a:rPr>
              <a:t>(Adult) = </a:t>
            </a:r>
            <a:r>
              <a:rPr lang="ko-KR" altLang="en-US" sz="2800" b="1" dirty="0" err="1">
                <a:solidFill>
                  <a:srgbClr val="F48E93"/>
                </a:solidFill>
                <a:latin typeface="+mn-ea"/>
              </a:rPr>
              <a:t>키덜트</a:t>
            </a:r>
            <a:r>
              <a:rPr lang="en-US" altLang="ko-KR" sz="2800" b="1" dirty="0">
                <a:solidFill>
                  <a:srgbClr val="F48E93"/>
                </a:solidFill>
                <a:latin typeface="+mn-ea"/>
              </a:rPr>
              <a:t>(kidult)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5CD514-919A-42D7-9334-05FBDC4A971B}"/>
              </a:ext>
            </a:extLst>
          </p:cNvPr>
          <p:cNvSpPr/>
          <p:nvPr/>
        </p:nvSpPr>
        <p:spPr>
          <a:xfrm>
            <a:off x="3052756" y="5589797"/>
            <a:ext cx="1223412" cy="303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피규어 거래 비중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7424999-9094-48DF-A17F-BF39E8772A0B}"/>
              </a:ext>
            </a:extLst>
          </p:cNvPr>
          <p:cNvSpPr/>
          <p:nvPr/>
        </p:nvSpPr>
        <p:spPr>
          <a:xfrm>
            <a:off x="5892800" y="3570825"/>
            <a:ext cx="628904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유년기 경험 잊지 못함 → 재 소비하는 현상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E9E203-0CB9-467D-8858-E3D342BF2FD4}"/>
              </a:ext>
            </a:extLst>
          </p:cNvPr>
          <p:cNvSpPr/>
          <p:nvPr/>
        </p:nvSpPr>
        <p:spPr>
          <a:xfrm>
            <a:off x="5902960" y="4379596"/>
            <a:ext cx="628904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소비문화 전 영역에서 새로운 문화 확산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캐릭터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D112DD-A56C-40DA-BF1D-6ABE4EB8D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" b="100000" l="9889" r="8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3" y="2355260"/>
            <a:ext cx="2980765" cy="29807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C8612A8-DC0F-4E45-8F17-A446371BD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" b="98286" l="5143" r="76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r="27393" b="-1275"/>
          <a:stretch/>
        </p:blipFill>
        <p:spPr>
          <a:xfrm>
            <a:off x="907266" y="2177528"/>
            <a:ext cx="2174240" cy="33762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91A891E-2C55-4680-BA07-24DE61A9D3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100000" l="33098" r="7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9" r="27642" b="-1947"/>
          <a:stretch/>
        </p:blipFill>
        <p:spPr>
          <a:xfrm>
            <a:off x="5273136" y="2320870"/>
            <a:ext cx="1281132" cy="3015155"/>
          </a:xfrm>
          <a:prstGeom prst="rect">
            <a:avLst/>
          </a:prstGeom>
        </p:spPr>
      </p:pic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23C11D52-C0E1-4325-A93F-FF8C68ACB159}"/>
              </a:ext>
            </a:extLst>
          </p:cNvPr>
          <p:cNvSpPr/>
          <p:nvPr/>
        </p:nvSpPr>
        <p:spPr>
          <a:xfrm>
            <a:off x="6807968" y="3386798"/>
            <a:ext cx="852671" cy="819442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955D0FB-5EE7-490F-9E4E-03A4FE4BAFE2}"/>
              </a:ext>
            </a:extLst>
          </p:cNvPr>
          <p:cNvSpPr/>
          <p:nvPr/>
        </p:nvSpPr>
        <p:spPr>
          <a:xfrm>
            <a:off x="7960978" y="2892304"/>
            <a:ext cx="34340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작품을 홍보하는 마케팅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26DDD56-0CEA-4FB2-BEF1-10763B8EBA97}"/>
              </a:ext>
            </a:extLst>
          </p:cNvPr>
          <p:cNvSpPr/>
          <p:nvPr/>
        </p:nvSpPr>
        <p:spPr>
          <a:xfrm>
            <a:off x="7581700" y="3485558"/>
            <a:ext cx="34340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대량 제작 어려움 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94D7A79-9761-4471-9D49-46A38761CF2D}"/>
              </a:ext>
            </a:extLst>
          </p:cNvPr>
          <p:cNvSpPr/>
          <p:nvPr/>
        </p:nvSpPr>
        <p:spPr>
          <a:xfrm>
            <a:off x="7660288" y="4078812"/>
            <a:ext cx="34340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희소성</a:t>
            </a:r>
            <a:r>
              <a:rPr lang="en-US" altLang="ko-KR" sz="2000" b="1" dirty="0">
                <a:solidFill>
                  <a:srgbClr val="F48E93"/>
                </a:solidFill>
              </a:rPr>
              <a:t>, </a:t>
            </a:r>
            <a:r>
              <a:rPr lang="ko-KR" altLang="en-US" sz="2000" b="1" dirty="0">
                <a:solidFill>
                  <a:srgbClr val="F48E93"/>
                </a:solidFill>
              </a:rPr>
              <a:t>높은 가치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2B69DC2-8171-4250-BB23-96C56E6FC382}"/>
              </a:ext>
            </a:extLst>
          </p:cNvPr>
          <p:cNvSpPr/>
          <p:nvPr/>
        </p:nvSpPr>
        <p:spPr>
          <a:xfrm>
            <a:off x="3268925" y="5553772"/>
            <a:ext cx="1439694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피규어</a:t>
            </a:r>
            <a:endParaRPr lang="en-US" altLang="ko-KR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게임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FCF068-5483-469A-8B7F-1CAECFCC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7" y="2544566"/>
            <a:ext cx="2340928" cy="2288175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31449EE5-D082-4C22-92BB-83F2B6C7C70B}"/>
              </a:ext>
            </a:extLst>
          </p:cNvPr>
          <p:cNvSpPr/>
          <p:nvPr/>
        </p:nvSpPr>
        <p:spPr>
          <a:xfrm>
            <a:off x="3963169" y="3294043"/>
            <a:ext cx="679952" cy="555282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6BFD074-6E43-4395-9F48-0C32C63C3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93" y="2450220"/>
            <a:ext cx="2382521" cy="23825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6CD266-84E3-4DEB-8B4F-D9A356FB0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42" y="2767856"/>
            <a:ext cx="3156456" cy="1893874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8893D96A-2408-4325-869E-355005A9512D}"/>
              </a:ext>
            </a:extLst>
          </p:cNvPr>
          <p:cNvSpPr/>
          <p:nvPr/>
        </p:nvSpPr>
        <p:spPr>
          <a:xfrm>
            <a:off x="7412690" y="3356942"/>
            <a:ext cx="679952" cy="555282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F8974B6-FD98-4AF3-9FE5-5C25A41B3721}"/>
              </a:ext>
            </a:extLst>
          </p:cNvPr>
          <p:cNvSpPr/>
          <p:nvPr/>
        </p:nvSpPr>
        <p:spPr>
          <a:xfrm>
            <a:off x="2078846" y="4915665"/>
            <a:ext cx="1473480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닌텐도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ds( Lite) 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2006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년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3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월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일 발매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7E6CE70-CCD1-4D2D-9B71-8AD65CA33930}"/>
              </a:ext>
            </a:extLst>
          </p:cNvPr>
          <p:cNvSpPr/>
          <p:nvPr/>
        </p:nvSpPr>
        <p:spPr>
          <a:xfrm>
            <a:off x="5105439" y="4939306"/>
            <a:ext cx="1552028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닌텐도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2DS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2017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년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월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13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일 발매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B1F5EA6-5E63-4597-8E1B-114EB6E0CFC1}"/>
              </a:ext>
            </a:extLst>
          </p:cNvPr>
          <p:cNvSpPr/>
          <p:nvPr/>
        </p:nvSpPr>
        <p:spPr>
          <a:xfrm>
            <a:off x="8812473" y="4941082"/>
            <a:ext cx="1040670" cy="788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닌텐도 스위치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2019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년 발매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게임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925401-34A7-44B8-93E0-511327200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7839" b="1051"/>
          <a:stretch/>
        </p:blipFill>
        <p:spPr>
          <a:xfrm>
            <a:off x="2087739" y="2083925"/>
            <a:ext cx="2744218" cy="338353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9BE7F2F-A561-4C54-A503-12379DDAC4D3}"/>
              </a:ext>
            </a:extLst>
          </p:cNvPr>
          <p:cNvSpPr/>
          <p:nvPr/>
        </p:nvSpPr>
        <p:spPr>
          <a:xfrm>
            <a:off x="2877448" y="5467457"/>
            <a:ext cx="1664238" cy="303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슈퍼마리오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의 </a:t>
            </a:r>
            <a:r>
              <a:rPr lang="en-US" altLang="ko-K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‘</a:t>
            </a:r>
            <a:r>
              <a:rPr lang="ko-KR" altLang="en-US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마리오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＇</a:t>
            </a:r>
            <a:endParaRPr lang="en-US" altLang="ko-KR" sz="105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AA1A3F6-99AB-4B47-A6BC-2BB92E74393C}"/>
              </a:ext>
            </a:extLst>
          </p:cNvPr>
          <p:cNvSpPr/>
          <p:nvPr/>
        </p:nvSpPr>
        <p:spPr>
          <a:xfrm>
            <a:off x="5171009" y="2258802"/>
            <a:ext cx="433420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‘</a:t>
            </a:r>
            <a:r>
              <a:rPr lang="ko-KR" altLang="en-US" sz="2000" b="1" dirty="0" err="1">
                <a:solidFill>
                  <a:srgbClr val="F48E93"/>
                </a:solidFill>
              </a:rPr>
              <a:t>미야모토</a:t>
            </a:r>
            <a:r>
              <a:rPr lang="ko-KR" altLang="en-US" sz="2000" b="1" dirty="0">
                <a:solidFill>
                  <a:srgbClr val="F48E93"/>
                </a:solidFill>
              </a:rPr>
              <a:t> 시게루</a:t>
            </a:r>
            <a:r>
              <a:rPr lang="en-US" altLang="ko-KR" sz="2000" b="1" dirty="0">
                <a:solidFill>
                  <a:srgbClr val="F48E93"/>
                </a:solidFill>
              </a:rPr>
              <a:t>’ </a:t>
            </a:r>
            <a:r>
              <a:rPr lang="ko-KR" altLang="en-US" sz="2000" b="1" dirty="0">
                <a:solidFill>
                  <a:srgbClr val="F48E93"/>
                </a:solidFill>
              </a:rPr>
              <a:t>가 제작함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0EB6B1-C3CF-4117-9333-788F640804AF}"/>
              </a:ext>
            </a:extLst>
          </p:cNvPr>
          <p:cNvSpPr/>
          <p:nvPr/>
        </p:nvSpPr>
        <p:spPr>
          <a:xfrm>
            <a:off x="5459451" y="2776371"/>
            <a:ext cx="502507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시각적 재미 </a:t>
            </a:r>
            <a:r>
              <a:rPr lang="en-US" altLang="ko-KR" sz="2000" b="1" dirty="0">
                <a:solidFill>
                  <a:srgbClr val="F48E93"/>
                </a:solidFill>
              </a:rPr>
              <a:t>, </a:t>
            </a:r>
            <a:r>
              <a:rPr lang="ko-KR" altLang="en-US" sz="2000" b="1" dirty="0">
                <a:solidFill>
                  <a:srgbClr val="F48E93"/>
                </a:solidFill>
              </a:rPr>
              <a:t>청각적 재미 둘 다 고려함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C80E64-F5DE-4041-9513-E4261C4EC194}"/>
              </a:ext>
            </a:extLst>
          </p:cNvPr>
          <p:cNvSpPr/>
          <p:nvPr/>
        </p:nvSpPr>
        <p:spPr>
          <a:xfrm>
            <a:off x="4921502" y="3357184"/>
            <a:ext cx="610097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플레이어도 같이 느낄 수 있도록 구현함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719FAF2-8889-46C4-8FA3-A59329B11F05}"/>
              </a:ext>
            </a:extLst>
          </p:cNvPr>
          <p:cNvSpPr/>
          <p:nvPr/>
        </p:nvSpPr>
        <p:spPr>
          <a:xfrm rot="5400000">
            <a:off x="7487369" y="4123603"/>
            <a:ext cx="679952" cy="555282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CA59A52-049A-401C-A75E-AAB6F75E74E6}"/>
              </a:ext>
            </a:extLst>
          </p:cNvPr>
          <p:cNvSpPr/>
          <p:nvPr/>
        </p:nvSpPr>
        <p:spPr>
          <a:xfrm>
            <a:off x="5519292" y="4937990"/>
            <a:ext cx="4867744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F48E93"/>
                </a:solidFill>
              </a:rPr>
              <a:t>전 세계 게이머들에게 큰 인기를 가졌다</a:t>
            </a:r>
            <a:r>
              <a:rPr lang="en-US" altLang="ko-KR" sz="2000" b="1" dirty="0">
                <a:solidFill>
                  <a:srgbClr val="F48E9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게임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3E1F2F-5CFC-44BB-9A38-02D8F3D00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91" y="1886922"/>
            <a:ext cx="2735094" cy="364679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4700A5B-F6A0-4382-AA71-3E71837FED50}"/>
              </a:ext>
            </a:extLst>
          </p:cNvPr>
          <p:cNvSpPr/>
          <p:nvPr/>
        </p:nvSpPr>
        <p:spPr>
          <a:xfrm>
            <a:off x="3034880" y="3110011"/>
            <a:ext cx="433420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 </a:t>
            </a:r>
            <a:r>
              <a:rPr lang="ko-KR" altLang="en-US" sz="2000" b="1" dirty="0">
                <a:solidFill>
                  <a:srgbClr val="F48E93"/>
                </a:solidFill>
              </a:rPr>
              <a:t>시간 제약 없음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5CFD07-CD6B-47A8-BD30-CF51EF4BD0BF}"/>
              </a:ext>
            </a:extLst>
          </p:cNvPr>
          <p:cNvSpPr/>
          <p:nvPr/>
        </p:nvSpPr>
        <p:spPr>
          <a:xfrm>
            <a:off x="3615025" y="3580503"/>
            <a:ext cx="433420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 </a:t>
            </a:r>
            <a:r>
              <a:rPr lang="ko-KR" altLang="en-US" sz="2000" b="1" dirty="0">
                <a:solidFill>
                  <a:srgbClr val="F48E93"/>
                </a:solidFill>
              </a:rPr>
              <a:t>용돈 정도로 즐길 수 있음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517EF7D-B38B-4648-98AD-76E27BB724A9}"/>
              </a:ext>
            </a:extLst>
          </p:cNvPr>
          <p:cNvSpPr/>
          <p:nvPr/>
        </p:nvSpPr>
        <p:spPr>
          <a:xfrm>
            <a:off x="3615024" y="3994913"/>
            <a:ext cx="433420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 </a:t>
            </a:r>
            <a:r>
              <a:rPr lang="ko-KR" altLang="en-US" sz="2000" b="1" dirty="0">
                <a:solidFill>
                  <a:srgbClr val="F48E93"/>
                </a:solidFill>
              </a:rPr>
              <a:t>운 좋으면 경품까지 챙김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515FAC9-A02A-403E-9578-F1ADDB618717}"/>
              </a:ext>
            </a:extLst>
          </p:cNvPr>
          <p:cNvSpPr/>
          <p:nvPr/>
        </p:nvSpPr>
        <p:spPr>
          <a:xfrm>
            <a:off x="1808801" y="5584168"/>
            <a:ext cx="1470274" cy="332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파친코</a:t>
            </a:r>
            <a:r>
              <a:rPr lang="ko-KR" alt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(</a:t>
            </a:r>
            <a:r>
              <a:rPr lang="ja-JP" alt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パチンコ </a:t>
            </a:r>
            <a:r>
              <a:rPr lang="en-US" altLang="ja-JP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)</a:t>
            </a:r>
            <a:r>
              <a: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 </a:t>
            </a: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5F299FB8-B534-433E-A6CF-73CB9B311615}"/>
              </a:ext>
            </a:extLst>
          </p:cNvPr>
          <p:cNvSpPr/>
          <p:nvPr/>
        </p:nvSpPr>
        <p:spPr>
          <a:xfrm>
            <a:off x="7475928" y="3561084"/>
            <a:ext cx="679952" cy="555282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3CF5EFE-0FDC-42FC-AF48-15EED2403009}"/>
              </a:ext>
            </a:extLst>
          </p:cNvPr>
          <p:cNvSpPr/>
          <p:nvPr/>
        </p:nvSpPr>
        <p:spPr>
          <a:xfrm>
            <a:off x="8359645" y="2858875"/>
            <a:ext cx="3154025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잡지 수십 종</a:t>
            </a:r>
            <a:endParaRPr lang="en-US" altLang="ko-KR" sz="2000" b="1" dirty="0">
              <a:solidFill>
                <a:srgbClr val="F48E93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인터넷→ 연구회</a:t>
            </a:r>
            <a:r>
              <a:rPr lang="en-US" altLang="ko-KR" sz="2000" b="1" dirty="0">
                <a:solidFill>
                  <a:srgbClr val="F48E93"/>
                </a:solidFill>
              </a:rPr>
              <a:t>, </a:t>
            </a:r>
            <a:r>
              <a:rPr lang="ko-KR" altLang="en-US" sz="2000" b="1" dirty="0">
                <a:solidFill>
                  <a:srgbClr val="F48E93"/>
                </a:solidFill>
              </a:rPr>
              <a:t>동호회</a:t>
            </a:r>
            <a:endParaRPr lang="en-US" altLang="ko-KR" sz="2000" b="1" dirty="0">
              <a:solidFill>
                <a:srgbClr val="F48E93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TV </a:t>
            </a:r>
            <a:r>
              <a:rPr lang="ko-KR" altLang="en-US" sz="2000" b="1" dirty="0">
                <a:solidFill>
                  <a:srgbClr val="F48E93"/>
                </a:solidFill>
              </a:rPr>
              <a:t>프로그램</a:t>
            </a:r>
            <a:endParaRPr lang="en-US" altLang="ko-KR" sz="2000" b="1" dirty="0">
              <a:solidFill>
                <a:srgbClr val="F48E93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SNS, YouTube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4AB51C0-DD4D-4193-8785-C85C02C2F007}"/>
              </a:ext>
            </a:extLst>
          </p:cNvPr>
          <p:cNvSpPr/>
          <p:nvPr/>
        </p:nvSpPr>
        <p:spPr>
          <a:xfrm>
            <a:off x="7008441" y="3598691"/>
            <a:ext cx="148575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인기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게임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EC05F4D-588C-4469-98A6-3F445021D479}"/>
              </a:ext>
            </a:extLst>
          </p:cNvPr>
          <p:cNvGrpSpPr/>
          <p:nvPr/>
        </p:nvGrpSpPr>
        <p:grpSpPr>
          <a:xfrm>
            <a:off x="1130186" y="2612924"/>
            <a:ext cx="2785169" cy="3507984"/>
            <a:chOff x="1048675" y="2184303"/>
            <a:chExt cx="2785169" cy="3507984"/>
          </a:xfrm>
        </p:grpSpPr>
        <p:sp>
          <p:nvSpPr>
            <p:cNvPr id="6" name="모서리가 둥근 직사각형 75">
              <a:extLst>
                <a:ext uri="{FF2B5EF4-FFF2-40B4-BE49-F238E27FC236}">
                  <a16:creationId xmlns:a16="http://schemas.microsoft.com/office/drawing/2014/main" id="{4AA3CB51-8100-4BED-B590-44728EA08591}"/>
                </a:ext>
              </a:extLst>
            </p:cNvPr>
            <p:cNvSpPr/>
            <p:nvPr/>
          </p:nvSpPr>
          <p:spPr>
            <a:xfrm rot="900000">
              <a:off x="1148007" y="2184303"/>
              <a:ext cx="2503696" cy="2503696"/>
            </a:xfrm>
            <a:prstGeom prst="roundRect">
              <a:avLst>
                <a:gd name="adj" fmla="val 28064"/>
              </a:avLst>
            </a:prstGeom>
            <a:solidFill>
              <a:srgbClr val="FF7C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76">
              <a:extLst>
                <a:ext uri="{FF2B5EF4-FFF2-40B4-BE49-F238E27FC236}">
                  <a16:creationId xmlns:a16="http://schemas.microsoft.com/office/drawing/2014/main" id="{F0F1FCF9-B0B7-4C6D-BD8E-1ABFC14DC556}"/>
                </a:ext>
              </a:extLst>
            </p:cNvPr>
            <p:cNvSpPr/>
            <p:nvPr/>
          </p:nvSpPr>
          <p:spPr>
            <a:xfrm rot="19800000">
              <a:off x="1189412" y="2244121"/>
              <a:ext cx="2503696" cy="2503696"/>
            </a:xfrm>
            <a:prstGeom prst="roundRect">
              <a:avLst>
                <a:gd name="adj" fmla="val 32018"/>
              </a:avLst>
            </a:prstGeom>
            <a:solidFill>
              <a:srgbClr val="FF7C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1488C8B8-B834-46AB-AF0B-0383C8C1A690}"/>
                </a:ext>
              </a:extLst>
            </p:cNvPr>
            <p:cNvSpPr/>
            <p:nvPr/>
          </p:nvSpPr>
          <p:spPr>
            <a:xfrm>
              <a:off x="1252120" y="2222730"/>
              <a:ext cx="2362071" cy="2453840"/>
            </a:xfrm>
            <a:prstGeom prst="ellipse">
              <a:avLst/>
            </a:prstGeom>
            <a:solidFill>
              <a:srgbClr val="F9D3C6"/>
            </a:solidFill>
            <a:ln w="16668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22</a:t>
              </a:r>
              <a:r>
                <a:rPr lang="ko-KR" altLang="en-US" dirty="0"/>
                <a:t>조 </a:t>
              </a:r>
              <a:r>
                <a:rPr lang="en-US" altLang="ko-KR" dirty="0"/>
                <a:t>9,800</a:t>
              </a:r>
              <a:r>
                <a:rPr lang="ko-KR" altLang="en-US" dirty="0"/>
                <a:t>억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F94E0FC-D47D-46C9-A7BA-39ED20DAF562}"/>
                </a:ext>
              </a:extLst>
            </p:cNvPr>
            <p:cNvSpPr/>
            <p:nvPr/>
          </p:nvSpPr>
          <p:spPr>
            <a:xfrm>
              <a:off x="1048675" y="4956445"/>
              <a:ext cx="2785169" cy="73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매상액</a:t>
              </a:r>
              <a:endPara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455A556-9DA2-43B7-8C0D-B0D8DD694F92}"/>
              </a:ext>
            </a:extLst>
          </p:cNvPr>
          <p:cNvGrpSpPr/>
          <p:nvPr/>
        </p:nvGrpSpPr>
        <p:grpSpPr>
          <a:xfrm>
            <a:off x="4943547" y="2609208"/>
            <a:ext cx="2785169" cy="3528365"/>
            <a:chOff x="4852254" y="1924807"/>
            <a:chExt cx="2785169" cy="3528365"/>
          </a:xfrm>
        </p:grpSpPr>
        <p:sp>
          <p:nvSpPr>
            <p:cNvPr id="10" name="모서리가 둥근 직사각형 81">
              <a:extLst>
                <a:ext uri="{FF2B5EF4-FFF2-40B4-BE49-F238E27FC236}">
                  <a16:creationId xmlns:a16="http://schemas.microsoft.com/office/drawing/2014/main" id="{2CBB1E7C-5240-40C6-B902-FC7B6ACB5F44}"/>
                </a:ext>
              </a:extLst>
            </p:cNvPr>
            <p:cNvSpPr/>
            <p:nvPr/>
          </p:nvSpPr>
          <p:spPr>
            <a:xfrm rot="900000">
              <a:off x="4890650" y="1932287"/>
              <a:ext cx="2503696" cy="2503696"/>
            </a:xfrm>
            <a:prstGeom prst="roundRect">
              <a:avLst>
                <a:gd name="adj" fmla="val 28064"/>
              </a:avLst>
            </a:prstGeom>
            <a:solidFill>
              <a:srgbClr val="BC4C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8">
              <a:extLst>
                <a:ext uri="{FF2B5EF4-FFF2-40B4-BE49-F238E27FC236}">
                  <a16:creationId xmlns:a16="http://schemas.microsoft.com/office/drawing/2014/main" id="{088A4E8A-55A4-4BA8-A9BA-A97D10A8F5CC}"/>
                </a:ext>
              </a:extLst>
            </p:cNvPr>
            <p:cNvSpPr/>
            <p:nvPr/>
          </p:nvSpPr>
          <p:spPr>
            <a:xfrm rot="19800000">
              <a:off x="4890650" y="1932287"/>
              <a:ext cx="2503696" cy="2503696"/>
            </a:xfrm>
            <a:prstGeom prst="roundRect">
              <a:avLst>
                <a:gd name="adj" fmla="val 32018"/>
              </a:avLst>
            </a:prstGeom>
            <a:solidFill>
              <a:srgbClr val="BC4C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F41571E-2E48-4DDB-9987-AF8CD8683614}"/>
                </a:ext>
              </a:extLst>
            </p:cNvPr>
            <p:cNvSpPr/>
            <p:nvPr/>
          </p:nvSpPr>
          <p:spPr>
            <a:xfrm>
              <a:off x="4878258" y="1924807"/>
              <a:ext cx="2527840" cy="2527840"/>
            </a:xfrm>
            <a:prstGeom prst="ellipse">
              <a:avLst/>
            </a:prstGeom>
            <a:solidFill>
              <a:srgbClr val="E7CAF2"/>
            </a:solidFill>
            <a:ln w="16668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2,860</a:t>
              </a:r>
              <a:r>
                <a:rPr lang="ko-KR" altLang="en-US" dirty="0"/>
                <a:t>만명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545FFD4-064F-4F2D-B9EF-1C23C3E339C5}"/>
                </a:ext>
              </a:extLst>
            </p:cNvPr>
            <p:cNvSpPr/>
            <p:nvPr/>
          </p:nvSpPr>
          <p:spPr>
            <a:xfrm>
              <a:off x="4852254" y="4717330"/>
              <a:ext cx="2785169" cy="73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인구</a:t>
              </a:r>
              <a:endPara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7C3629F-FEFF-423F-932E-A0AD5CF3FCB0}"/>
              </a:ext>
            </a:extLst>
          </p:cNvPr>
          <p:cNvGrpSpPr/>
          <p:nvPr/>
        </p:nvGrpSpPr>
        <p:grpSpPr>
          <a:xfrm>
            <a:off x="8439436" y="2609208"/>
            <a:ext cx="2785169" cy="3499639"/>
            <a:chOff x="8581375" y="1988358"/>
            <a:chExt cx="2785169" cy="3499639"/>
          </a:xfrm>
        </p:grpSpPr>
        <p:sp>
          <p:nvSpPr>
            <p:cNvPr id="16" name="모서리가 둥근 직사각형 111">
              <a:extLst>
                <a:ext uri="{FF2B5EF4-FFF2-40B4-BE49-F238E27FC236}">
                  <a16:creationId xmlns:a16="http://schemas.microsoft.com/office/drawing/2014/main" id="{E85E9071-F379-486D-B854-3FEEB4ED3476}"/>
                </a:ext>
              </a:extLst>
            </p:cNvPr>
            <p:cNvSpPr/>
            <p:nvPr/>
          </p:nvSpPr>
          <p:spPr>
            <a:xfrm rot="900000">
              <a:off x="8655664" y="1992105"/>
              <a:ext cx="2503696" cy="2503696"/>
            </a:xfrm>
            <a:prstGeom prst="roundRect">
              <a:avLst>
                <a:gd name="adj" fmla="val 28064"/>
              </a:avLst>
            </a:prstGeom>
            <a:solidFill>
              <a:srgbClr val="FF7C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12">
              <a:extLst>
                <a:ext uri="{FF2B5EF4-FFF2-40B4-BE49-F238E27FC236}">
                  <a16:creationId xmlns:a16="http://schemas.microsoft.com/office/drawing/2014/main" id="{735327EA-F6F3-469F-91B9-8B058A997B92}"/>
                </a:ext>
              </a:extLst>
            </p:cNvPr>
            <p:cNvSpPr/>
            <p:nvPr/>
          </p:nvSpPr>
          <p:spPr>
            <a:xfrm rot="19800000">
              <a:off x="8655664" y="1992105"/>
              <a:ext cx="2503696" cy="2503696"/>
            </a:xfrm>
            <a:prstGeom prst="roundRect">
              <a:avLst>
                <a:gd name="adj" fmla="val 32018"/>
              </a:avLst>
            </a:prstGeom>
            <a:solidFill>
              <a:srgbClr val="FF7C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73E3E6B8-961B-4335-A229-0D0FEAEFE7C0}"/>
                </a:ext>
              </a:extLst>
            </p:cNvPr>
            <p:cNvSpPr/>
            <p:nvPr/>
          </p:nvSpPr>
          <p:spPr>
            <a:xfrm>
              <a:off x="8651924" y="1988358"/>
              <a:ext cx="2511175" cy="2511175"/>
            </a:xfrm>
            <a:prstGeom prst="ellipse">
              <a:avLst/>
            </a:prstGeom>
            <a:solidFill>
              <a:srgbClr val="FCD8DE"/>
            </a:solidFill>
            <a:ln w="16668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17,000</a:t>
              </a:r>
              <a:r>
                <a:rPr lang="ko-KR" altLang="en-US" dirty="0"/>
                <a:t>개 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59FF51F-8748-48CD-9FBF-37DB11DB5516}"/>
                </a:ext>
              </a:extLst>
            </p:cNvPr>
            <p:cNvSpPr/>
            <p:nvPr/>
          </p:nvSpPr>
          <p:spPr>
            <a:xfrm>
              <a:off x="8581375" y="4752155"/>
              <a:ext cx="2785169" cy="73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업소</a:t>
              </a:r>
              <a:endPara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BACC7C6-21CB-4ED5-8F37-830CD4F34247}"/>
              </a:ext>
            </a:extLst>
          </p:cNvPr>
          <p:cNvSpPr/>
          <p:nvPr/>
        </p:nvSpPr>
        <p:spPr>
          <a:xfrm>
            <a:off x="1051255" y="1396070"/>
            <a:ext cx="3739226" cy="65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 </a:t>
            </a:r>
            <a:r>
              <a:rPr lang="ko-KR" altLang="en-US" sz="2800" b="1" dirty="0" err="1">
                <a:solidFill>
                  <a:srgbClr val="F48E93"/>
                </a:solidFill>
              </a:rPr>
              <a:t>파친코</a:t>
            </a:r>
            <a:r>
              <a:rPr lang="ko-KR" altLang="en-US" sz="2800" b="1" dirty="0">
                <a:solidFill>
                  <a:srgbClr val="F48E93"/>
                </a:solidFill>
              </a:rPr>
              <a:t> </a:t>
            </a:r>
            <a:r>
              <a:rPr lang="en-US" altLang="ko-KR" sz="2800" b="1" dirty="0">
                <a:solidFill>
                  <a:srgbClr val="F48E93"/>
                </a:solidFill>
              </a:rPr>
              <a:t>(</a:t>
            </a:r>
            <a:r>
              <a:rPr lang="ja-JP" altLang="en-US" sz="2800" b="1" dirty="0">
                <a:solidFill>
                  <a:srgbClr val="F48E93"/>
                </a:solidFill>
              </a:rPr>
              <a:t>パチンコ</a:t>
            </a:r>
            <a:r>
              <a:rPr lang="en-US" altLang="ko-KR" sz="2800" b="1" dirty="0">
                <a:solidFill>
                  <a:srgbClr val="F48E93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993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>
                <a:solidFill>
                  <a:srgbClr val="FE6667"/>
                </a:solidFill>
              </a:rPr>
              <a:t>만화책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F46324-B5BF-4357-828B-1C31CBB7C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230">
            <a:off x="1131115" y="2213187"/>
            <a:ext cx="3670944" cy="24495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8A37FB-0F01-4D11-A07F-593E2BD56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5268" y="3187186"/>
            <a:ext cx="2258736" cy="301164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39E2AF7-6FD7-4DE1-8664-2A20441538BE}"/>
              </a:ext>
            </a:extLst>
          </p:cNvPr>
          <p:cNvSpPr/>
          <p:nvPr/>
        </p:nvSpPr>
        <p:spPr>
          <a:xfrm>
            <a:off x="6362942" y="3039069"/>
            <a:ext cx="476676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세계 </a:t>
            </a:r>
            <a:r>
              <a:rPr lang="en-US" altLang="ko-KR" sz="2000" b="1" dirty="0">
                <a:solidFill>
                  <a:srgbClr val="F48E93"/>
                </a:solidFill>
              </a:rPr>
              <a:t>2</a:t>
            </a:r>
            <a:r>
              <a:rPr lang="ko-KR" altLang="en-US" sz="2000" b="1" dirty="0">
                <a:solidFill>
                  <a:srgbClr val="F48E93"/>
                </a:solidFill>
              </a:rPr>
              <a:t>차대전 이후 만화출판사 등장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E6C97E-E45D-41C3-8636-DBEC87115F1E}"/>
              </a:ext>
            </a:extLst>
          </p:cNvPr>
          <p:cNvSpPr/>
          <p:nvPr/>
        </p:nvSpPr>
        <p:spPr>
          <a:xfrm>
            <a:off x="6199620" y="2287389"/>
            <a:ext cx="265743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주로 흑백만화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96A338-CE8E-47D0-B657-48C8D43B045C}"/>
              </a:ext>
            </a:extLst>
          </p:cNvPr>
          <p:cNvSpPr/>
          <p:nvPr/>
        </p:nvSpPr>
        <p:spPr>
          <a:xfrm>
            <a:off x="5794735" y="4034767"/>
            <a:ext cx="476676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다양한 세계 간접적  체험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8394B78-0989-49C5-B8B2-8BA4D197FBF6}"/>
              </a:ext>
            </a:extLst>
          </p:cNvPr>
          <p:cNvSpPr/>
          <p:nvPr/>
        </p:nvSpPr>
        <p:spPr>
          <a:xfrm>
            <a:off x="6108180" y="4609002"/>
            <a:ext cx="476676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일본의 개방성 → 독자 흥미유발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4E07E4-4FA2-4A6D-B179-4E7580F429B7}"/>
              </a:ext>
            </a:extLst>
          </p:cNvPr>
          <p:cNvSpPr/>
          <p:nvPr/>
        </p:nvSpPr>
        <p:spPr>
          <a:xfrm>
            <a:off x="5052282" y="5129633"/>
            <a:ext cx="476676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다양한 장르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A2ACFB2-AEE5-4DAB-9BBE-D1AE6888D837}"/>
              </a:ext>
            </a:extLst>
          </p:cNvPr>
          <p:cNvCxnSpPr/>
          <p:nvPr/>
        </p:nvCxnSpPr>
        <p:spPr>
          <a:xfrm>
            <a:off x="6591541" y="3808829"/>
            <a:ext cx="720000" cy="0"/>
          </a:xfrm>
          <a:prstGeom prst="line">
            <a:avLst/>
          </a:prstGeom>
          <a:ln w="34925">
            <a:solidFill>
              <a:srgbClr val="FE6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만화책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C08F600-E0A6-4DAF-BE82-63FEEECB9157}"/>
              </a:ext>
            </a:extLst>
          </p:cNvPr>
          <p:cNvSpPr/>
          <p:nvPr/>
        </p:nvSpPr>
        <p:spPr>
          <a:xfrm>
            <a:off x="3272356" y="5107457"/>
            <a:ext cx="1005403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드래곤볼</a:t>
            </a:r>
            <a:endParaRPr lang="en-US" altLang="ko-KR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669CE2-047E-4338-AAE4-DD7E12D1D901}"/>
              </a:ext>
            </a:extLst>
          </p:cNvPr>
          <p:cNvSpPr/>
          <p:nvPr/>
        </p:nvSpPr>
        <p:spPr>
          <a:xfrm>
            <a:off x="5817827" y="2177572"/>
            <a:ext cx="548852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‘</a:t>
            </a:r>
            <a:r>
              <a:rPr lang="ko-KR" altLang="en-US" sz="2000" b="1" dirty="0" err="1">
                <a:solidFill>
                  <a:srgbClr val="F48E93"/>
                </a:solidFill>
              </a:rPr>
              <a:t>도리야마</a:t>
            </a:r>
            <a:r>
              <a:rPr lang="ko-KR" altLang="en-US" sz="2000" b="1" dirty="0">
                <a:solidFill>
                  <a:srgbClr val="F48E93"/>
                </a:solidFill>
              </a:rPr>
              <a:t> 아키라</a:t>
            </a:r>
            <a:r>
              <a:rPr lang="en-US" altLang="ko-KR" sz="2000" b="1" dirty="0">
                <a:solidFill>
                  <a:srgbClr val="F48E93"/>
                </a:solidFill>
              </a:rPr>
              <a:t>’ </a:t>
            </a:r>
            <a:r>
              <a:rPr lang="ko-KR" altLang="en-US" sz="2000" b="1" dirty="0">
                <a:solidFill>
                  <a:srgbClr val="F48E93"/>
                </a:solidFill>
              </a:rPr>
              <a:t>작가의 작품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58EDBC0-8A2D-4AAF-AC7B-B9D992EE1398}"/>
              </a:ext>
            </a:extLst>
          </p:cNvPr>
          <p:cNvSpPr/>
          <p:nvPr/>
        </p:nvSpPr>
        <p:spPr>
          <a:xfrm>
            <a:off x="5086307" y="2678346"/>
            <a:ext cx="548852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1984</a:t>
            </a:r>
            <a:r>
              <a:rPr lang="ko-KR" altLang="en-US" sz="2000" b="1" dirty="0">
                <a:solidFill>
                  <a:srgbClr val="F48E93"/>
                </a:solidFill>
              </a:rPr>
              <a:t>년 부터 연재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B72AA-49EA-4082-994E-ECCDF1153025}"/>
              </a:ext>
            </a:extLst>
          </p:cNvPr>
          <p:cNvSpPr txBox="1"/>
          <p:nvPr/>
        </p:nvSpPr>
        <p:spPr>
          <a:xfrm>
            <a:off x="6660406" y="4788973"/>
            <a:ext cx="3532922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ko-KR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억 </a:t>
            </a:r>
            <a:r>
              <a:rPr lang="en-US" altLang="ko-KR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ko-KR" alt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천만부</a:t>
            </a:r>
            <a:endParaRPr lang="en-US" altLang="ko-KR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>
                    <a:lumMod val="75000"/>
                  </a:prstClr>
                </a:solidFill>
              </a:rPr>
              <a:t>전 세계 판매량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957E6-0BEA-4B63-9F2A-16CF45A46F39}"/>
              </a:ext>
            </a:extLst>
          </p:cNvPr>
          <p:cNvSpPr txBox="1"/>
          <p:nvPr/>
        </p:nvSpPr>
        <p:spPr>
          <a:xfrm>
            <a:off x="6618983" y="3587697"/>
            <a:ext cx="3532922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억 </a:t>
            </a:r>
            <a:r>
              <a:rPr lang="en-US" altLang="ko-KR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천만부</a:t>
            </a:r>
            <a:endParaRPr lang="ko-KR" altLang="en-US" sz="4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>
                    <a:lumMod val="75000"/>
                  </a:prstClr>
                </a:solidFill>
              </a:rPr>
              <a:t>일본 내 발행부수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D4F8706-43C6-4D0F-9DDC-7FF41B232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1969"/>
          <a:stretch/>
        </p:blipFill>
        <p:spPr>
          <a:xfrm>
            <a:off x="1296893" y="2470180"/>
            <a:ext cx="4956330" cy="25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애니메이션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-7424" y="-4082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1AECABC-B41E-494F-88FF-63588F2BC4C7}"/>
              </a:ext>
            </a:extLst>
          </p:cNvPr>
          <p:cNvGrpSpPr/>
          <p:nvPr/>
        </p:nvGrpSpPr>
        <p:grpSpPr>
          <a:xfrm>
            <a:off x="1048245" y="2207002"/>
            <a:ext cx="5117766" cy="3313336"/>
            <a:chOff x="1063337" y="1893556"/>
            <a:chExt cx="5288396" cy="342242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288F980-B860-4FCA-A65D-7D89E53B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781" y="1893556"/>
              <a:ext cx="3436322" cy="2281936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1EB6D8C-F32D-467E-AE23-A33242504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7790">
              <a:off x="1063337" y="2047449"/>
              <a:ext cx="2118737" cy="303403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ACFBCD6-FC85-4FC0-9F3A-C40C5B12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444" y="3596076"/>
              <a:ext cx="3559289" cy="1719908"/>
            </a:xfrm>
            <a:prstGeom prst="rect">
              <a:avLst/>
            </a:prstGeom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96F45FD-9006-4838-BACB-4C0A94CF2847}"/>
              </a:ext>
            </a:extLst>
          </p:cNvPr>
          <p:cNvSpPr/>
          <p:nvPr/>
        </p:nvSpPr>
        <p:spPr>
          <a:xfrm>
            <a:off x="5490933" y="1712508"/>
            <a:ext cx="4383467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만화책 → 애니메이션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3C4ACD4-FF26-413B-AE11-B691F649CD00}"/>
              </a:ext>
            </a:extLst>
          </p:cNvPr>
          <p:cNvSpPr/>
          <p:nvPr/>
        </p:nvSpPr>
        <p:spPr>
          <a:xfrm>
            <a:off x="5533186" y="5277530"/>
            <a:ext cx="438346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세계 시장 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65% </a:t>
            </a:r>
            <a:r>
              <a:rPr lang="ko-KR" altLang="en-US" sz="2000" b="1" dirty="0">
                <a:solidFill>
                  <a:srgbClr val="F48E93"/>
                </a:solidFill>
              </a:rPr>
              <a:t>점유 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40F41DD-6542-4941-960C-F90C09C42160}"/>
              </a:ext>
            </a:extLst>
          </p:cNvPr>
          <p:cNvSpPr/>
          <p:nvPr/>
        </p:nvSpPr>
        <p:spPr>
          <a:xfrm>
            <a:off x="6275666" y="4271969"/>
            <a:ext cx="438346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애니메이션 수출액 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43</a:t>
            </a:r>
            <a:r>
              <a:rPr lang="ko-KR" altLang="en-US" sz="2800" b="1" dirty="0">
                <a:solidFill>
                  <a:schemeClr val="bg2">
                    <a:lumMod val="50000"/>
                  </a:schemeClr>
                </a:solidFill>
              </a:rPr>
              <a:t>억 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ko-KR" altLang="en-US" sz="2800" b="1" dirty="0">
                <a:solidFill>
                  <a:schemeClr val="bg2">
                    <a:lumMod val="50000"/>
                  </a:schemeClr>
                </a:solidFill>
              </a:rPr>
              <a:t>천만</a:t>
            </a:r>
            <a:endParaRPr lang="en-US" altLang="ko-K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7F0A9ED-88E6-47BE-AEEC-275153A837CD}"/>
              </a:ext>
            </a:extLst>
          </p:cNvPr>
          <p:cNvSpPr/>
          <p:nvPr/>
        </p:nvSpPr>
        <p:spPr>
          <a:xfrm>
            <a:off x="5054810" y="2993245"/>
            <a:ext cx="4383467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다양한 스토리 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B1C9A0-4A2C-4839-AFC7-30827C044BF9}"/>
              </a:ext>
            </a:extLst>
          </p:cNvPr>
          <p:cNvSpPr/>
          <p:nvPr/>
        </p:nvSpPr>
        <p:spPr>
          <a:xfrm>
            <a:off x="8564157" y="2583450"/>
            <a:ext cx="1352496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48E93"/>
                </a:solidFill>
              </a:rPr>
              <a:t>분위기</a:t>
            </a:r>
            <a:endParaRPr lang="en-US" altLang="ko-KR" sz="2000" b="1" dirty="0">
              <a:solidFill>
                <a:srgbClr val="F48E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48E93"/>
                </a:solidFill>
              </a:rPr>
              <a:t>배경음악</a:t>
            </a:r>
            <a:endParaRPr lang="en-US" altLang="ko-KR" sz="2000" b="1" dirty="0">
              <a:solidFill>
                <a:srgbClr val="F48E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48E93"/>
                </a:solidFill>
              </a:rPr>
              <a:t>작화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D7C62C5-F8C4-49B1-B5FE-EF7697F6CF52}"/>
              </a:ext>
            </a:extLst>
          </p:cNvPr>
          <p:cNvCxnSpPr/>
          <p:nvPr/>
        </p:nvCxnSpPr>
        <p:spPr>
          <a:xfrm>
            <a:off x="9799164" y="3298151"/>
            <a:ext cx="325120" cy="0"/>
          </a:xfrm>
          <a:prstGeom prst="straightConnector1">
            <a:avLst/>
          </a:prstGeom>
          <a:ln w="57150">
            <a:solidFill>
              <a:srgbClr val="F9D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F31C404-67CC-4FC2-A414-125BD2282405}"/>
              </a:ext>
            </a:extLst>
          </p:cNvPr>
          <p:cNvSpPr/>
          <p:nvPr/>
        </p:nvSpPr>
        <p:spPr>
          <a:xfrm>
            <a:off x="9961724" y="2954035"/>
            <a:ext cx="1594091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F48E93"/>
                </a:solidFill>
              </a:rPr>
              <a:t>만화와 다른</a:t>
            </a:r>
            <a:endParaRPr lang="en-US" altLang="ko-KR" sz="1400" b="1" dirty="0">
              <a:solidFill>
                <a:srgbClr val="F48E9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F48E93"/>
                </a:solidFill>
              </a:rPr>
              <a:t>색다른 경험</a:t>
            </a:r>
            <a:endParaRPr lang="en-US" altLang="ko-KR" sz="1400" b="1" dirty="0">
              <a:solidFill>
                <a:srgbClr val="F48E93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390DD20-7756-4A47-8811-61FEA71D37D2}"/>
              </a:ext>
            </a:extLst>
          </p:cNvPr>
          <p:cNvGrpSpPr/>
          <p:nvPr/>
        </p:nvGrpSpPr>
        <p:grpSpPr>
          <a:xfrm>
            <a:off x="8167254" y="2900380"/>
            <a:ext cx="422701" cy="747327"/>
            <a:chOff x="8188036" y="2594436"/>
            <a:chExt cx="727364" cy="834564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12DA2F48-7C1D-4DED-8383-61BCF6A4078D}"/>
                </a:ext>
              </a:extLst>
            </p:cNvPr>
            <p:cNvCxnSpPr/>
            <p:nvPr/>
          </p:nvCxnSpPr>
          <p:spPr>
            <a:xfrm>
              <a:off x="8188036" y="3032175"/>
              <a:ext cx="305592" cy="0"/>
            </a:xfrm>
            <a:prstGeom prst="line">
              <a:avLst/>
            </a:prstGeom>
            <a:ln w="28575">
              <a:solidFill>
                <a:srgbClr val="FAB4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7A3C6FD-81F1-4A88-A6C9-13A468A1BCC2}"/>
                </a:ext>
              </a:extLst>
            </p:cNvPr>
            <p:cNvCxnSpPr/>
            <p:nvPr/>
          </p:nvCxnSpPr>
          <p:spPr>
            <a:xfrm>
              <a:off x="8493628" y="2594436"/>
              <a:ext cx="0" cy="834564"/>
            </a:xfrm>
            <a:prstGeom prst="line">
              <a:avLst/>
            </a:prstGeom>
            <a:ln w="28575">
              <a:solidFill>
                <a:srgbClr val="FAB4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EB879884-4DAF-4D94-AEB3-093AE68CC932}"/>
                </a:ext>
              </a:extLst>
            </p:cNvPr>
            <p:cNvCxnSpPr/>
            <p:nvPr/>
          </p:nvCxnSpPr>
          <p:spPr>
            <a:xfrm>
              <a:off x="8493628" y="2594436"/>
              <a:ext cx="421772" cy="0"/>
            </a:xfrm>
            <a:prstGeom prst="line">
              <a:avLst/>
            </a:prstGeom>
            <a:ln w="28575">
              <a:solidFill>
                <a:srgbClr val="FAB4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87E14162-1D60-4BBE-BB15-2EEE7BDFB89C}"/>
                </a:ext>
              </a:extLst>
            </p:cNvPr>
            <p:cNvCxnSpPr/>
            <p:nvPr/>
          </p:nvCxnSpPr>
          <p:spPr>
            <a:xfrm>
              <a:off x="8493628" y="3032175"/>
              <a:ext cx="421772" cy="0"/>
            </a:xfrm>
            <a:prstGeom prst="line">
              <a:avLst/>
            </a:prstGeom>
            <a:ln w="28575">
              <a:solidFill>
                <a:srgbClr val="FAB4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25A8B1F6-941A-4681-B278-20775C8B5EC6}"/>
                </a:ext>
              </a:extLst>
            </p:cNvPr>
            <p:cNvCxnSpPr/>
            <p:nvPr/>
          </p:nvCxnSpPr>
          <p:spPr>
            <a:xfrm>
              <a:off x="8493628" y="3427030"/>
              <a:ext cx="421772" cy="0"/>
            </a:xfrm>
            <a:prstGeom prst="line">
              <a:avLst/>
            </a:prstGeom>
            <a:ln w="28575">
              <a:solidFill>
                <a:srgbClr val="FAB4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55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문화 산업의 특징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24F543A-547D-4E36-AD64-124B36CF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129" r="7839" b="1051"/>
          <a:stretch/>
        </p:blipFill>
        <p:spPr>
          <a:xfrm>
            <a:off x="4577866" y="2283294"/>
            <a:ext cx="2744218" cy="33449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50101CC-F940-4B72-B75E-2D60E21AE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59" l="9962" r="100000">
                        <a14:foregroundMark x1="30268" y1="53241" x2="30268" y2="53241"/>
                        <a14:foregroundMark x1="68199" y1="56481" x2="68199" y2="56481"/>
                        <a14:foregroundMark x1="52490" y1="63889" x2="52490" y2="6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43" y="2927058"/>
            <a:ext cx="2486025" cy="2057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8AF147E-2FEE-41F5-BD12-65B3FCE44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22" r="94778">
                        <a14:foregroundMark x1="27333" y1="36166" x2="27333" y2="36166"/>
                        <a14:foregroundMark x1="28333" y1="38933" x2="28333" y2="38933"/>
                        <a14:foregroundMark x1="33889" y1="63636" x2="33889" y2="63636"/>
                        <a14:foregroundMark x1="30222" y1="49605" x2="30222" y2="49605"/>
                        <a14:foregroundMark x1="28333" y1="40514" x2="28333" y2="40514"/>
                        <a14:foregroundMark x1="32000" y1="47826" x2="32000" y2="47826"/>
                        <a14:foregroundMark x1="32667" y1="52372" x2="32667" y2="52372"/>
                        <a14:foregroundMark x1="34556" y1="57510" x2="35222" y2="59486"/>
                        <a14:foregroundMark x1="35778" y1="59684" x2="36222" y2="59881"/>
                        <a14:foregroundMark x1="35222" y1="60474" x2="35778" y2="66403"/>
                        <a14:foregroundMark x1="34778" y1="58893" x2="34000" y2="63439"/>
                        <a14:foregroundMark x1="33889" y1="62451" x2="33889" y2="56324"/>
                        <a14:foregroundMark x1="33889" y1="56324" x2="32444" y2="52964"/>
                        <a14:foregroundMark x1="29111" y1="39130" x2="30000" y2="49407"/>
                        <a14:foregroundMark x1="30556" y1="48814" x2="31333" y2="44269"/>
                        <a14:foregroundMark x1="31333" y1="44269" x2="31889" y2="51383"/>
                        <a14:backgroundMark x1="34889" y1="593" x2="34889" y2="593"/>
                        <a14:backgroundMark x1="27333" y1="37747" x2="27333" y2="37747"/>
                        <a14:backgroundMark x1="28556" y1="33597" x2="28556" y2="33597"/>
                        <a14:backgroundMark x1="30333" y1="50593" x2="30333" y2="50593"/>
                        <a14:backgroundMark x1="34111" y1="62846" x2="34111" y2="62846"/>
                        <a14:backgroundMark x1="35778" y1="65810" x2="35778" y2="65810"/>
                        <a14:backgroundMark x1="26556" y1="75099" x2="26556" y2="75099"/>
                        <a14:backgroundMark x1="28556" y1="34387" x2="28556" y2="34387"/>
                        <a14:backgroundMark x1="25333" y1="90316" x2="25333" y2="90316"/>
                        <a14:backgroundMark x1="34000" y1="55731" x2="34000" y2="55731"/>
                        <a14:backgroundMark x1="29333" y1="43874" x2="29333" y2="43874"/>
                        <a14:backgroundMark x1="26889" y1="34783" x2="26889" y2="34783"/>
                        <a14:backgroundMark x1="24111" y1="69170" x2="24111" y2="69170"/>
                        <a14:backgroundMark x1="24222" y1="66008" x2="24222" y2="66008"/>
                        <a14:backgroundMark x1="33000" y1="62451" x2="33000" y2="62451"/>
                        <a14:backgroundMark x1="32556" y1="66798" x2="32556" y2="66798"/>
                        <a14:backgroundMark x1="32000" y1="52569" x2="33778" y2="56324"/>
                        <a14:backgroundMark x1="33667" y1="56324" x2="34778" y2="61462"/>
                        <a14:backgroundMark x1="34778" y1="61462" x2="35556" y2="67589"/>
                        <a14:backgroundMark x1="30778" y1="50988" x2="31556" y2="48024"/>
                        <a14:backgroundMark x1="32111" y1="49407" x2="32222" y2="52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07" y="3043038"/>
            <a:ext cx="3453118" cy="19414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2294A54-4A4F-4BDF-8EE8-210E645CD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b="14045"/>
          <a:stretch/>
        </p:blipFill>
        <p:spPr>
          <a:xfrm>
            <a:off x="1117277" y="2223042"/>
            <a:ext cx="3928458" cy="3581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D43A7-7DD4-45BB-9DE1-9C0BF59D7935}"/>
              </a:ext>
            </a:extLst>
          </p:cNvPr>
          <p:cNvSpPr txBox="1"/>
          <p:nvPr/>
        </p:nvSpPr>
        <p:spPr>
          <a:xfrm>
            <a:off x="5045735" y="3478607"/>
            <a:ext cx="4302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rgbClr val="FE6667"/>
                </a:solidFill>
              </a:rPr>
              <a:t>시장 점유율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29CDF55E-E10F-426B-8CB0-A1B1755EBCDB}"/>
              </a:ext>
            </a:extLst>
          </p:cNvPr>
          <p:cNvSpPr/>
          <p:nvPr/>
        </p:nvSpPr>
        <p:spPr>
          <a:xfrm rot="16200000">
            <a:off x="9099902" y="3444532"/>
            <a:ext cx="1247191" cy="852285"/>
          </a:xfrm>
          <a:prstGeom prst="rightArrow">
            <a:avLst>
              <a:gd name="adj1" fmla="val 50000"/>
              <a:gd name="adj2" fmla="val 71557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1DF418D8-F63B-4AA8-9CAF-CF55B65BA6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1"/>
          <a:stretch/>
        </p:blipFill>
        <p:spPr>
          <a:xfrm rot="1887470">
            <a:off x="6081025" y="1925002"/>
            <a:ext cx="5533430" cy="454117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14F181B-EDF2-40A1-84A0-9D0EA81C93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1509643" y="2432401"/>
            <a:ext cx="703621" cy="610637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112C6F66-6390-496F-96B2-39D68A1B9E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2495761" y="2283294"/>
            <a:ext cx="703621" cy="610637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B1BFD7A0-30E9-4BB3-92EB-E4043D9409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1902009" y="2927058"/>
            <a:ext cx="703621" cy="61063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76C74B8-51B9-4DAF-884C-79879254CD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2364291" y="3642374"/>
            <a:ext cx="703621" cy="610637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127563C-D28D-472F-96DC-5B59797438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3053210" y="4008097"/>
            <a:ext cx="703621" cy="61063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1B51BE0-D6F9-4E4B-9EDD-6D34598C52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2377885" y="4707221"/>
            <a:ext cx="703621" cy="610637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E13238DB-741B-45FF-8FE8-172A4AAF35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3570749" y="3214598"/>
            <a:ext cx="703621" cy="61063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A260D2E9-90BD-4A6E-A9D7-33BEA57AC4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4369243" y="4023386"/>
            <a:ext cx="703621" cy="61063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8AC74F91-C693-44E6-9527-7DB4AF105D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4342114" y="3120411"/>
            <a:ext cx="703621" cy="610637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7107D944-25C3-4FB1-AE17-6BB2BBD970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3990303" y="2316421"/>
            <a:ext cx="703621" cy="61063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2087735A-9EDB-48BA-A6C0-E6B4D402DC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>
          <a:xfrm>
            <a:off x="3126065" y="1855733"/>
            <a:ext cx="703621" cy="610637"/>
          </a:xfrm>
          <a:prstGeom prst="rect">
            <a:avLst/>
          </a:prstGeom>
        </p:spPr>
      </p:pic>
      <p:sp>
        <p:nvSpPr>
          <p:cNvPr id="54" name="화살표: 오른쪽 53">
            <a:extLst>
              <a:ext uri="{FF2B5EF4-FFF2-40B4-BE49-F238E27FC236}">
                <a16:creationId xmlns:a16="http://schemas.microsoft.com/office/drawing/2014/main" id="{2CE58D46-FB88-4B38-A76F-DBFB09D4EADE}"/>
              </a:ext>
            </a:extLst>
          </p:cNvPr>
          <p:cNvSpPr/>
          <p:nvPr/>
        </p:nvSpPr>
        <p:spPr>
          <a:xfrm rot="11389192">
            <a:off x="5740666" y="3240618"/>
            <a:ext cx="2800166" cy="765235"/>
          </a:xfrm>
          <a:custGeom>
            <a:avLst/>
            <a:gdLst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799072 h 1065429"/>
              <a:gd name="connsiteX7" fmla="*/ 0 w 2635391"/>
              <a:gd name="connsiteY7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  <a:gd name="connsiteX0" fmla="*/ 0 w 2635391"/>
              <a:gd name="connsiteY0" fmla="*/ 266357 h 1065429"/>
              <a:gd name="connsiteX1" fmla="*/ 2102677 w 2635391"/>
              <a:gd name="connsiteY1" fmla="*/ 266357 h 1065429"/>
              <a:gd name="connsiteX2" fmla="*/ 2102677 w 2635391"/>
              <a:gd name="connsiteY2" fmla="*/ 0 h 1065429"/>
              <a:gd name="connsiteX3" fmla="*/ 2635391 w 2635391"/>
              <a:gd name="connsiteY3" fmla="*/ 532715 h 1065429"/>
              <a:gd name="connsiteX4" fmla="*/ 2102677 w 2635391"/>
              <a:gd name="connsiteY4" fmla="*/ 1065429 h 1065429"/>
              <a:gd name="connsiteX5" fmla="*/ 2102677 w 2635391"/>
              <a:gd name="connsiteY5" fmla="*/ 799072 h 1065429"/>
              <a:gd name="connsiteX6" fmla="*/ 0 w 2635391"/>
              <a:gd name="connsiteY6" fmla="*/ 266357 h 10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391" h="1065429">
                <a:moveTo>
                  <a:pt x="0" y="266357"/>
                </a:moveTo>
                <a:cubicBezTo>
                  <a:pt x="643605" y="710988"/>
                  <a:pt x="1895877" y="558400"/>
                  <a:pt x="2102677" y="266357"/>
                </a:cubicBezTo>
                <a:lnTo>
                  <a:pt x="2102677" y="0"/>
                </a:lnTo>
                <a:lnTo>
                  <a:pt x="2635391" y="532715"/>
                </a:lnTo>
                <a:lnTo>
                  <a:pt x="2102677" y="1065429"/>
                </a:lnTo>
                <a:lnTo>
                  <a:pt x="2102677" y="799072"/>
                </a:lnTo>
                <a:cubicBezTo>
                  <a:pt x="1206559" y="1243554"/>
                  <a:pt x="642484" y="986460"/>
                  <a:pt x="0" y="266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FE6667"/>
                </a:solidFill>
              </a:rPr>
              <a:t>contents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665506" y="1566819"/>
            <a:ext cx="925696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문화 콘텐츠의 규모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29" name="자유형 28"/>
          <p:cNvSpPr/>
          <p:nvPr/>
        </p:nvSpPr>
        <p:spPr>
          <a:xfrm>
            <a:off x="0" y="-2284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1D8D2A-4583-46DF-87A9-374FFFA354B4}"/>
              </a:ext>
            </a:extLst>
          </p:cNvPr>
          <p:cNvSpPr/>
          <p:nvPr/>
        </p:nvSpPr>
        <p:spPr>
          <a:xfrm>
            <a:off x="1696210" y="2174468"/>
            <a:ext cx="914790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일본의 영화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0709FE-F164-43EA-8AF3-19C0205CB876}"/>
              </a:ext>
            </a:extLst>
          </p:cNvPr>
          <p:cNvSpPr/>
          <p:nvPr/>
        </p:nvSpPr>
        <p:spPr>
          <a:xfrm>
            <a:off x="1378591" y="2631444"/>
            <a:ext cx="892800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48E93"/>
                </a:solidFill>
              </a:rPr>
              <a:t>OST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0F95F8E-E495-4DB3-8B6E-C5C826AE6452}"/>
              </a:ext>
            </a:extLst>
          </p:cNvPr>
          <p:cNvSpPr/>
          <p:nvPr/>
        </p:nvSpPr>
        <p:spPr>
          <a:xfrm>
            <a:off x="1665506" y="3125967"/>
            <a:ext cx="863617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캐릭터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6A09D81-97B0-41E4-A218-A58CC6DD4D26}"/>
              </a:ext>
            </a:extLst>
          </p:cNvPr>
          <p:cNvSpPr/>
          <p:nvPr/>
        </p:nvSpPr>
        <p:spPr>
          <a:xfrm>
            <a:off x="1665506" y="3640547"/>
            <a:ext cx="840128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게임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B06EFF4-42DC-4804-9805-0DF5813CE041}"/>
              </a:ext>
            </a:extLst>
          </p:cNvPr>
          <p:cNvSpPr/>
          <p:nvPr/>
        </p:nvSpPr>
        <p:spPr>
          <a:xfrm>
            <a:off x="1665506" y="4155125"/>
            <a:ext cx="8636175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만화책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5C44556-F377-4697-8303-3039555DD51F}"/>
              </a:ext>
            </a:extLst>
          </p:cNvPr>
          <p:cNvSpPr/>
          <p:nvPr/>
        </p:nvSpPr>
        <p:spPr>
          <a:xfrm>
            <a:off x="1665506" y="4669704"/>
            <a:ext cx="9147903" cy="5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애니메이션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E11F0E5-58E5-4037-8683-C7CDCB925285}"/>
              </a:ext>
            </a:extLst>
          </p:cNvPr>
          <p:cNvSpPr/>
          <p:nvPr/>
        </p:nvSpPr>
        <p:spPr>
          <a:xfrm>
            <a:off x="1732618" y="5345262"/>
            <a:ext cx="925696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48E93"/>
                </a:solidFill>
              </a:rPr>
              <a:t>문화산업의 특징</a:t>
            </a:r>
            <a:endParaRPr lang="en-US" altLang="ko-KR" sz="2000" b="1" dirty="0">
              <a:solidFill>
                <a:srgbClr val="F48E93"/>
              </a:solidFill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04B13D5-6EEB-4384-8BAB-88A2FA15BB01}"/>
              </a:ext>
            </a:extLst>
          </p:cNvPr>
          <p:cNvCxnSpPr/>
          <p:nvPr/>
        </p:nvCxnSpPr>
        <p:spPr>
          <a:xfrm>
            <a:off x="4863444" y="2174204"/>
            <a:ext cx="720000" cy="0"/>
          </a:xfrm>
          <a:prstGeom prst="line">
            <a:avLst/>
          </a:prstGeom>
          <a:ln>
            <a:solidFill>
              <a:srgbClr val="FE6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69502AE-F582-43B5-851B-A66E1AD6A927}"/>
              </a:ext>
            </a:extLst>
          </p:cNvPr>
          <p:cNvCxnSpPr/>
          <p:nvPr/>
        </p:nvCxnSpPr>
        <p:spPr>
          <a:xfrm>
            <a:off x="4804721" y="5181657"/>
            <a:ext cx="720000" cy="0"/>
          </a:xfrm>
          <a:prstGeom prst="line">
            <a:avLst/>
          </a:prstGeom>
          <a:ln>
            <a:solidFill>
              <a:srgbClr val="FE6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208A5-1F2C-474F-9BC3-3D41EE034C12}"/>
              </a:ext>
            </a:extLst>
          </p:cNvPr>
          <p:cNvSpPr txBox="1"/>
          <p:nvPr/>
        </p:nvSpPr>
        <p:spPr>
          <a:xfrm>
            <a:off x="2140528" y="2459504"/>
            <a:ext cx="8884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0" b="1" dirty="0">
                <a:solidFill>
                  <a:srgbClr val="FF5050"/>
                </a:solidFill>
              </a:rPr>
              <a:t>Thank You</a:t>
            </a:r>
            <a:endParaRPr lang="ko-KR" altLang="en-US" sz="12000" b="1" dirty="0">
              <a:solidFill>
                <a:srgbClr val="FF5050"/>
              </a:solidFill>
            </a:endParaRPr>
          </a:p>
        </p:txBody>
      </p:sp>
      <p:sp>
        <p:nvSpPr>
          <p:cNvPr id="19" name="자유형 28">
            <a:extLst>
              <a:ext uri="{FF2B5EF4-FFF2-40B4-BE49-F238E27FC236}">
                <a16:creationId xmlns:a16="http://schemas.microsoft.com/office/drawing/2014/main" id="{439EED28-A399-43E2-9FD7-6F0648914F47}"/>
              </a:ext>
            </a:extLst>
          </p:cNvPr>
          <p:cNvSpPr/>
          <p:nvPr/>
        </p:nvSpPr>
        <p:spPr>
          <a:xfrm rot="10800000">
            <a:off x="-3465" y="-346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문화 콘텐츠 규모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19119" y="1645781"/>
            <a:ext cx="3922493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FE6667"/>
                </a:solidFill>
              </a:rPr>
              <a:t>문화 콘텐츠산업 나라별 규모</a:t>
            </a:r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888428786"/>
              </p:ext>
            </p:extLst>
          </p:nvPr>
        </p:nvGraphicFramePr>
        <p:xfrm>
          <a:off x="1665506" y="1645781"/>
          <a:ext cx="8928000" cy="493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CED0003A-4472-42DC-A131-63341A1600EF}"/>
              </a:ext>
            </a:extLst>
          </p:cNvPr>
          <p:cNvGrpSpPr/>
          <p:nvPr/>
        </p:nvGrpSpPr>
        <p:grpSpPr>
          <a:xfrm>
            <a:off x="5223360" y="2525860"/>
            <a:ext cx="2122319" cy="2122319"/>
            <a:chOff x="8494881" y="1464107"/>
            <a:chExt cx="1778000" cy="1778000"/>
          </a:xfrm>
        </p:grpSpPr>
        <p:sp>
          <p:nvSpPr>
            <p:cNvPr id="22" name="타원 21"/>
            <p:cNvSpPr/>
            <p:nvPr/>
          </p:nvSpPr>
          <p:spPr>
            <a:xfrm>
              <a:off x="8494881" y="1464107"/>
              <a:ext cx="1778000" cy="1778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FEE8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rgbClr val="FE6667"/>
                  </a:solidFill>
                  <a:cs typeface="Aharoni" panose="02010803020104030203" pitchFamily="2" charset="-79"/>
                </a:rPr>
                <a:t>JAPAN</a:t>
              </a:r>
            </a:p>
            <a:p>
              <a:pPr algn="ctr"/>
              <a:r>
                <a:rPr lang="en-US" altLang="ko-KR" sz="3600" dirty="0">
                  <a:solidFill>
                    <a:srgbClr val="FE6667"/>
                  </a:solidFill>
                  <a:cs typeface="Aharoni" panose="02010803020104030203" pitchFamily="2" charset="-79"/>
                </a:rPr>
                <a:t>7.6%</a:t>
              </a:r>
              <a:endParaRPr lang="en-US" altLang="ko-KR" sz="3600" b="1" dirty="0">
                <a:solidFill>
                  <a:srgbClr val="FE6667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29" name="원호 28"/>
            <p:cNvSpPr/>
            <p:nvPr/>
          </p:nvSpPr>
          <p:spPr>
            <a:xfrm>
              <a:off x="8494881" y="1464107"/>
              <a:ext cx="1778000" cy="1778000"/>
            </a:xfrm>
            <a:prstGeom prst="arc">
              <a:avLst>
                <a:gd name="adj1" fmla="val 16200000"/>
                <a:gd name="adj2" fmla="val 5875115"/>
              </a:avLst>
            </a:prstGeom>
            <a:ln w="127000">
              <a:solidFill>
                <a:srgbClr val="FE6667"/>
              </a:solidFill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자유형 3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일본의 영화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BD44D61-5BF9-4CCA-B110-9CA9C74ACF10}"/>
              </a:ext>
            </a:extLst>
          </p:cNvPr>
          <p:cNvGrpSpPr/>
          <p:nvPr/>
        </p:nvGrpSpPr>
        <p:grpSpPr>
          <a:xfrm>
            <a:off x="1665506" y="1858015"/>
            <a:ext cx="2613600" cy="4123861"/>
            <a:chOff x="1559058" y="1985797"/>
            <a:chExt cx="2613600" cy="41238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83D366-5A3E-4AC7-98D1-B753F74CE13A}"/>
                </a:ext>
              </a:extLst>
            </p:cNvPr>
            <p:cNvSpPr txBox="1"/>
            <p:nvPr/>
          </p:nvSpPr>
          <p:spPr>
            <a:xfrm>
              <a:off x="1575900" y="5756500"/>
              <a:ext cx="2579916" cy="35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1986</a:t>
              </a:r>
              <a:r>
                <a:rPr lang="ko-KR" alt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年</a:t>
              </a:r>
              <a:endParaRPr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cs typeface="Aharoni" panose="02010803020104030203" pitchFamily="2" charset="-79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83AFC17-AAFE-4704-9933-CA889379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058" y="2151062"/>
              <a:ext cx="2613600" cy="3590013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FAB4C0"/>
              </a:solidFill>
            </a:ln>
            <a:effectLst/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8D8BC229-4F10-41B3-8FF2-C708F801C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8" t="20484" r="8892" b="62908"/>
            <a:stretch/>
          </p:blipFill>
          <p:spPr>
            <a:xfrm>
              <a:off x="2241079" y="1985797"/>
              <a:ext cx="1289324" cy="330530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7BC2EAC-ABF8-4CA5-B799-700D089FE008}"/>
              </a:ext>
            </a:extLst>
          </p:cNvPr>
          <p:cNvGrpSpPr/>
          <p:nvPr/>
        </p:nvGrpSpPr>
        <p:grpSpPr>
          <a:xfrm>
            <a:off x="4869355" y="1858015"/>
            <a:ext cx="2673822" cy="4144686"/>
            <a:chOff x="4762907" y="1985797"/>
            <a:chExt cx="2673822" cy="414468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9F2C564-EEAD-4AC9-933F-65D4364CF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" t="1748" r="3577" b="785"/>
            <a:stretch/>
          </p:blipFill>
          <p:spPr>
            <a:xfrm>
              <a:off x="4762907" y="2166486"/>
              <a:ext cx="2613600" cy="3590014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FAB4C0"/>
              </a:solidFill>
            </a:ln>
            <a:effectLst/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0509D0-DFFD-42EA-978D-EEB899CC19B5}"/>
                </a:ext>
              </a:extLst>
            </p:cNvPr>
            <p:cNvSpPr txBox="1"/>
            <p:nvPr/>
          </p:nvSpPr>
          <p:spPr>
            <a:xfrm>
              <a:off x="4822283" y="5756598"/>
              <a:ext cx="2614446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1988</a:t>
              </a:r>
              <a:r>
                <a:rPr lang="ko-KR" alt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年</a:t>
              </a:r>
              <a:endParaRPr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cs typeface="Aharoni" panose="02010803020104030203" pitchFamily="2" charset="-79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A7DC4EAB-46AC-4CBC-861F-258FB4AAA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8" t="20484" r="8892" b="62908"/>
            <a:stretch/>
          </p:blipFill>
          <p:spPr>
            <a:xfrm>
              <a:off x="5451338" y="1985797"/>
              <a:ext cx="1289324" cy="330530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DF5C4EB-2C2E-4172-B2E1-4810770517EC}"/>
              </a:ext>
            </a:extLst>
          </p:cNvPr>
          <p:cNvGrpSpPr/>
          <p:nvPr/>
        </p:nvGrpSpPr>
        <p:grpSpPr>
          <a:xfrm>
            <a:off x="7997613" y="1807215"/>
            <a:ext cx="2682644" cy="4173007"/>
            <a:chOff x="7891165" y="1934997"/>
            <a:chExt cx="2682644" cy="417300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8679CBA-E277-4D08-A37F-5626B69C9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165" y="2156142"/>
              <a:ext cx="2639935" cy="3590013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FAB4C0"/>
              </a:solidFill>
            </a:ln>
            <a:effectLst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0FB7C-DF49-45F3-8FFD-E8FD373D588F}"/>
                </a:ext>
              </a:extLst>
            </p:cNvPr>
            <p:cNvSpPr txBox="1"/>
            <p:nvPr/>
          </p:nvSpPr>
          <p:spPr>
            <a:xfrm>
              <a:off x="7959363" y="5734119"/>
              <a:ext cx="2614446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2001</a:t>
              </a:r>
              <a:r>
                <a:rPr lang="ko-KR" alt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haroni" panose="02010803020104030203" pitchFamily="2" charset="-79"/>
                </a:rPr>
                <a:t>年</a:t>
              </a:r>
              <a:endParaRPr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cs typeface="Aharoni" panose="02010803020104030203" pitchFamily="2" charset="-79"/>
              </a:endParaRP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DA5E27CA-C096-4E61-BB94-420CF7652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8" t="20484" r="8892" b="62908"/>
            <a:stretch/>
          </p:blipFill>
          <p:spPr>
            <a:xfrm>
              <a:off x="8571124" y="1934997"/>
              <a:ext cx="1289324" cy="33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0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일본의 영화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DC104D-E5ED-4007-9381-4E90F5511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b="3059"/>
          <a:stretch/>
        </p:blipFill>
        <p:spPr>
          <a:xfrm>
            <a:off x="1720163" y="2836823"/>
            <a:ext cx="3928300" cy="207788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35A6955-8F5D-4CF4-81BB-D1E725A25B96}"/>
              </a:ext>
            </a:extLst>
          </p:cNvPr>
          <p:cNvGrpSpPr/>
          <p:nvPr/>
        </p:nvGrpSpPr>
        <p:grpSpPr>
          <a:xfrm>
            <a:off x="6388015" y="2315614"/>
            <a:ext cx="4741694" cy="2966011"/>
            <a:chOff x="6240204" y="2441182"/>
            <a:chExt cx="4741694" cy="296601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D751636-BB68-4117-A018-72BDAF59C7D8}"/>
                </a:ext>
              </a:extLst>
            </p:cNvPr>
            <p:cNvSpPr/>
            <p:nvPr/>
          </p:nvSpPr>
          <p:spPr>
            <a:xfrm>
              <a:off x="6240204" y="2937948"/>
              <a:ext cx="3928300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ko-KR" sz="2000" b="1" dirty="0">
                  <a:solidFill>
                    <a:srgbClr val="F48E93"/>
                  </a:solidFill>
                </a:rPr>
                <a:t>1985</a:t>
              </a:r>
              <a:r>
                <a:rPr lang="ko-KR" altLang="en-US" sz="2000" b="1" dirty="0">
                  <a:solidFill>
                    <a:srgbClr val="F48E93"/>
                  </a:solidFill>
                </a:rPr>
                <a:t>년 설립</a:t>
              </a:r>
              <a:endParaRPr lang="en-US" altLang="ko-KR" sz="2000" b="1" dirty="0">
                <a:solidFill>
                  <a:srgbClr val="F48E93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8E3E0DB-DC18-41F6-ADED-A69FE5EA749E}"/>
                </a:ext>
              </a:extLst>
            </p:cNvPr>
            <p:cNvSpPr/>
            <p:nvPr/>
          </p:nvSpPr>
          <p:spPr>
            <a:xfrm>
              <a:off x="6240204" y="2441182"/>
              <a:ext cx="3928300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ko-KR" sz="2000" b="1" dirty="0">
                  <a:solidFill>
                    <a:srgbClr val="F48E93"/>
                  </a:solidFill>
                </a:rPr>
                <a:t>‘</a:t>
              </a:r>
              <a:r>
                <a:rPr lang="ko-KR" altLang="en-US" sz="2000" b="1" dirty="0">
                  <a:solidFill>
                    <a:srgbClr val="F48E93"/>
                  </a:solidFill>
                </a:rPr>
                <a:t>미야자키 </a:t>
              </a:r>
              <a:r>
                <a:rPr lang="ko-KR" altLang="en-US" sz="2000" b="1" dirty="0" err="1">
                  <a:solidFill>
                    <a:srgbClr val="F48E93"/>
                  </a:solidFill>
                </a:rPr>
                <a:t>하야오</a:t>
              </a:r>
              <a:r>
                <a:rPr lang="en-US" altLang="ko-KR" sz="2000" b="1" dirty="0">
                  <a:solidFill>
                    <a:srgbClr val="F48E93"/>
                  </a:solidFill>
                </a:rPr>
                <a:t>’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25E865E-ED12-4C82-BB73-E8AE830EB006}"/>
                </a:ext>
              </a:extLst>
            </p:cNvPr>
            <p:cNvSpPr/>
            <p:nvPr/>
          </p:nvSpPr>
          <p:spPr>
            <a:xfrm>
              <a:off x="6240204" y="3432442"/>
              <a:ext cx="3928300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000" b="1" dirty="0">
                  <a:solidFill>
                    <a:srgbClr val="F48E93"/>
                  </a:solidFill>
                </a:rPr>
                <a:t>첫 작품</a:t>
              </a:r>
              <a:r>
                <a:rPr lang="en-US" altLang="ko-KR" sz="2000" b="1" dirty="0">
                  <a:solidFill>
                    <a:srgbClr val="F48E93"/>
                  </a:solidFill>
                </a:rPr>
                <a:t> : </a:t>
              </a:r>
              <a:r>
                <a:rPr lang="ko-KR" altLang="en-US" sz="2000" b="1" dirty="0">
                  <a:solidFill>
                    <a:srgbClr val="F48E93"/>
                  </a:solidFill>
                </a:rPr>
                <a:t>천공의 성 </a:t>
              </a:r>
              <a:r>
                <a:rPr lang="ko-KR" altLang="en-US" sz="2000" b="1" dirty="0" err="1">
                  <a:solidFill>
                    <a:srgbClr val="F48E93"/>
                  </a:solidFill>
                </a:rPr>
                <a:t>라퓨타</a:t>
              </a:r>
              <a:endParaRPr lang="en-US" altLang="ko-KR" sz="2000" b="1" dirty="0">
                <a:solidFill>
                  <a:srgbClr val="F48E93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88A452E-BD06-435C-B716-E5298D476243}"/>
                </a:ext>
              </a:extLst>
            </p:cNvPr>
            <p:cNvSpPr/>
            <p:nvPr/>
          </p:nvSpPr>
          <p:spPr>
            <a:xfrm>
              <a:off x="6240204" y="3921048"/>
              <a:ext cx="4741694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000" b="1" dirty="0">
                  <a:solidFill>
                    <a:srgbClr val="F48E93"/>
                  </a:solidFill>
                </a:rPr>
                <a:t>실사에서 표현할 수 없는 카메라 기법</a:t>
              </a:r>
              <a:endParaRPr lang="en-US" altLang="ko-KR" sz="2000" b="1" dirty="0">
                <a:solidFill>
                  <a:srgbClr val="F48E93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EEF6EFF-274C-4040-92E8-0020EE656972}"/>
                </a:ext>
              </a:extLst>
            </p:cNvPr>
            <p:cNvSpPr/>
            <p:nvPr/>
          </p:nvSpPr>
          <p:spPr>
            <a:xfrm>
              <a:off x="6240204" y="4408013"/>
              <a:ext cx="4741694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000" b="1" dirty="0">
                  <a:solidFill>
                    <a:srgbClr val="F48E93"/>
                  </a:solidFill>
                </a:rPr>
                <a:t>리얼한 배경</a:t>
              </a:r>
              <a:endParaRPr lang="en-US" altLang="ko-KR" sz="2000" b="1" dirty="0">
                <a:solidFill>
                  <a:srgbClr val="F48E93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1FF6A3-4BF6-4BEC-A5E9-D326E017BD74}"/>
                </a:ext>
              </a:extLst>
            </p:cNvPr>
            <p:cNvSpPr/>
            <p:nvPr/>
          </p:nvSpPr>
          <p:spPr>
            <a:xfrm>
              <a:off x="6240204" y="4912699"/>
              <a:ext cx="4741694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000" b="1" dirty="0">
                  <a:solidFill>
                    <a:srgbClr val="F48E93"/>
                  </a:solidFill>
                </a:rPr>
                <a:t>작품세계 추구함</a:t>
              </a:r>
              <a:endParaRPr lang="en-US" altLang="ko-KR" sz="2000" b="1" dirty="0">
                <a:solidFill>
                  <a:srgbClr val="F48E93"/>
                </a:solidFill>
              </a:endParaRPr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DA77E23-DB44-492D-99F4-91514AC07B4B}"/>
              </a:ext>
            </a:extLst>
          </p:cNvPr>
          <p:cNvSpPr/>
          <p:nvPr/>
        </p:nvSpPr>
        <p:spPr>
          <a:xfrm>
            <a:off x="1564640" y="2672079"/>
            <a:ext cx="4239347" cy="2382521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0C21372-A69C-435C-A3A3-DCCDACBA609A}"/>
              </a:ext>
            </a:extLst>
          </p:cNvPr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FE6667"/>
                </a:solidFill>
              </a:rPr>
              <a:t>OST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C0E04B-97E5-492C-8F14-8853162F6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09" y="1557563"/>
            <a:ext cx="3001194" cy="429921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91E0E65E-B681-40F5-B6EF-561C2CC4F6AE}"/>
              </a:ext>
            </a:extLst>
          </p:cNvPr>
          <p:cNvSpPr/>
          <p:nvPr/>
        </p:nvSpPr>
        <p:spPr>
          <a:xfrm>
            <a:off x="5072002" y="1663715"/>
            <a:ext cx="3196423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48E93"/>
                </a:solidFill>
              </a:rPr>
              <a:t>전전전세</a:t>
            </a:r>
            <a:r>
              <a:rPr lang="en-US" altLang="ko-KR" sz="2400" b="1" dirty="0">
                <a:solidFill>
                  <a:srgbClr val="F48E93"/>
                </a:solidFill>
              </a:rPr>
              <a:t>(</a:t>
            </a:r>
            <a:r>
              <a:rPr lang="ko-KR" altLang="en-US" sz="2400" b="1" dirty="0">
                <a:solidFill>
                  <a:srgbClr val="F48E93"/>
                </a:solidFill>
              </a:rPr>
              <a:t>前前前世</a:t>
            </a:r>
            <a:r>
              <a:rPr lang="en-US" altLang="ko-KR" sz="2400" b="1" dirty="0">
                <a:solidFill>
                  <a:srgbClr val="F48E93"/>
                </a:solidFill>
              </a:rPr>
              <a:t>)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6CE12F-C96C-43B7-BF9E-587B6D89BD96}"/>
              </a:ext>
            </a:extLst>
          </p:cNvPr>
          <p:cNvSpPr/>
          <p:nvPr/>
        </p:nvSpPr>
        <p:spPr>
          <a:xfrm>
            <a:off x="4902808" y="3925887"/>
            <a:ext cx="4562973" cy="57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48E93"/>
                </a:solidFill>
              </a:rPr>
              <a:t>아무것도 아니야</a:t>
            </a:r>
            <a:r>
              <a:rPr lang="en-US" altLang="ko-KR" sz="2400" b="1" dirty="0">
                <a:solidFill>
                  <a:srgbClr val="F48E93"/>
                </a:solidFill>
              </a:rPr>
              <a:t>(</a:t>
            </a:r>
            <a:r>
              <a:rPr lang="ja-JP" altLang="en-US" sz="2400" b="1" dirty="0">
                <a:solidFill>
                  <a:srgbClr val="F48E93"/>
                </a:solidFill>
              </a:rPr>
              <a:t>なんでもないや</a:t>
            </a:r>
            <a:r>
              <a:rPr lang="en-US" altLang="ko-KR" sz="2400" b="1" dirty="0">
                <a:solidFill>
                  <a:srgbClr val="F48E93"/>
                </a:solidFill>
              </a:rPr>
              <a:t>)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3CBFC24-E972-43C5-828D-F0C4E8E346C1}"/>
              </a:ext>
            </a:extLst>
          </p:cNvPr>
          <p:cNvGrpSpPr/>
          <p:nvPr/>
        </p:nvGrpSpPr>
        <p:grpSpPr>
          <a:xfrm>
            <a:off x="8592023" y="1906613"/>
            <a:ext cx="2215385" cy="1704997"/>
            <a:chOff x="7239269" y="2255513"/>
            <a:chExt cx="1329986" cy="1093204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E512D29-B427-4D9E-8A23-1AE2B7F4C828}"/>
                </a:ext>
              </a:extLst>
            </p:cNvPr>
            <p:cNvGrpSpPr/>
            <p:nvPr/>
          </p:nvGrpSpPr>
          <p:grpSpPr>
            <a:xfrm>
              <a:off x="7239269" y="2255513"/>
              <a:ext cx="1302668" cy="1066554"/>
              <a:chOff x="3645716" y="2060045"/>
              <a:chExt cx="1302668" cy="1066554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8B839BD3-7EE0-49AD-BC30-3B4E533C386E}"/>
                  </a:ext>
                </a:extLst>
              </p:cNvPr>
              <p:cNvSpPr/>
              <p:nvPr/>
            </p:nvSpPr>
            <p:spPr>
              <a:xfrm>
                <a:off x="4003346" y="2181561"/>
                <a:ext cx="945038" cy="945038"/>
              </a:xfrm>
              <a:prstGeom prst="arc">
                <a:avLst>
                  <a:gd name="adj1" fmla="val 16200000"/>
                  <a:gd name="adj2" fmla="val 8777927"/>
                </a:avLst>
              </a:prstGeom>
              <a:solidFill>
                <a:srgbClr val="FBB9B9">
                  <a:alpha val="63000"/>
                </a:srgbClr>
              </a:solidFill>
              <a:ln w="53975" cap="rnd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E8955C-733D-40C5-B9AE-AA8B04A3B5DA}"/>
                  </a:ext>
                </a:extLst>
              </p:cNvPr>
              <p:cNvSpPr txBox="1"/>
              <p:nvPr/>
            </p:nvSpPr>
            <p:spPr>
              <a:xfrm>
                <a:off x="3645716" y="2060045"/>
                <a:ext cx="725856" cy="6342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75</a:t>
                </a:r>
                <a:r>
                  <a:rPr lang="ko-KR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만</a:t>
                </a:r>
                <a:endParaRPr lang="en-US" altLang="ko-KR" sz="2400" b="1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download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ko-KR" sz="5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39" name="원호 38">
              <a:extLst>
                <a:ext uri="{FF2B5EF4-FFF2-40B4-BE49-F238E27FC236}">
                  <a16:creationId xmlns:a16="http://schemas.microsoft.com/office/drawing/2014/main" id="{AF546732-17D8-4991-9A7E-190181827160}"/>
                </a:ext>
              </a:extLst>
            </p:cNvPr>
            <p:cNvSpPr/>
            <p:nvPr/>
          </p:nvSpPr>
          <p:spPr>
            <a:xfrm>
              <a:off x="7569581" y="2349043"/>
              <a:ext cx="999674" cy="999674"/>
            </a:xfrm>
            <a:prstGeom prst="arc">
              <a:avLst>
                <a:gd name="adj1" fmla="val 15062241"/>
                <a:gd name="adj2" fmla="val 10686441"/>
              </a:avLst>
            </a:prstGeom>
            <a:noFill/>
            <a:ln w="25400" cap="rnd">
              <a:solidFill>
                <a:srgbClr val="FBB9B9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F58ED10-C91F-445F-9307-88BC078081A1}"/>
              </a:ext>
            </a:extLst>
          </p:cNvPr>
          <p:cNvGrpSpPr/>
          <p:nvPr/>
        </p:nvGrpSpPr>
        <p:grpSpPr>
          <a:xfrm>
            <a:off x="8502727" y="4605604"/>
            <a:ext cx="2215385" cy="1704997"/>
            <a:chOff x="7239269" y="2255513"/>
            <a:chExt cx="1329986" cy="1093204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289C9DC1-50D3-48B5-9902-AE1DCA0A141C}"/>
                </a:ext>
              </a:extLst>
            </p:cNvPr>
            <p:cNvGrpSpPr/>
            <p:nvPr/>
          </p:nvGrpSpPr>
          <p:grpSpPr>
            <a:xfrm>
              <a:off x="7239269" y="2255513"/>
              <a:ext cx="1302668" cy="1066554"/>
              <a:chOff x="3645716" y="2060045"/>
              <a:chExt cx="1302668" cy="1066554"/>
            </a:xfrm>
          </p:grpSpPr>
          <p:sp>
            <p:nvSpPr>
              <p:cNvPr id="43" name="원호 42">
                <a:extLst>
                  <a:ext uri="{FF2B5EF4-FFF2-40B4-BE49-F238E27FC236}">
                    <a16:creationId xmlns:a16="http://schemas.microsoft.com/office/drawing/2014/main" id="{C9DB9DF2-27AB-4011-8D9E-0C8546DEB550}"/>
                  </a:ext>
                </a:extLst>
              </p:cNvPr>
              <p:cNvSpPr/>
              <p:nvPr/>
            </p:nvSpPr>
            <p:spPr>
              <a:xfrm>
                <a:off x="4003346" y="2181561"/>
                <a:ext cx="945038" cy="945038"/>
              </a:xfrm>
              <a:prstGeom prst="arc">
                <a:avLst>
                  <a:gd name="adj1" fmla="val 16200000"/>
                  <a:gd name="adj2" fmla="val 8777927"/>
                </a:avLst>
              </a:prstGeom>
              <a:solidFill>
                <a:srgbClr val="FBB9B9">
                  <a:alpha val="63000"/>
                </a:srgbClr>
              </a:solidFill>
              <a:ln w="53975" cap="rnd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B3F74C-464A-4867-892C-E67CDFBB7626}"/>
                  </a:ext>
                </a:extLst>
              </p:cNvPr>
              <p:cNvSpPr txBox="1"/>
              <p:nvPr/>
            </p:nvSpPr>
            <p:spPr>
              <a:xfrm>
                <a:off x="3645716" y="2060045"/>
                <a:ext cx="725856" cy="6342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25</a:t>
                </a:r>
                <a:r>
                  <a:rPr lang="ko-KR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만</a:t>
                </a:r>
                <a:endParaRPr lang="en-US" altLang="ko-KR" sz="2400" b="1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download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ko-KR" sz="5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85CAEAAB-9D29-49E0-A809-0F5715A82BFB}"/>
                </a:ext>
              </a:extLst>
            </p:cNvPr>
            <p:cNvSpPr/>
            <p:nvPr/>
          </p:nvSpPr>
          <p:spPr>
            <a:xfrm>
              <a:off x="7569581" y="2349043"/>
              <a:ext cx="999674" cy="999674"/>
            </a:xfrm>
            <a:prstGeom prst="arc">
              <a:avLst>
                <a:gd name="adj1" fmla="val 15062241"/>
                <a:gd name="adj2" fmla="val 10686441"/>
              </a:avLst>
            </a:prstGeom>
            <a:noFill/>
            <a:ln w="25400" cap="rnd">
              <a:solidFill>
                <a:srgbClr val="FBB9B9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68" name="그림 67">
            <a:hlinkClick r:id="rId3"/>
            <a:extLst>
              <a:ext uri="{FF2B5EF4-FFF2-40B4-BE49-F238E27FC236}">
                <a16:creationId xmlns:a16="http://schemas.microsoft.com/office/drawing/2014/main" id="{64DCD266-184A-4BB0-BD85-5D189AFED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82" y="2470242"/>
            <a:ext cx="3212870" cy="841321"/>
          </a:xfrm>
          <a:prstGeom prst="rect">
            <a:avLst/>
          </a:prstGeom>
        </p:spPr>
      </p:pic>
      <p:pic>
        <p:nvPicPr>
          <p:cNvPr id="70" name="그림 69">
            <a:hlinkClick r:id="rId5"/>
            <a:extLst>
              <a:ext uri="{FF2B5EF4-FFF2-40B4-BE49-F238E27FC236}">
                <a16:creationId xmlns:a16="http://schemas.microsoft.com/office/drawing/2014/main" id="{CEEF2A54-273E-4A70-9EA1-B461CC9DC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6" y="4838331"/>
            <a:ext cx="321287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FE6667"/>
                </a:solidFill>
              </a:rPr>
              <a:t>OST</a:t>
            </a: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FD3B12-2A99-43DF-A20D-215E8186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86" y="4142265"/>
            <a:ext cx="2897970" cy="194735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359555-D9EC-472E-A4D4-8CECA94CC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06" y="1457184"/>
            <a:ext cx="2826850" cy="209994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C3FBA0F2-0771-4B8E-9213-682478985B90}"/>
              </a:ext>
            </a:extLst>
          </p:cNvPr>
          <p:cNvSpPr/>
          <p:nvPr/>
        </p:nvSpPr>
        <p:spPr>
          <a:xfrm>
            <a:off x="4904048" y="1517450"/>
            <a:ext cx="478208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48E93"/>
                </a:solidFill>
              </a:rPr>
              <a:t>시대를 초월한 마음 </a:t>
            </a:r>
            <a:r>
              <a:rPr lang="en-US" altLang="ko-KR" sz="2000" b="1" dirty="0">
                <a:solidFill>
                  <a:srgbClr val="F48E93"/>
                </a:solidFill>
              </a:rPr>
              <a:t>(</a:t>
            </a:r>
            <a:r>
              <a:rPr lang="ja-JP" altLang="en-US" sz="2000" b="1" dirty="0">
                <a:solidFill>
                  <a:srgbClr val="F48E93"/>
                </a:solidFill>
              </a:rPr>
              <a:t>時代を越える想い</a:t>
            </a:r>
            <a:r>
              <a:rPr lang="en-US" altLang="ko-KR" sz="2000" b="1" dirty="0">
                <a:solidFill>
                  <a:srgbClr val="F48E93"/>
                </a:solidFill>
              </a:rPr>
              <a:t>)</a:t>
            </a:r>
            <a:r>
              <a:rPr lang="ko-KR" altLang="en-US" sz="2000" b="1" dirty="0">
                <a:solidFill>
                  <a:srgbClr val="F48E93"/>
                </a:solidFill>
                <a:latin typeface="+mn-ea"/>
              </a:rPr>
              <a:t> </a:t>
            </a:r>
            <a:endParaRPr lang="en-US" altLang="ko-KR" sz="2000" b="1" dirty="0">
              <a:solidFill>
                <a:srgbClr val="F48E93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6337AB4-B1D9-44CE-B116-DA0841F5EC06}"/>
              </a:ext>
            </a:extLst>
          </p:cNvPr>
          <p:cNvSpPr/>
          <p:nvPr/>
        </p:nvSpPr>
        <p:spPr>
          <a:xfrm>
            <a:off x="5111889" y="4047904"/>
            <a:ext cx="5418788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48E93"/>
                </a:solidFill>
                <a:latin typeface="+mn-ea"/>
              </a:rPr>
              <a:t>  </a:t>
            </a:r>
            <a:r>
              <a:rPr lang="ko-KR" altLang="en-US" sz="2000" b="1" dirty="0" err="1">
                <a:solidFill>
                  <a:srgbClr val="F48E93"/>
                </a:solidFill>
                <a:latin typeface="+mn-ea"/>
              </a:rPr>
              <a:t>타상연화</a:t>
            </a:r>
            <a:r>
              <a:rPr lang="ko-KR" altLang="en-US" sz="2000" b="1" dirty="0">
                <a:solidFill>
                  <a:srgbClr val="F48E93"/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rgbClr val="F48E93"/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rgbClr val="F48E93"/>
                </a:solidFill>
                <a:latin typeface="+mn-ea"/>
              </a:rPr>
              <a:t>打上花火</a:t>
            </a:r>
            <a:r>
              <a:rPr lang="en-US" altLang="ko-KR" sz="2000" b="1" dirty="0">
                <a:solidFill>
                  <a:srgbClr val="F48E93"/>
                </a:solidFill>
                <a:latin typeface="+mn-ea"/>
              </a:rPr>
              <a:t> 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B92F252-01F4-4D37-8AE8-9F3BB80043CF}"/>
              </a:ext>
            </a:extLst>
          </p:cNvPr>
          <p:cNvGrpSpPr/>
          <p:nvPr/>
        </p:nvGrpSpPr>
        <p:grpSpPr>
          <a:xfrm>
            <a:off x="8298409" y="4700366"/>
            <a:ext cx="1295989" cy="999674"/>
            <a:chOff x="7925180" y="5410055"/>
            <a:chExt cx="1295989" cy="999674"/>
          </a:xfrm>
        </p:grpSpPr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8EF0593D-BFFA-4D22-941B-E6A058145A0F}"/>
                </a:ext>
              </a:extLst>
            </p:cNvPr>
            <p:cNvSpPr/>
            <p:nvPr/>
          </p:nvSpPr>
          <p:spPr>
            <a:xfrm>
              <a:off x="8221495" y="5410055"/>
              <a:ext cx="999674" cy="999674"/>
            </a:xfrm>
            <a:prstGeom prst="arc">
              <a:avLst>
                <a:gd name="adj1" fmla="val 15062241"/>
                <a:gd name="adj2" fmla="val 10686441"/>
              </a:avLst>
            </a:prstGeom>
            <a:noFill/>
            <a:ln w="25400" cap="rnd">
              <a:solidFill>
                <a:srgbClr val="FBB9B9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704AF0-A7FB-44AA-AC5C-59B018A9F1B7}"/>
                </a:ext>
              </a:extLst>
            </p:cNvPr>
            <p:cNvSpPr txBox="1"/>
            <p:nvPr/>
          </p:nvSpPr>
          <p:spPr>
            <a:xfrm>
              <a:off x="7925180" y="5442991"/>
              <a:ext cx="7258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</a:t>
              </a:r>
              <a:r>
                <a:rPr lang="ko-KR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위</a:t>
              </a:r>
              <a:endParaRPr lang="en-US" altLang="ko-KR" sz="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716A82-F1F1-4317-8B88-1171BD2534AE}"/>
                </a:ext>
              </a:extLst>
            </p:cNvPr>
            <p:cNvSpPr txBox="1"/>
            <p:nvPr/>
          </p:nvSpPr>
          <p:spPr>
            <a:xfrm>
              <a:off x="8225027" y="5790237"/>
              <a:ext cx="9586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아이튠즈</a:t>
              </a:r>
              <a:endPara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DCC66A5-6B24-4E1B-814C-DB257077FEEC}"/>
              </a:ext>
            </a:extLst>
          </p:cNvPr>
          <p:cNvGrpSpPr/>
          <p:nvPr/>
        </p:nvGrpSpPr>
        <p:grpSpPr>
          <a:xfrm>
            <a:off x="9807110" y="4700048"/>
            <a:ext cx="1624007" cy="999674"/>
            <a:chOff x="9730781" y="5385283"/>
            <a:chExt cx="1624007" cy="999674"/>
          </a:xfrm>
        </p:grpSpPr>
        <p:sp>
          <p:nvSpPr>
            <p:cNvPr id="41" name="원호 40">
              <a:extLst>
                <a:ext uri="{FF2B5EF4-FFF2-40B4-BE49-F238E27FC236}">
                  <a16:creationId xmlns:a16="http://schemas.microsoft.com/office/drawing/2014/main" id="{0DCA37B3-599C-4F87-A75B-82F24DDF1789}"/>
                </a:ext>
              </a:extLst>
            </p:cNvPr>
            <p:cNvSpPr/>
            <p:nvPr/>
          </p:nvSpPr>
          <p:spPr>
            <a:xfrm>
              <a:off x="9956800" y="5385283"/>
              <a:ext cx="996924" cy="999674"/>
            </a:xfrm>
            <a:prstGeom prst="arc">
              <a:avLst>
                <a:gd name="adj1" fmla="val 15062241"/>
                <a:gd name="adj2" fmla="val 10686441"/>
              </a:avLst>
            </a:prstGeom>
            <a:noFill/>
            <a:ln w="25400" cap="rnd">
              <a:solidFill>
                <a:srgbClr val="FBB9B9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0A69C5-14E6-476C-B885-8B052E8BEB5E}"/>
                </a:ext>
              </a:extLst>
            </p:cNvPr>
            <p:cNvSpPr txBox="1"/>
            <p:nvPr/>
          </p:nvSpPr>
          <p:spPr>
            <a:xfrm>
              <a:off x="9730781" y="5442991"/>
              <a:ext cx="72385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</a:t>
              </a:r>
              <a:r>
                <a:rPr lang="ko-KR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위</a:t>
              </a:r>
              <a:endParaRPr lang="en-US" altLang="ko-KR" sz="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70FAF0-E7B3-443C-9D6F-92DB537BB313}"/>
                </a:ext>
              </a:extLst>
            </p:cNvPr>
            <p:cNvSpPr txBox="1"/>
            <p:nvPr/>
          </p:nvSpPr>
          <p:spPr>
            <a:xfrm>
              <a:off x="9871134" y="5776174"/>
              <a:ext cx="148365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/>
              <a:r>
                <a:rPr lang="en-US" altLang="ko-KR" sz="800" dirty="0">
                  <a:latin typeface="+mn-ea"/>
                </a:rPr>
                <a:t>2017</a:t>
              </a:r>
              <a:r>
                <a:rPr lang="ko-KR" altLang="en-US" sz="800" dirty="0">
                  <a:latin typeface="+mn-ea"/>
                </a:rPr>
                <a:t>년 연간 다운로드</a:t>
              </a:r>
              <a:endParaRPr lang="en-US" altLang="ko-KR" sz="800" dirty="0">
                <a:latin typeface="+mn-ea"/>
              </a:endParaRPr>
            </a:p>
            <a:p>
              <a:pPr fontAlgn="base"/>
              <a:r>
                <a:rPr lang="ko-KR" altLang="en-US" sz="800" dirty="0">
                  <a:latin typeface="+mn-ea"/>
                </a:rPr>
                <a:t> 랭킹 </a:t>
              </a:r>
              <a:r>
                <a:rPr lang="ko-KR" altLang="en-US" sz="800" dirty="0" err="1">
                  <a:latin typeface="+mn-ea"/>
                </a:rPr>
                <a:t>애니송</a:t>
              </a:r>
              <a:r>
                <a:rPr lang="ko-KR" altLang="en-US" sz="800" dirty="0">
                  <a:latin typeface="+mn-ea"/>
                </a:rPr>
                <a:t> 부문</a:t>
              </a:r>
            </a:p>
          </p:txBody>
        </p:sp>
      </p:grpSp>
      <p:pic>
        <p:nvPicPr>
          <p:cNvPr id="49" name="그림 48">
            <a:hlinkClick r:id="rId4"/>
            <a:extLst>
              <a:ext uri="{FF2B5EF4-FFF2-40B4-BE49-F238E27FC236}">
                <a16:creationId xmlns:a16="http://schemas.microsoft.com/office/drawing/2014/main" id="{AD2936EB-DFF3-4A04-9844-CC49BB9DC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66" y="2443336"/>
            <a:ext cx="3212870" cy="841321"/>
          </a:xfrm>
          <a:prstGeom prst="rect">
            <a:avLst/>
          </a:prstGeom>
        </p:spPr>
      </p:pic>
      <p:pic>
        <p:nvPicPr>
          <p:cNvPr id="50" name="그림 49">
            <a:hlinkClick r:id="rId6"/>
            <a:extLst>
              <a:ext uri="{FF2B5EF4-FFF2-40B4-BE49-F238E27FC236}">
                <a16:creationId xmlns:a16="http://schemas.microsoft.com/office/drawing/2014/main" id="{A5343957-D947-4DCD-95DB-7F89F917F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39" y="4905245"/>
            <a:ext cx="3212870" cy="841321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EDB3D117-CE2D-4721-A04F-CCEFE23E888F}"/>
              </a:ext>
            </a:extLst>
          </p:cNvPr>
          <p:cNvGrpSpPr/>
          <p:nvPr/>
        </p:nvGrpSpPr>
        <p:grpSpPr>
          <a:xfrm>
            <a:off x="8875688" y="2354174"/>
            <a:ext cx="2091595" cy="861466"/>
            <a:chOff x="8594724" y="2201910"/>
            <a:chExt cx="2677669" cy="7735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BB834D-52B5-4FBB-84E4-5E964CEA9E23}"/>
                </a:ext>
              </a:extLst>
            </p:cNvPr>
            <p:cNvSpPr txBox="1"/>
            <p:nvPr/>
          </p:nvSpPr>
          <p:spPr>
            <a:xfrm>
              <a:off x="8765858" y="2458169"/>
              <a:ext cx="2506535" cy="2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/>
                <a:t>조회수 </a:t>
              </a:r>
              <a:r>
                <a:rPr lang="en-US" altLang="ko-KR" sz="1400" b="1" dirty="0"/>
                <a:t>10,212,058</a:t>
              </a:r>
              <a:r>
                <a:rPr lang="ko-KR" altLang="en-US" sz="1400" b="1" dirty="0"/>
                <a:t>회</a:t>
              </a: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B2E63347-B44B-4BF2-96A0-1958F7FEF820}"/>
                </a:ext>
              </a:extLst>
            </p:cNvPr>
            <p:cNvSpPr/>
            <p:nvPr/>
          </p:nvSpPr>
          <p:spPr>
            <a:xfrm>
              <a:off x="8594724" y="2201910"/>
              <a:ext cx="2627458" cy="7735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4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캐릭터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C9BF23-3FC6-4501-95BB-2854A9D68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1" y="3193603"/>
            <a:ext cx="2486025" cy="2057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C41028A-3DB3-4261-B027-C70CDC216F0B}"/>
              </a:ext>
            </a:extLst>
          </p:cNvPr>
          <p:cNvSpPr/>
          <p:nvPr/>
        </p:nvSpPr>
        <p:spPr>
          <a:xfrm>
            <a:off x="1264046" y="2129180"/>
            <a:ext cx="3913350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48E93"/>
                </a:solidFill>
              </a:rPr>
              <a:t>세상에서 가장 비싼 고양이</a:t>
            </a:r>
            <a:endParaRPr lang="en-US" altLang="ko-KR" sz="2400" b="1" dirty="0">
              <a:solidFill>
                <a:srgbClr val="F48E93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5CFD420-D617-4E87-BB12-09CBA429E37A}"/>
              </a:ext>
            </a:extLst>
          </p:cNvPr>
          <p:cNvSpPr/>
          <p:nvPr/>
        </p:nvSpPr>
        <p:spPr>
          <a:xfrm>
            <a:off x="3628775" y="3362292"/>
            <a:ext cx="4554406" cy="2013469"/>
          </a:xfrm>
          <a:prstGeom prst="roundRect">
            <a:avLst/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B38866-52D3-4F3B-905F-6CF7E4978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599" y="3526097"/>
            <a:ext cx="1216534" cy="116077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6A9239D-E27F-4BC4-A122-E8517642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69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6933" y="4222303"/>
            <a:ext cx="990092" cy="99009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8855BB4-5BF0-43B4-AC04-97CB6420F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52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73324">
            <a:off x="3888497" y="3585504"/>
            <a:ext cx="950868" cy="9508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B36964-CF69-4EB8-9A19-97B48FBC5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3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105" y="3557307"/>
            <a:ext cx="1573698" cy="13386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C4E41CC-6FDF-4CA4-A131-8E0471199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2244">
            <a:off x="5814536" y="4054531"/>
            <a:ext cx="1152261" cy="1146627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CFDC8487-996E-460E-9CCE-7C08674F9FE2}"/>
              </a:ext>
            </a:extLst>
          </p:cNvPr>
          <p:cNvSpPr/>
          <p:nvPr/>
        </p:nvSpPr>
        <p:spPr>
          <a:xfrm>
            <a:off x="8311649" y="4001230"/>
            <a:ext cx="561192" cy="568960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348882-7DC5-41CF-A94D-206E52BA3E0F}"/>
              </a:ext>
            </a:extLst>
          </p:cNvPr>
          <p:cNvSpPr/>
          <p:nvPr/>
        </p:nvSpPr>
        <p:spPr>
          <a:xfrm>
            <a:off x="9439378" y="3512773"/>
            <a:ext cx="1607046" cy="160704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EE8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FE6667"/>
                </a:solidFill>
                <a:cs typeface="Aharoni" panose="02010803020104030203" pitchFamily="2" charset="-79"/>
              </a:rPr>
              <a:t>일본 전체 캐릭터 시장</a:t>
            </a:r>
            <a:endParaRPr lang="en-US" altLang="ko-KR" sz="1200" b="1" dirty="0">
              <a:solidFill>
                <a:srgbClr val="FE6667"/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rgbClr val="FE6667"/>
                </a:solidFill>
                <a:cs typeface="Aharoni" panose="02010803020104030203" pitchFamily="2" charset="-79"/>
              </a:rPr>
              <a:t>80%</a:t>
            </a:r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469B4559-9D03-489A-BDDE-E6722682527F}"/>
              </a:ext>
            </a:extLst>
          </p:cNvPr>
          <p:cNvSpPr/>
          <p:nvPr/>
        </p:nvSpPr>
        <p:spPr>
          <a:xfrm>
            <a:off x="9439378" y="3526097"/>
            <a:ext cx="1607046" cy="1607046"/>
          </a:xfrm>
          <a:prstGeom prst="arc">
            <a:avLst>
              <a:gd name="adj1" fmla="val 16200000"/>
              <a:gd name="adj2" fmla="val 11077619"/>
            </a:avLst>
          </a:prstGeom>
          <a:ln w="127000">
            <a:solidFill>
              <a:srgbClr val="FE6667"/>
            </a:solidFill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6DBA44B-558B-4FC2-A830-7876E64A4174}"/>
              </a:ext>
            </a:extLst>
          </p:cNvPr>
          <p:cNvSpPr/>
          <p:nvPr/>
        </p:nvSpPr>
        <p:spPr>
          <a:xfrm>
            <a:off x="1677119" y="5251003"/>
            <a:ext cx="1383581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HELLO KITTY</a:t>
            </a:r>
          </a:p>
        </p:txBody>
      </p:sp>
    </p:spTree>
    <p:extLst>
      <p:ext uri="{BB962C8B-B14F-4D97-AF65-F5344CB8AC3E}">
        <p14:creationId xmlns:p14="http://schemas.microsoft.com/office/powerpoint/2010/main" val="34928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65506" y="1007797"/>
            <a:ext cx="8928000" cy="45719"/>
          </a:xfrm>
          <a:prstGeom prst="rect">
            <a:avLst/>
          </a:pr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81506" y="368435"/>
            <a:ext cx="6096000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srgbClr val="FE6667"/>
                </a:solidFill>
              </a:rPr>
              <a:t>캐릭터</a:t>
            </a:r>
            <a:endParaRPr lang="en-US" altLang="ko-KR" sz="2400" b="1" kern="0" dirty="0">
              <a:solidFill>
                <a:srgbClr val="FE6667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640226 w 12192000"/>
              <a:gd name="connsiteY3" fmla="*/ 6858000 h 6858000"/>
              <a:gd name="connsiteX4" fmla="*/ 11640226 w 12192000"/>
              <a:gd name="connsiteY4" fmla="*/ 408165 h 6858000"/>
              <a:gd name="connsiteX5" fmla="*/ 11533618 w 12192000"/>
              <a:gd name="connsiteY5" fmla="*/ 301557 h 6858000"/>
              <a:gd name="connsiteX6" fmla="*/ 725395 w 12192000"/>
              <a:gd name="connsiteY6" fmla="*/ 301557 h 6858000"/>
              <a:gd name="connsiteX7" fmla="*/ 618787 w 12192000"/>
              <a:gd name="connsiteY7" fmla="*/ 408165 h 6858000"/>
              <a:gd name="connsiteX8" fmla="*/ 618787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40226" y="6858000"/>
                </a:lnTo>
                <a:lnTo>
                  <a:pt x="11640226" y="408165"/>
                </a:lnTo>
                <a:cubicBezTo>
                  <a:pt x="11640226" y="349287"/>
                  <a:pt x="11592496" y="301557"/>
                  <a:pt x="11533618" y="301557"/>
                </a:cubicBezTo>
                <a:lnTo>
                  <a:pt x="725395" y="301557"/>
                </a:lnTo>
                <a:cubicBezTo>
                  <a:pt x="666517" y="301557"/>
                  <a:pt x="618787" y="349287"/>
                  <a:pt x="618787" y="408165"/>
                </a:cubicBezTo>
                <a:lnTo>
                  <a:pt x="618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9800000">
            <a:off x="10860878" y="175026"/>
            <a:ext cx="135849" cy="568320"/>
          </a:xfrm>
          <a:custGeom>
            <a:avLst/>
            <a:gdLst>
              <a:gd name="connsiteX0" fmla="*/ 149861 w 215746"/>
              <a:gd name="connsiteY0" fmla="*/ 9261 h 902566"/>
              <a:gd name="connsiteX1" fmla="*/ 215746 w 215746"/>
              <a:gd name="connsiteY1" fmla="*/ 117851 h 902566"/>
              <a:gd name="connsiteX2" fmla="*/ 215745 w 215746"/>
              <a:gd name="connsiteY2" fmla="*/ 784715 h 902566"/>
              <a:gd name="connsiteX3" fmla="*/ 107872 w 215746"/>
              <a:gd name="connsiteY3" fmla="*/ 902566 h 902566"/>
              <a:gd name="connsiteX4" fmla="*/ 107873 w 215746"/>
              <a:gd name="connsiteY4" fmla="*/ 902565 h 902566"/>
              <a:gd name="connsiteX5" fmla="*/ 0 w 215746"/>
              <a:gd name="connsiteY5" fmla="*/ 784714 h 902566"/>
              <a:gd name="connsiteX6" fmla="*/ 0 w 215746"/>
              <a:gd name="connsiteY6" fmla="*/ 341641 h 902566"/>
              <a:gd name="connsiteX7" fmla="*/ 20436 w 215746"/>
              <a:gd name="connsiteY7" fmla="*/ 353440 h 902566"/>
              <a:gd name="connsiteX8" fmla="*/ 20436 w 215746"/>
              <a:gd name="connsiteY8" fmla="*/ 778792 h 902566"/>
              <a:gd name="connsiteX9" fmla="*/ 107872 w 215746"/>
              <a:gd name="connsiteY9" fmla="*/ 874316 h 902566"/>
              <a:gd name="connsiteX10" fmla="*/ 195308 w 215746"/>
              <a:gd name="connsiteY10" fmla="*/ 778792 h 902566"/>
              <a:gd name="connsiteX11" fmla="*/ 195308 w 215746"/>
              <a:gd name="connsiteY11" fmla="*/ 123772 h 902566"/>
              <a:gd name="connsiteX12" fmla="*/ 107872 w 215746"/>
              <a:gd name="connsiteY12" fmla="*/ 28248 h 902566"/>
              <a:gd name="connsiteX13" fmla="*/ 27308 w 215746"/>
              <a:gd name="connsiteY13" fmla="*/ 86590 h 902566"/>
              <a:gd name="connsiteX14" fmla="*/ 21279 w 215746"/>
              <a:gd name="connsiteY14" fmla="*/ 119213 h 902566"/>
              <a:gd name="connsiteX15" fmla="*/ 1823 w 215746"/>
              <a:gd name="connsiteY15" fmla="*/ 107980 h 902566"/>
              <a:gd name="connsiteX16" fmla="*/ 8477 w 215746"/>
              <a:gd name="connsiteY16" fmla="*/ 71978 h 902566"/>
              <a:gd name="connsiteX17" fmla="*/ 107873 w 215746"/>
              <a:gd name="connsiteY17" fmla="*/ 0 h 902566"/>
              <a:gd name="connsiteX18" fmla="*/ 149861 w 215746"/>
              <a:gd name="connsiteY18" fmla="*/ 9261 h 9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746" h="902566">
                <a:moveTo>
                  <a:pt x="149861" y="9261"/>
                </a:moveTo>
                <a:cubicBezTo>
                  <a:pt x="188579" y="27152"/>
                  <a:pt x="215746" y="69036"/>
                  <a:pt x="215746" y="117851"/>
                </a:cubicBezTo>
                <a:cubicBezTo>
                  <a:pt x="215746" y="340139"/>
                  <a:pt x="215745" y="562427"/>
                  <a:pt x="215745" y="784715"/>
                </a:cubicBezTo>
                <a:cubicBezTo>
                  <a:pt x="215746" y="849802"/>
                  <a:pt x="167449" y="902566"/>
                  <a:pt x="107872" y="902566"/>
                </a:cubicBezTo>
                <a:lnTo>
                  <a:pt x="107873" y="902565"/>
                </a:lnTo>
                <a:cubicBezTo>
                  <a:pt x="48296" y="902565"/>
                  <a:pt x="0" y="849801"/>
                  <a:pt x="0" y="784714"/>
                </a:cubicBezTo>
                <a:lnTo>
                  <a:pt x="0" y="341641"/>
                </a:lnTo>
                <a:lnTo>
                  <a:pt x="20436" y="353440"/>
                </a:lnTo>
                <a:lnTo>
                  <a:pt x="20436" y="778792"/>
                </a:lnTo>
                <a:cubicBezTo>
                  <a:pt x="20437" y="831549"/>
                  <a:pt x="59583" y="874316"/>
                  <a:pt x="107872" y="874316"/>
                </a:cubicBezTo>
                <a:cubicBezTo>
                  <a:pt x="156162" y="874316"/>
                  <a:pt x="195308" y="831549"/>
                  <a:pt x="195308" y="778792"/>
                </a:cubicBezTo>
                <a:lnTo>
                  <a:pt x="195308" y="123772"/>
                </a:lnTo>
                <a:cubicBezTo>
                  <a:pt x="195309" y="71016"/>
                  <a:pt x="156162" y="28248"/>
                  <a:pt x="107872" y="28248"/>
                </a:cubicBezTo>
                <a:cubicBezTo>
                  <a:pt x="71655" y="28248"/>
                  <a:pt x="40581" y="52305"/>
                  <a:pt x="27308" y="86590"/>
                </a:cubicBezTo>
                <a:lnTo>
                  <a:pt x="21279" y="119213"/>
                </a:lnTo>
                <a:lnTo>
                  <a:pt x="1823" y="107980"/>
                </a:lnTo>
                <a:lnTo>
                  <a:pt x="8477" y="71978"/>
                </a:lnTo>
                <a:cubicBezTo>
                  <a:pt x="24853" y="29680"/>
                  <a:pt x="63191" y="0"/>
                  <a:pt x="107873" y="0"/>
                </a:cubicBezTo>
                <a:cubicBezTo>
                  <a:pt x="122767" y="0"/>
                  <a:pt x="136956" y="3298"/>
                  <a:pt x="149861" y="9261"/>
                </a:cubicBezTo>
                <a:close/>
              </a:path>
            </a:pathLst>
          </a:custGeom>
          <a:solidFill>
            <a:srgbClr val="FE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48A0FD3-C48C-401B-A921-94376B09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2" y="2401466"/>
            <a:ext cx="3567076" cy="2341299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8702B7B-BC40-4DB4-A131-7DB74EA96C62}"/>
              </a:ext>
            </a:extLst>
          </p:cNvPr>
          <p:cNvSpPr/>
          <p:nvPr/>
        </p:nvSpPr>
        <p:spPr>
          <a:xfrm>
            <a:off x="2398241" y="4877026"/>
            <a:ext cx="1732289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쿠마몬</a:t>
            </a:r>
            <a:endParaRPr lang="en-US" altLang="ko-KR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1286DB4-5482-4456-B515-FEE15AAA9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462" b="2178"/>
          <a:stretch/>
        </p:blipFill>
        <p:spPr>
          <a:xfrm>
            <a:off x="5193520" y="2877095"/>
            <a:ext cx="2101360" cy="1698885"/>
          </a:xfrm>
          <a:prstGeom prst="rect">
            <a:avLst/>
          </a:prstGeom>
        </p:spPr>
      </p:pic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53114DE-665C-42EF-B16C-3765C5BB61BB}"/>
              </a:ext>
            </a:extLst>
          </p:cNvPr>
          <p:cNvSpPr/>
          <p:nvPr/>
        </p:nvSpPr>
        <p:spPr>
          <a:xfrm>
            <a:off x="4419600" y="3572115"/>
            <a:ext cx="561192" cy="568960"/>
          </a:xfrm>
          <a:prstGeom prst="rightArrow">
            <a:avLst>
              <a:gd name="adj1" fmla="val 50000"/>
              <a:gd name="adj2" fmla="val 53621"/>
            </a:avLst>
          </a:prstGeom>
          <a:solidFill>
            <a:srgbClr val="F9D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0A7C0B93-A31E-484A-BFA9-D51337F82E03}"/>
              </a:ext>
            </a:extLst>
          </p:cNvPr>
          <p:cNvCxnSpPr/>
          <p:nvPr/>
        </p:nvCxnSpPr>
        <p:spPr>
          <a:xfrm>
            <a:off x="6380480" y="4141075"/>
            <a:ext cx="1249680" cy="208647"/>
          </a:xfrm>
          <a:prstGeom prst="curvedConnector3">
            <a:avLst/>
          </a:prstGeom>
          <a:ln w="57150">
            <a:solidFill>
              <a:srgbClr val="F9D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1F8E536-17A4-4F61-91CA-C4C6A0D6C93A}"/>
              </a:ext>
            </a:extLst>
          </p:cNvPr>
          <p:cNvSpPr/>
          <p:nvPr/>
        </p:nvSpPr>
        <p:spPr>
          <a:xfrm>
            <a:off x="7630160" y="4176328"/>
            <a:ext cx="1602054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F48E93"/>
                </a:solidFill>
              </a:rPr>
              <a:t>규수 구마모토현</a:t>
            </a:r>
            <a:endParaRPr lang="en-US" altLang="ko-KR" sz="1400" b="1" dirty="0">
              <a:solidFill>
                <a:srgbClr val="F48E93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45E1999-D1AD-44EF-A66B-EABC00FDAAC6}"/>
              </a:ext>
            </a:extLst>
          </p:cNvPr>
          <p:cNvSpPr/>
          <p:nvPr/>
        </p:nvSpPr>
        <p:spPr>
          <a:xfrm>
            <a:off x="9187749" y="3856595"/>
            <a:ext cx="232709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FE6667"/>
                </a:solidFill>
              </a:rPr>
              <a:t>관광객 유치위한 </a:t>
            </a:r>
            <a:r>
              <a:rPr lang="ko-KR" altLang="en-US" sz="2000" b="1" dirty="0" err="1">
                <a:solidFill>
                  <a:srgbClr val="FE6667"/>
                </a:solidFill>
              </a:rPr>
              <a:t>캠패인</a:t>
            </a:r>
            <a:endParaRPr lang="en-US" altLang="ko-KR" sz="2000" b="1" dirty="0">
              <a:solidFill>
                <a:srgbClr val="FE6667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9042DEF-7D9C-47FC-B6BC-3F3D6A614380}"/>
              </a:ext>
            </a:extLst>
          </p:cNvPr>
          <p:cNvSpPr/>
          <p:nvPr/>
        </p:nvSpPr>
        <p:spPr>
          <a:xfrm>
            <a:off x="9171839" y="2866503"/>
            <a:ext cx="232709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solidFill>
                  <a:srgbClr val="FE6667"/>
                </a:solidFill>
              </a:rPr>
              <a:t>규마모토현의</a:t>
            </a:r>
            <a:endParaRPr lang="en-US" altLang="ko-KR" sz="2000" b="1" dirty="0">
              <a:solidFill>
                <a:srgbClr val="FE6667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E6667"/>
                </a:solidFill>
              </a:rPr>
              <a:t> 캐릭터</a:t>
            </a:r>
            <a:endParaRPr lang="en-US" altLang="ko-KR" sz="2000" b="1" dirty="0">
              <a:solidFill>
                <a:srgbClr val="FE6667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C43EFFE-635E-4ED7-873F-287C820C1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11" y="2686487"/>
            <a:ext cx="2444998" cy="24755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06F7D0B-6E5F-4FF5-83B0-9A31CA1CB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150" r="6309"/>
          <a:stretch/>
        </p:blipFill>
        <p:spPr>
          <a:xfrm>
            <a:off x="7895183" y="2681672"/>
            <a:ext cx="2456115" cy="247555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8DD2382-F252-45C0-A1A1-B183B3A09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617" y="2686487"/>
            <a:ext cx="2444998" cy="24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/>
      <p:bldP spid="20" grpId="1"/>
      <p:bldP spid="23" grpId="0" animBg="1"/>
      <p:bldP spid="23" grpId="1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381</Words>
  <Application>Microsoft Office PowerPoint</Application>
  <PresentationFormat>와이드스크린</PresentationFormat>
  <Paragraphs>121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ＭＳ Ｐゴシック</vt:lpstr>
      <vt:lpstr>맑은 고딕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owner-j</cp:lastModifiedBy>
  <cp:revision>52</cp:revision>
  <dcterms:created xsi:type="dcterms:W3CDTF">2020-02-13T04:15:37Z</dcterms:created>
  <dcterms:modified xsi:type="dcterms:W3CDTF">2020-05-03T16:17:38Z</dcterms:modified>
</cp:coreProperties>
</file>