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34587" autoAdjust="0"/>
    <p:restoredTop sz="94500" autoAdjust="0"/>
  </p:normalViewPr>
  <p:slideViewPr>
    <p:cSldViewPr>
      <p:cViewPr varScale="1">
        <p:scale>
          <a:sx n="100" d="100"/>
          <a:sy n="100" d="100"/>
        </p:scale>
        <p:origin x="-690" y="-108"/>
      </p:cViewPr>
      <p:guideLst>
        <p:guide orient="horz" pos="16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09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36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35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97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30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94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70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66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99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92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24555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3A8D-FA2B-479E-86EA-6AFD0B98FE7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39BF-3F81-413D-B7A8-653A5F5128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29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kSIuHYrZ6JY" TargetMode="External"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1.jpeg"  /><Relationship Id="rId4" Type="http://schemas.openxmlformats.org/officeDocument/2006/relationships/image" Target="../media/image2.jpeg"  /><Relationship Id="rId5" Type="http://schemas.openxmlformats.org/officeDocument/2006/relationships/image" Target="../media/image2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088021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독도 영토학</a:t>
            </a:r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903" y="1969840"/>
            <a:ext cx="2124236" cy="25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일본으로 부터 독도를 수호</a:t>
            </a:r>
            <a:endParaRPr lang="ko-KR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892480" y="0"/>
            <a:ext cx="25152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25152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35496" y="2571442"/>
            <a:ext cx="3888432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 rot="20996000">
            <a:off x="405926" y="2132891"/>
            <a:ext cx="130355" cy="13035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 rot="20996000">
            <a:off x="454606" y="2080206"/>
            <a:ext cx="197969" cy="197969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 rot="20996000">
            <a:off x="482232" y="2143463"/>
            <a:ext cx="263001" cy="263001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71104" y="2534187"/>
            <a:ext cx="35968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ⓒ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Slug. All rights reserved. Slug’s free Power point template.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5380" y="3111789"/>
            <a:ext cx="2233044" cy="724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산업복지학과 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lvl="0">
              <a:defRPr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21517160</a:t>
            </a:r>
            <a:endParaRPr lang="en-US" altLang="ko-KR" sz="1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lvl="0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김민환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6012160" y="3175843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01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방법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8" name="TextBox 17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 rot="0">
            <a:off x="1231129" y="1910132"/>
            <a:ext cx="541006" cy="541006"/>
            <a:chOff x="2500670" y="1206578"/>
            <a:chExt cx="541006" cy="541006"/>
          </a:xfrm>
        </p:grpSpPr>
        <p:sp>
          <p:nvSpPr>
            <p:cNvPr id="21" name="타원 20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1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 rot="0">
            <a:off x="3060200" y="1910132"/>
            <a:ext cx="541006" cy="541006"/>
            <a:chOff x="2500670" y="1206578"/>
            <a:chExt cx="541006" cy="541006"/>
          </a:xfrm>
        </p:grpSpPr>
        <p:sp>
          <p:nvSpPr>
            <p:cNvPr id="27" name="타원 26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2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 rot="0">
            <a:off x="4893409" y="1910132"/>
            <a:ext cx="541006" cy="541006"/>
            <a:chOff x="2500670" y="1206578"/>
            <a:chExt cx="541006" cy="541006"/>
          </a:xfrm>
        </p:grpSpPr>
        <p:sp>
          <p:nvSpPr>
            <p:cNvPr id="30" name="타원 29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3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75288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하나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7824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21033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셋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0020" y="2931790"/>
            <a:ext cx="1728193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동북아평화협력구상을 주창 영토분쟁 해결 모색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8953" y="2931790"/>
            <a:ext cx="1463499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영토분쟁의 근본적 원인은 기준의 미비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30649" y="2931790"/>
            <a:ext cx="1641980" cy="54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동북아평화협력을 통해 국제협력 도모ㆍ동아시아의 중심으로 도약 필요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0" name="TextBox 30"/>
          <p:cNvSpPr txBox="1"/>
          <p:nvPr/>
        </p:nvSpPr>
        <p:spPr>
          <a:xfrm>
            <a:off x="4910372" y="1935997"/>
            <a:ext cx="504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3</a:t>
            </a:r>
            <a:endParaRPr xmlns:mc="http://schemas.openxmlformats.org/markup-compatibility/2006" xmlns:hp="http://schemas.haansoft.com/office/presentation/8.0" lang="ko-KR" altLang="en-US" sz="24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grpSp>
        <p:nvGrpSpPr>
          <p:cNvPr id="41" name="그룹 25"/>
          <p:cNvGrpSpPr/>
          <p:nvPr/>
        </p:nvGrpSpPr>
        <p:grpSpPr>
          <a:xfrm rot="0">
            <a:off x="6804248" y="1923678"/>
            <a:ext cx="541006" cy="541006"/>
            <a:chOff x="2500670" y="1206578"/>
            <a:chExt cx="541006" cy="541006"/>
          </a:xfrm>
        </p:grpSpPr>
        <p:sp>
          <p:nvSpPr>
            <p:cNvPr id="42" name="타원 26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3" name="TextBox 27"/>
            <p:cNvSpPr txBox="1"/>
            <p:nvPr/>
          </p:nvSpPr>
          <p:spPr>
            <a:xfrm>
              <a:off x="2517633" y="1232443"/>
              <a:ext cx="504056" cy="4518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4</a:t>
              </a:r>
              <a:endParaRPr xmlns:mc="http://schemas.openxmlformats.org/markup-compatibility/2006" xmlns:hp="http://schemas.haansoft.com/office/presentation/8.0" lang="en-US" altLang="ko-KR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sp>
        <p:nvSpPr>
          <p:cNvPr id="44" name="TextBox 33"/>
          <p:cNvSpPr txBox="1"/>
          <p:nvPr/>
        </p:nvSpPr>
        <p:spPr>
          <a:xfrm>
            <a:off x="6641156" y="2571750"/>
            <a:ext cx="811164" cy="297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넷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45" name="TextBox 38"/>
          <p:cNvSpPr txBox="1"/>
          <p:nvPr/>
        </p:nvSpPr>
        <p:spPr>
          <a:xfrm>
            <a:off x="6300192" y="3036932"/>
            <a:ext cx="1641980" cy="23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인식확산 캠패인 요구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01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22" name="그룹 21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방법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7" name="TextBox 6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8" name="TextBox 7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4"/>
          <p:cNvSpPr txBox="1"/>
          <p:nvPr/>
        </p:nvSpPr>
        <p:spPr>
          <a:xfrm>
            <a:off x="251520" y="4443958"/>
            <a:ext cx="2687635" cy="39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hlinkClick r:id="rId2"/>
              </a:rPr>
              <a:t>https://www.youtube.com/watch?v=kSIuHYrZ6JY</a:t>
            </a: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동북아 관련 영상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4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43608" y="562718"/>
            <a:ext cx="2160240" cy="3305175"/>
          </a:xfrm>
          <a:prstGeom prst="rect">
            <a:avLst/>
          </a:prstGeom>
        </p:spPr>
      </p:pic>
      <p:graphicFrame>
        <p:nvGraphicFramePr>
          <p:cNvPr id="46" name=""/>
          <p:cNvGraphicFramePr/>
          <p:nvPr/>
        </p:nvGraphicFramePr>
        <p:xfrm>
          <a:off x="661854" y="2204085"/>
          <a:ext cx="1440180" cy="367665"/>
        </p:xfrm>
        <a:graphic>
          <a:graphicData uri="http://schemas.openxmlformats.org/drawingml/2006/table">
            <a:tbl>
              <a:tblPr firstRow="1" bandRow="1"/>
              <a:tblGrid>
                <a:gridCol w="1440180"/>
              </a:tblGrid>
              <a:tr h="0">
                <a:tc>
                  <a:txBody>
                    <a:bodyPr vert="horz" lIns="91440" tIns="45720" rIns="91440" bIns="45720" anchor="t" anchorCtr="0"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1440" marR="91440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pic>
        <p:nvPicPr>
          <p:cNvPr id="4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23928" y="508198"/>
            <a:ext cx="4671616" cy="3503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01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방법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8" name="TextBox 17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 rot="0">
            <a:off x="2466805" y="1910132"/>
            <a:ext cx="541006" cy="541006"/>
            <a:chOff x="2500670" y="1206578"/>
            <a:chExt cx="541006" cy="541006"/>
          </a:xfrm>
        </p:grpSpPr>
        <p:sp>
          <p:nvSpPr>
            <p:cNvPr id="21" name="타원 20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1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 rot="0">
            <a:off x="4295875" y="1910132"/>
            <a:ext cx="541006" cy="541006"/>
            <a:chOff x="2500670" y="1206578"/>
            <a:chExt cx="541006" cy="541006"/>
          </a:xfrm>
        </p:grpSpPr>
        <p:sp>
          <p:nvSpPr>
            <p:cNvPr id="27" name="타원 26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2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 rot="0">
            <a:off x="6129084" y="1910132"/>
            <a:ext cx="541006" cy="541006"/>
            <a:chOff x="2500670" y="1206578"/>
            <a:chExt cx="541006" cy="541006"/>
          </a:xfrm>
        </p:grpSpPr>
        <p:sp>
          <p:nvSpPr>
            <p:cNvPr id="30" name="타원 29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3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410964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하나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23499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56708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셋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20581" y="2931790"/>
            <a:ext cx="1463499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국민들의 주권의식 고양 및 한계성 인식 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34628" y="2931790"/>
            <a:ext cx="1463499" cy="238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실효적 지배의 지속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66324" y="2931790"/>
            <a:ext cx="1463499" cy="238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무장력 강화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01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방법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8" name="TextBox 17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971600" y="1131590"/>
            <a:ext cx="2520280" cy="2376264"/>
          </a:xfrm>
          <a:prstGeom prst="rect">
            <a:avLst/>
          </a:prstGeom>
        </p:spPr>
      </p:pic>
      <p:pic>
        <p:nvPicPr>
          <p:cNvPr id="41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5277948" y="1105144"/>
            <a:ext cx="2606420" cy="2402710"/>
          </a:xfrm>
          <a:prstGeom prst="rect">
            <a:avLst/>
          </a:prstGeom>
        </p:spPr>
      </p:pic>
      <p:sp>
        <p:nvSpPr>
          <p:cNvPr id="42" name=""/>
          <p:cNvSpPr/>
          <p:nvPr/>
        </p:nvSpPr>
        <p:spPr>
          <a:xfrm>
            <a:off x="4067944" y="2067694"/>
            <a:ext cx="648072" cy="648072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3" name="TextBox 38"/>
          <p:cNvSpPr txBox="1"/>
          <p:nvPr/>
        </p:nvSpPr>
        <p:spPr>
          <a:xfrm rot="10843698" flipV="1">
            <a:off x="2917218" y="3828173"/>
            <a:ext cx="2773847" cy="2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무장력 강화 </a:t>
            </a:r>
            <a:r>
              <a: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=</a:t>
            </a: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실효적 지배의 지속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02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수호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8" name="TextBox 17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 rot="0">
            <a:off x="2466805" y="1910132"/>
            <a:ext cx="541006" cy="541006"/>
            <a:chOff x="2500670" y="1206578"/>
            <a:chExt cx="541006" cy="541006"/>
          </a:xfrm>
        </p:grpSpPr>
        <p:sp>
          <p:nvSpPr>
            <p:cNvPr id="21" name="타원 20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1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 rot="0">
            <a:off x="4295875" y="1910132"/>
            <a:ext cx="541006" cy="541006"/>
            <a:chOff x="2500670" y="1206578"/>
            <a:chExt cx="541006" cy="541006"/>
          </a:xfrm>
        </p:grpSpPr>
        <p:sp>
          <p:nvSpPr>
            <p:cNvPr id="27" name="타원 26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2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 rot="0">
            <a:off x="6129084" y="1910132"/>
            <a:ext cx="541006" cy="541006"/>
            <a:chOff x="2500670" y="1206578"/>
            <a:chExt cx="541006" cy="541006"/>
          </a:xfrm>
        </p:grpSpPr>
        <p:sp>
          <p:nvSpPr>
            <p:cNvPr id="30" name="타원 29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3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410964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하나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23499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56708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셋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20581" y="2931790"/>
            <a:ext cx="1463499" cy="54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러ㆍ일 전쟁의 배경과  환동해경제권시대를 고려하면 중요성 지대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56573" y="2931790"/>
            <a:ext cx="1607515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일본은 한국의 우월적 지위에 대한 도발을 시도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66324" y="2931790"/>
            <a:ext cx="1463499" cy="238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그에 맞는 대응책 필요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02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수호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8" name="TextBox 17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 rot="0">
            <a:off x="2662842" y="1910132"/>
            <a:ext cx="541006" cy="541006"/>
            <a:chOff x="2500670" y="1206578"/>
            <a:chExt cx="541006" cy="541006"/>
          </a:xfrm>
        </p:grpSpPr>
        <p:sp>
          <p:nvSpPr>
            <p:cNvPr id="21" name="타원 20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1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 rot="0">
            <a:off x="5572032" y="1910132"/>
            <a:ext cx="541006" cy="541006"/>
            <a:chOff x="2500670" y="1206578"/>
            <a:chExt cx="541006" cy="541006"/>
          </a:xfrm>
        </p:grpSpPr>
        <p:sp>
          <p:nvSpPr>
            <p:cNvPr id="27" name="타원 26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2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07001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하나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99656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8929" y="2931790"/>
            <a:ext cx="2088232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독도 수호에 대한 주권에 애국 뿐 아니라 역설에 대한 이해 필요 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0032" y="2931790"/>
            <a:ext cx="1909487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독도를 어떻게 사랑하느냐에 따라 직설성</a:t>
            </a:r>
            <a:r>
              <a: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</a:t>
            </a: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효율성 부각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02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수호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8" name="TextBox 17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 rot="0">
            <a:off x="2466805" y="1910132"/>
            <a:ext cx="541006" cy="541006"/>
            <a:chOff x="2500670" y="1206578"/>
            <a:chExt cx="541006" cy="541006"/>
          </a:xfrm>
        </p:grpSpPr>
        <p:sp>
          <p:nvSpPr>
            <p:cNvPr id="21" name="타원 20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1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 rot="0">
            <a:off x="4295875" y="1910132"/>
            <a:ext cx="541006" cy="541006"/>
            <a:chOff x="2500670" y="1206578"/>
            <a:chExt cx="541006" cy="541006"/>
          </a:xfrm>
        </p:grpSpPr>
        <p:sp>
          <p:nvSpPr>
            <p:cNvPr id="27" name="타원 26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2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 rot="0">
            <a:off x="6129084" y="1910132"/>
            <a:ext cx="541006" cy="541006"/>
            <a:chOff x="2500670" y="1206578"/>
            <a:chExt cx="541006" cy="541006"/>
          </a:xfrm>
        </p:grpSpPr>
        <p:sp>
          <p:nvSpPr>
            <p:cNvPr id="30" name="타원 29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3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410964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하나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23499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56708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셋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20581" y="2931790"/>
            <a:ext cx="1463499" cy="54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독도의 해양과학기지의 건설은 실효적 지배의 일환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34628" y="2931790"/>
            <a:ext cx="1463499" cy="54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국제사회의 평화에 기여하고 있다는 측면을 홍보 해야함</a:t>
            </a:r>
            <a:r>
              <a: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</a:t>
            </a: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but</a:t>
            </a:r>
            <a:endParaRPr lang="en-US" altLang="ko-KR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66324" y="2931790"/>
            <a:ext cx="1463499" cy="54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미국은 강대국 최대한 덜 자극적으로 상대해야 함</a:t>
            </a:r>
            <a:r>
              <a: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</a:t>
            </a: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02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수호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8" name="TextBox 17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611560" y="1275606"/>
            <a:ext cx="3096344" cy="2160240"/>
          </a:xfrm>
          <a:prstGeom prst="rect">
            <a:avLst/>
          </a:prstGeom>
        </p:spPr>
      </p:pic>
      <p:pic>
        <p:nvPicPr>
          <p:cNvPr id="41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5220072" y="1059582"/>
            <a:ext cx="3096344" cy="2376264"/>
          </a:xfrm>
          <a:prstGeom prst="rect">
            <a:avLst/>
          </a:prstGeom>
        </p:spPr>
      </p:pic>
      <p:sp>
        <p:nvSpPr>
          <p:cNvPr id="42" name=""/>
          <p:cNvSpPr/>
          <p:nvPr/>
        </p:nvSpPr>
        <p:spPr>
          <a:xfrm>
            <a:off x="4139952" y="2067694"/>
            <a:ext cx="648072" cy="648072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3" name="TextBox 34"/>
          <p:cNvSpPr txBox="1"/>
          <p:nvPr/>
        </p:nvSpPr>
        <p:spPr>
          <a:xfrm>
            <a:off x="3540549" y="3795886"/>
            <a:ext cx="1463499" cy="545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독도의 해양과학기지의 건설은 실효적 지배의 일환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02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수호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8" name="TextBox 17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 rot="0">
            <a:off x="2466805" y="1910132"/>
            <a:ext cx="541006" cy="541006"/>
            <a:chOff x="2500670" y="1206578"/>
            <a:chExt cx="541006" cy="541006"/>
          </a:xfrm>
        </p:grpSpPr>
        <p:sp>
          <p:nvSpPr>
            <p:cNvPr id="21" name="타원 20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1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 rot="0">
            <a:off x="4295875" y="1910132"/>
            <a:ext cx="541006" cy="541006"/>
            <a:chOff x="2500670" y="1206578"/>
            <a:chExt cx="541006" cy="541006"/>
          </a:xfrm>
        </p:grpSpPr>
        <p:sp>
          <p:nvSpPr>
            <p:cNvPr id="27" name="타원 26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2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 rot="0">
            <a:off x="6129084" y="1910132"/>
            <a:ext cx="541006" cy="541006"/>
            <a:chOff x="2500670" y="1206578"/>
            <a:chExt cx="541006" cy="541006"/>
          </a:xfrm>
        </p:grpSpPr>
        <p:sp>
          <p:nvSpPr>
            <p:cNvPr id="30" name="타원 29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3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410964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하나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23499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56708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셋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5696" y="2931790"/>
            <a:ext cx="1648384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독도수호운동이 통일운동으로 이어지도록 노력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34628" y="2931790"/>
            <a:ext cx="1463499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영토수호를 위해 해ㆍ공군력 강화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66324" y="2931790"/>
            <a:ext cx="1463499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한국군 건설ㆍ유지ㆍ강화 필요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02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수호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8" name="TextBox 17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 rot="0">
            <a:off x="2051720" y="1910132"/>
            <a:ext cx="541006" cy="541006"/>
            <a:chOff x="2500670" y="1206578"/>
            <a:chExt cx="541006" cy="541006"/>
          </a:xfrm>
        </p:grpSpPr>
        <p:sp>
          <p:nvSpPr>
            <p:cNvPr id="21" name="타원 20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1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 rot="0">
            <a:off x="4196509" y="1910132"/>
            <a:ext cx="541006" cy="541006"/>
            <a:chOff x="2500670" y="1206578"/>
            <a:chExt cx="541006" cy="541006"/>
          </a:xfrm>
        </p:grpSpPr>
        <p:sp>
          <p:nvSpPr>
            <p:cNvPr id="27" name="타원 26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2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 rot="0">
            <a:off x="6307565" y="1910132"/>
            <a:ext cx="541006" cy="541006"/>
            <a:chOff x="2500670" y="1206578"/>
            <a:chExt cx="541006" cy="541006"/>
          </a:xfrm>
        </p:grpSpPr>
        <p:sp>
          <p:nvSpPr>
            <p:cNvPr id="30" name="타원 29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3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95879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하나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24133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35189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셋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5496" y="2931790"/>
            <a:ext cx="1463499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안보태세 구축시 관할권 분쟁에는 걱정</a:t>
            </a:r>
            <a:r>
              <a: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x</a:t>
            </a:r>
            <a:endParaRPr lang="en-US" altLang="ko-KR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3571" y="2931790"/>
            <a:ext cx="1916858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일본의 독도도발 억제를 위해 한미동맹 지속ㆍ강화 필수적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44805" y="2931790"/>
            <a:ext cx="1823539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이러한 배경 아래 전승을 위한 훈련 역시 절대적 중요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965000" y="2283718"/>
            <a:ext cx="1159697" cy="28803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8804" y="1914386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01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915566"/>
            <a:ext cx="1440160" cy="511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spc="-3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INDEX</a:t>
            </a:r>
            <a:endParaRPr lang="ko-KR" altLang="en-US" sz="2800" spc="-3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902270" y="2283718"/>
            <a:ext cx="1159697" cy="28803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086074" y="1914386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02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072765" y="2283718"/>
            <a:ext cx="1159697" cy="28803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256569" y="1914386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03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005930" y="2283718"/>
            <a:ext cx="1159697" cy="28803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89734" y="1914386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04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773" y="2255802"/>
            <a:ext cx="11596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배경</a:t>
            </a:r>
            <a:endParaRPr xmlns:mc="http://schemas.openxmlformats.org/markup-compatibility/2006" xmlns:hp="http://schemas.haansoft.com/office/presentation/8.0" lang="ko-KR" altLang="en-US" sz="15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7954" y="2255802"/>
            <a:ext cx="11596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방법</a:t>
            </a:r>
            <a:endParaRPr xmlns:mc="http://schemas.openxmlformats.org/markup-compatibility/2006" xmlns:hp="http://schemas.haansoft.com/office/presentation/8.0" lang="ko-KR" altLang="en-US" sz="15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2764" y="2255802"/>
            <a:ext cx="11596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수호</a:t>
            </a:r>
            <a:endParaRPr xmlns:mc="http://schemas.openxmlformats.org/markup-compatibility/2006" xmlns:hp="http://schemas.haansoft.com/office/presentation/8.0" lang="ko-KR" altLang="en-US" sz="15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5929" y="2255802"/>
            <a:ext cx="11596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질문</a:t>
            </a:r>
            <a:endParaRPr xmlns:mc="http://schemas.openxmlformats.org/markup-compatibility/2006" xmlns:hp="http://schemas.haansoft.com/office/presentation/8.0" lang="ko-KR" altLang="en-US" sz="15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9155" y="2685569"/>
            <a:ext cx="1159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독도	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9155" y="2959664"/>
            <a:ext cx="1564653" cy="238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샌프란시스코 강화조약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9155" y="3233759"/>
            <a:ext cx="1780677" cy="240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카이로 회담 및 포츠담 협정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9" name="갈매기형 수장 38"/>
          <p:cNvSpPr/>
          <p:nvPr/>
        </p:nvSpPr>
        <p:spPr>
          <a:xfrm>
            <a:off x="2401367" y="2002459"/>
            <a:ext cx="239963" cy="239963"/>
          </a:xfrm>
          <a:prstGeom prst="chevron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갈매기형 수장 39"/>
          <p:cNvSpPr/>
          <p:nvPr/>
        </p:nvSpPr>
        <p:spPr>
          <a:xfrm>
            <a:off x="4452018" y="2002459"/>
            <a:ext cx="239963" cy="239963"/>
          </a:xfrm>
          <a:prstGeom prst="chevron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갈매기형 수장 40"/>
          <p:cNvSpPr/>
          <p:nvPr/>
        </p:nvSpPr>
        <p:spPr>
          <a:xfrm>
            <a:off x="6558637" y="2002459"/>
            <a:ext cx="239963" cy="239963"/>
          </a:xfrm>
          <a:prstGeom prst="chevron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1135935" y="2749623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1135935" y="3044379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1135935" y="3318474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2518" y="1971089"/>
            <a:ext cx="20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3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Question</a:t>
            </a:r>
            <a:endParaRPr lang="ko-KR" altLang="en-US" sz="2800" spc="-300" dirty="0"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40412" y="2445502"/>
            <a:ext cx="1469492" cy="552863"/>
            <a:chOff x="3133252" y="2048529"/>
            <a:chExt cx="1469492" cy="552863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203848" y="2048529"/>
              <a:ext cx="1364406" cy="55286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3252" y="2048530"/>
              <a:ext cx="1469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spc="-300" dirty="0" smtClean="0">
                  <a:solidFill>
                    <a:srgbClr val="FBFBFB"/>
                  </a:solidFill>
                  <a:latin typeface="HY견고딕" pitchFamily="18" charset="-127"/>
                  <a:ea typeface="HY견고딕" pitchFamily="18" charset="-127"/>
                </a:rPr>
                <a:t>Answer</a:t>
              </a:r>
              <a:endParaRPr lang="ko-KR" altLang="en-US" sz="2800" spc="-300" dirty="0">
                <a:solidFill>
                  <a:srgbClr val="FBFBFB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cxnSp>
        <p:nvCxnSpPr>
          <p:cNvPr id="13" name="직선 연결선 12"/>
          <p:cNvCxnSpPr/>
          <p:nvPr/>
        </p:nvCxnSpPr>
        <p:spPr>
          <a:xfrm>
            <a:off x="4502487" y="3291830"/>
            <a:ext cx="0" cy="18516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4565227" y="3291830"/>
            <a:ext cx="0" cy="18516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630462" y="3291830"/>
            <a:ext cx="0" cy="18516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4502487" y="0"/>
            <a:ext cx="0" cy="18516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565227" y="0"/>
            <a:ext cx="0" cy="18516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630462" y="0"/>
            <a:ext cx="0" cy="18516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552842"/>
      </p:ext>
    </p:extLst>
  </p:cSld>
  <p:clrMapOvr>
    <a:masterClrMapping/>
  </p:clrMapOvr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2088021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감사합니다</a:t>
            </a:r>
            <a:r>
              <a:rPr lang="en-US" altLang="ko-KR" sz="2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.</a:t>
            </a:r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8423" y="1969840"/>
            <a:ext cx="2124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</a:rPr>
              <a:t>Thank you.</a:t>
            </a:r>
            <a:endParaRPr lang="ko-KR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892480" y="0"/>
            <a:ext cx="25152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25152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5076056" y="2571442"/>
            <a:ext cx="3888432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 rot="20996000">
            <a:off x="5086446" y="2132891"/>
            <a:ext cx="130355" cy="13035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 rot="20996000">
            <a:off x="5135126" y="2080206"/>
            <a:ext cx="197969" cy="197969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 rot="20996000">
            <a:off x="5162752" y="2143463"/>
            <a:ext cx="263001" cy="263001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151624" y="2534187"/>
            <a:ext cx="35968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ⓒ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Slug. All rights reserved. Slug’s free Power point template.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1640" y="2572689"/>
            <a:ext cx="1368152" cy="23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TEL : 010.9088.4368</a:t>
            </a:r>
            <a:endParaRPr lang="en-US" altLang="ko-KR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1640" y="2846784"/>
            <a:ext cx="2376264" cy="23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Mail : </a:t>
            </a:r>
            <a:r>
              <a:rPr xmlns:mc="http://schemas.openxmlformats.org/markup-compatibility/2006" xmlns:hp="http://schemas.haansoft.com/office/presentation/8.0" kumimoji="0" lang="en-US" altLang="ko-KR" sz="1000" b="0" i="0" u="none" strike="noStrike" kern="1200" cap="none" spc="0" normalizeH="0" baseline="0" mc:Ignorable="hp" hp:hslEmbossed="0">
                <a:solidFill>
                  <a:srgbClr val="404040"/>
                </a:solidFill>
                <a:latin typeface="맑은 고딕"/>
              </a:rPr>
              <a:t>mindori417@naver.com</a:t>
            </a:r>
            <a:endParaRPr xmlns:mc="http://schemas.openxmlformats.org/markup-compatibility/2006" xmlns:hp="http://schemas.haansoft.com/office/presentation/8.0" kumimoji="0" lang="en-US" altLang="ko-KR" sz="1000" b="0" i="0" u="none" strike="noStrike" kern="1200" cap="none" spc="0" normalizeH="0" baseline="0" mc:Ignorable="hp" hp:hslEmbossed="0">
              <a:solidFill>
                <a:srgbClr val="404040"/>
              </a:solidFill>
              <a:latin typeface="맑은 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1640" y="3120879"/>
            <a:ext cx="15841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Fax : 02.123.1234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188420" y="2636743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1188420" y="2931499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1188420" y="3205594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204657" y="1535448"/>
            <a:ext cx="720080" cy="72008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70792" y="1568559"/>
            <a:ext cx="792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36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01</a:t>
            </a:r>
            <a:endParaRPr xmlns:mc="http://schemas.openxmlformats.org/markup-compatibility/2006" xmlns:hp="http://schemas.haansoft.com/office/presentation/8.0" lang="en-US" altLang="ko-KR" sz="36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270128"/>
            <a:ext cx="2808312" cy="518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독도 영상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3090973"/>
            <a:ext cx="2304256" cy="240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https://youtu.be/ixXrYo6oQuU</a:t>
            </a:r>
            <a:endParaRPr lang="en-US" altLang="en-US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3639163"/>
            <a:ext cx="2088232" cy="388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https://www.youtube.com/watch?v=Q7sZu6Y9pWQ</a:t>
            </a:r>
            <a:endParaRPr lang="en-US" altLang="en-US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924724" y="3175688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3924724" y="3723878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204657" y="1535448"/>
            <a:ext cx="720080" cy="72008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70792" y="1568559"/>
            <a:ext cx="792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36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02</a:t>
            </a:r>
            <a:endParaRPr xmlns:mc="http://schemas.openxmlformats.org/markup-compatibility/2006" xmlns:hp="http://schemas.haansoft.com/office/presentation/8.0" lang="en-US" altLang="ko-KR" sz="36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9731" y="2270128"/>
            <a:ext cx="1402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독도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3090973"/>
            <a:ext cx="1159697" cy="240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인접성과 접근성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3639163"/>
            <a:ext cx="1159697" cy="235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실효적 지배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924724" y="3175688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3924724" y="3723878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204657" y="1535448"/>
            <a:ext cx="720080" cy="72008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70792" y="1568559"/>
            <a:ext cx="792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36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03</a:t>
            </a:r>
            <a:endParaRPr xmlns:mc="http://schemas.openxmlformats.org/markup-compatibility/2006" xmlns:hp="http://schemas.haansoft.com/office/presentation/8.0" lang="en-US" altLang="ko-KR" sz="36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270128"/>
            <a:ext cx="5400600" cy="518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샌프란시스코 강화조약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2151" y="3319704"/>
            <a:ext cx="1159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정보 부족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2151" y="3593799"/>
            <a:ext cx="1159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한국의 미참여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2151" y="3867894"/>
            <a:ext cx="1159697" cy="23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구속력 없음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848931" y="3404419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3848931" y="3678514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3848931" y="3952609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204657" y="1535448"/>
            <a:ext cx="720080" cy="72008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70792" y="1568559"/>
            <a:ext cx="792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36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04</a:t>
            </a:r>
            <a:endParaRPr xmlns:mc="http://schemas.openxmlformats.org/markup-compatibility/2006" xmlns:hp="http://schemas.haansoft.com/office/presentation/8.0" lang="en-US" altLang="ko-KR" sz="36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312354"/>
            <a:ext cx="7776864" cy="518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카이로 회담 및 포츠담 협정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9132" y="3192476"/>
            <a:ext cx="1949792" cy="24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일본 영토 제외 기술 </a:t>
            </a: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x</a:t>
            </a:r>
            <a:endParaRPr lang="en-US" altLang="ko-KR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9132" y="3466571"/>
            <a:ext cx="1445736" cy="236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한국은 회의 초대</a:t>
            </a: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x</a:t>
            </a:r>
            <a:endParaRPr lang="en-US" altLang="ko-KR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9132" y="3740666"/>
            <a:ext cx="1159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법적 구속력 </a:t>
            </a: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x</a:t>
            </a:r>
            <a:endParaRPr lang="en-US" altLang="ko-KR" sz="10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705912" y="3277191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3705912" y="3551286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3705912" y="3825381"/>
            <a:ext cx="76788" cy="767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01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22" name="그룹 21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방법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7" name="TextBox 6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8" name="TextBox 7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4"/>
          <p:cNvGrpSpPr/>
          <p:nvPr/>
        </p:nvGrpSpPr>
        <p:grpSpPr>
          <a:xfrm rot="0">
            <a:off x="3204177" y="1910132"/>
            <a:ext cx="541006" cy="541006"/>
            <a:chOff x="2500670" y="1206578"/>
            <a:chExt cx="541006" cy="541006"/>
          </a:xfrm>
        </p:grpSpPr>
        <p:sp>
          <p:nvSpPr>
            <p:cNvPr id="24" name="타원 20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1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 rot="0">
            <a:off x="5033247" y="1910132"/>
            <a:ext cx="541006" cy="541006"/>
            <a:chOff x="2500670" y="1206578"/>
            <a:chExt cx="541006" cy="541006"/>
          </a:xfrm>
        </p:grpSpPr>
        <p:sp>
          <p:nvSpPr>
            <p:cNvPr id="27" name="타원 26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2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148336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하나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60871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57953" y="2931790"/>
            <a:ext cx="1463499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국제사법재판소 송치의 철저한 무시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6" name="TextBox 37"/>
          <p:cNvSpPr txBox="1"/>
          <p:nvPr/>
        </p:nvSpPr>
        <p:spPr>
          <a:xfrm>
            <a:off x="4572000" y="2931790"/>
            <a:ext cx="1463499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만약의 경우 대비로 대일강화조약 과정 연구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01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방법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15" name="TextBox 14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8" name="TextBox 17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 rot="0">
            <a:off x="2466805" y="1910132"/>
            <a:ext cx="541006" cy="541006"/>
            <a:chOff x="2500670" y="1206578"/>
            <a:chExt cx="541006" cy="541006"/>
          </a:xfrm>
        </p:grpSpPr>
        <p:sp>
          <p:nvSpPr>
            <p:cNvPr id="21" name="타원 20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1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 rot="0">
            <a:off x="4295875" y="1910132"/>
            <a:ext cx="541006" cy="541006"/>
            <a:chOff x="2500670" y="1206578"/>
            <a:chExt cx="541006" cy="541006"/>
          </a:xfrm>
        </p:grpSpPr>
        <p:sp>
          <p:nvSpPr>
            <p:cNvPr id="27" name="타원 26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2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 rot="0">
            <a:off x="6129084" y="1910132"/>
            <a:ext cx="541006" cy="541006"/>
            <a:chOff x="2500670" y="1206578"/>
            <a:chExt cx="541006" cy="541006"/>
          </a:xfrm>
        </p:grpSpPr>
        <p:sp>
          <p:nvSpPr>
            <p:cNvPr id="30" name="타원 29"/>
            <p:cNvSpPr/>
            <p:nvPr/>
          </p:nvSpPr>
          <p:spPr>
            <a:xfrm>
              <a:off x="2500670" y="1206578"/>
              <a:ext cx="541006" cy="5410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7633" y="1232443"/>
              <a:ext cx="504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en-US" altLang="ko-KR" sz="24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3</a:t>
              </a:r>
              <a:endPara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410964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하나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23499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둘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56708" y="2571750"/>
            <a:ext cx="682733" cy="29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셋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20581" y="2931790"/>
            <a:ext cx="1463499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일본의 비논리성 홍보 및 강조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34628" y="2931790"/>
            <a:ext cx="1463499" cy="54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미국의 전후처리 미흡강조가 쉽고 효과적</a:t>
            </a:r>
            <a:r>
              <a: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</a:t>
            </a: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but</a:t>
            </a:r>
            <a:endParaRPr lang="en-US" altLang="ko-KR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66324" y="2931790"/>
            <a:ext cx="1463499" cy="39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강대국인 만큼 자극적이지 않은 홍보법 요구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3851920" y="2571750"/>
            <a:ext cx="2664296" cy="180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5612" y="85303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HY견고딕"/>
                <a:ea typeface="HY견고딕"/>
              </a:rPr>
              <a:t>01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HY견고딕"/>
              <a:ea typeface="HY견고딕"/>
            </a:endParaRPr>
          </a:p>
        </p:txBody>
      </p:sp>
      <p:grpSp>
        <p:nvGrpSpPr>
          <p:cNvPr id="22" name="그룹 21"/>
          <p:cNvGrpSpPr/>
          <p:nvPr/>
        </p:nvGrpSpPr>
        <p:grpSpPr>
          <a:xfrm rot="0">
            <a:off x="484874" y="92076"/>
            <a:ext cx="1162686" cy="323165"/>
            <a:chOff x="484874" y="92076"/>
            <a:chExt cx="1162686" cy="323165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487863" y="119992"/>
              <a:ext cx="1159697" cy="2880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4874" y="92076"/>
              <a:ext cx="115969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xmlns:mc="http://schemas.openxmlformats.org/markup-compatibility/2006" xmlns:hp="http://schemas.haansoft.com/office/presentation/8.0" lang="ko-KR" altLang="en-US" sz="150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방법</a:t>
              </a:r>
              <a:endParaRPr xmlns:mc="http://schemas.openxmlformats.org/markup-compatibility/2006" xmlns:hp="http://schemas.haansoft.com/office/presentation/8.0" lang="ko-KR" altLang="en-US" sz="15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 rot="0">
            <a:off x="1791576" y="158964"/>
            <a:ext cx="1302917" cy="246221"/>
            <a:chOff x="2124524" y="158964"/>
            <a:chExt cx="1302917" cy="246221"/>
          </a:xfrm>
        </p:grpSpPr>
        <p:sp>
          <p:nvSpPr>
            <p:cNvPr id="7" name="TextBox 6"/>
            <p:cNvSpPr txBox="1"/>
            <p:nvPr/>
          </p:nvSpPr>
          <p:spPr>
            <a:xfrm>
              <a:off x="2267744" y="158964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2124524" y="223018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2678413" y="158964"/>
            <a:ext cx="1302917" cy="246221"/>
            <a:chOff x="3045490" y="147408"/>
            <a:chExt cx="1302917" cy="246221"/>
          </a:xfrm>
        </p:grpSpPr>
        <p:sp>
          <p:nvSpPr>
            <p:cNvPr id="8" name="TextBox 7"/>
            <p:cNvSpPr txBox="1"/>
            <p:nvPr/>
          </p:nvSpPr>
          <p:spPr>
            <a:xfrm>
              <a:off x="3188710" y="147408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3045490" y="232123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 rot="0">
            <a:off x="3565250" y="158964"/>
            <a:ext cx="1302917" cy="246221"/>
            <a:chOff x="3924724" y="150892"/>
            <a:chExt cx="1302917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4067944" y="150892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924724" y="235607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 rot="0">
            <a:off x="4452087" y="158964"/>
            <a:ext cx="1302917" cy="246221"/>
            <a:chOff x="4785035" y="140897"/>
            <a:chExt cx="1302917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4928255" y="140897"/>
              <a:ext cx="11596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세부사항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4785035" y="225612"/>
              <a:ext cx="76788" cy="767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0" y="454635"/>
            <a:ext cx="550810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210081" y="479302"/>
            <a:ext cx="2633727" cy="1948432"/>
          </a:xfrm>
          <a:prstGeom prst="rect">
            <a:avLst/>
          </a:prstGeom>
        </p:spPr>
      </p:pic>
      <p:pic>
        <p:nvPicPr>
          <p:cNvPr id="39" name=""/>
          <p:cNvPicPr/>
          <p:nvPr/>
        </p:nvPicPr>
        <p:blipFill rotWithShape="1">
          <a:blip r:embed="rId4">
            <a:lum/>
          </a:blip>
          <a:srcRect/>
          <a:stretch>
            <a:fillRect/>
          </a:stretch>
        </p:blipFill>
        <p:spPr>
          <a:xfrm>
            <a:off x="4572000" y="3795885"/>
            <a:ext cx="493032" cy="504056"/>
          </a:xfrm>
          <a:prstGeom prst="rect">
            <a:avLst/>
          </a:prstGeom>
        </p:spPr>
      </p:pic>
      <p:pic>
        <p:nvPicPr>
          <p:cNvPr id="41" name=""/>
          <p:cNvPicPr/>
          <p:nvPr/>
        </p:nvPicPr>
        <p:blipFill rotWithShape="1">
          <a:blip r:embed="rId5">
            <a:lum/>
          </a:blip>
          <a:srcRect/>
          <a:stretch>
            <a:fillRect/>
          </a:stretch>
        </p:blipFill>
        <p:spPr>
          <a:xfrm>
            <a:off x="3851920" y="555526"/>
            <a:ext cx="1944216" cy="1800200"/>
          </a:xfrm>
          <a:prstGeom prst="rect">
            <a:avLst/>
          </a:prstGeom>
        </p:spPr>
      </p:pic>
      <p:sp>
        <p:nvSpPr>
          <p:cNvPr id="43" name=""/>
          <p:cNvSpPr/>
          <p:nvPr/>
        </p:nvSpPr>
        <p:spPr>
          <a:xfrm>
            <a:off x="3059832" y="1203598"/>
            <a:ext cx="648072" cy="648072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44" name="TextBox 34"/>
          <p:cNvSpPr txBox="1"/>
          <p:nvPr/>
        </p:nvSpPr>
        <p:spPr>
          <a:xfrm>
            <a:off x="3900589" y="4443958"/>
            <a:ext cx="1967555" cy="39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세계적인 프로게이머 </a:t>
            </a:r>
            <a:r>
              <a: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+</a:t>
            </a: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독도 마크 </a:t>
            </a:r>
            <a:r>
              <a: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=</a:t>
            </a:r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지대한 홍보효과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Microsoft</ep:Company>
  <ep:Words>532</ep:Words>
  <ep:PresentationFormat>화면 슬라이드 쇼(16:9)</ep:PresentationFormat>
  <ep:Paragraphs>214</ep:Paragraphs>
  <ep:Slides>21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2017-01-12T02:52:16.000</dcterms:created>
  <dc:creator>크레벅스</dc:creator>
  <cp:lastModifiedBy>SAMSUNG</cp:lastModifiedBy>
  <dcterms:modified xsi:type="dcterms:W3CDTF">2020-05-04T13:58:57.764</dcterms:modified>
  <cp:revision>65</cp:revision>
  <dc:title>PowerPoint 프레젠테이션</dc:title>
  <cp:version>1000.0000.01</cp:version>
</cp:coreProperties>
</file>