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62" y="62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presProps" Target="presProps.xml"  /><Relationship Id="rId23" Type="http://schemas.openxmlformats.org/officeDocument/2006/relationships/viewProps" Target="viewProps.xml"  /><Relationship Id="rId24" Type="http://schemas.openxmlformats.org/officeDocument/2006/relationships/theme" Target="theme/theme1.xml"  /><Relationship Id="rId25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F75A25-E08B-4137-AA2F-807B7DC0E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33BD1CC-DE61-4937-B93A-D0EAEFFA0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385E166-A415-41D9-BB7A-1FA8725C6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185F-ED37-4E2A-ABD9-F28837424B5D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E44B28-D4A8-47E4-880B-9CF7E53C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938E8D-FD47-42D9-95DF-E84880BA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4CF4-AB81-4E30-A12B-D8BEDAB879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281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FD9708-6363-4ED8-B079-B532B4BE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CDFE267-7B1D-4741-91BB-AE7E7DB0C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1BE8D6-50EC-4B25-9006-88FC103B0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185F-ED37-4E2A-ABD9-F28837424B5D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77DCF47-40A7-46F0-8697-19314B54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BC3094-7FC3-447C-AB16-C3CA34CD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4CF4-AB81-4E30-A12B-D8BEDAB879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61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FACC7CB-5B0D-482C-99B0-05B6C28158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4E0EA03-B987-41A7-9CC8-832F38398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DC01DFE-D583-4992-80EE-74C4F937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185F-ED37-4E2A-ABD9-F28837424B5D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0F4D24-0C69-4C67-8CCC-E36F272AF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974466-547B-43E1-BE8A-CC7F3556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4CF4-AB81-4E30-A12B-D8BEDAB879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027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C4787D-0997-407D-877A-AD724A1C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D2C474-5B81-4AC6-8B59-8B1F755DB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21C2188-2722-43FA-BE97-6BB6505C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185F-ED37-4E2A-ABD9-F28837424B5D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026117-225D-4859-98ED-65E66BC6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E7A6F6-A283-41AA-81B8-EF3460D2E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4CF4-AB81-4E30-A12B-D8BEDAB879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220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4C3C90-8D94-40B7-AB65-2B314FFAB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F708A2-5AF0-4B18-8683-DE641DAA6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506AF0B-6EDB-414A-871C-6DC118CDE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185F-ED37-4E2A-ABD9-F28837424B5D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FBBACB-1C4F-41F7-88B5-349F567A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7ED126-39A9-43DA-93D8-9563EF0E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4CF4-AB81-4E30-A12B-D8BEDAB879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90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6BBBF6-16FC-4891-9A74-3B7B436D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5BD071-464A-4B56-A4FF-FC480EBCD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471C02B-FEA5-4D2B-9021-4369F1F66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545158C-3C1B-4741-8385-CE81A43A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185F-ED37-4E2A-ABD9-F28837424B5D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BE552F1-0EF6-44E7-8A8D-658A5966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37D289B-50B8-44B4-A751-21D55982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4CF4-AB81-4E30-A12B-D8BEDAB879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43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2D8C6C-698B-4279-A474-7B263994C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D8185F-F5AA-4E29-9D2E-6A06D886A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6CD53E3-76E1-4D42-888D-C3CCA5E5A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90A7D86-9244-474C-9475-5B85419B1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4B0F7AB-DDBC-4402-B12E-2D2023148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E0177D7-1543-4CD4-97CB-828763F5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185F-ED37-4E2A-ABD9-F28837424B5D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2596648-51AB-4402-AF5D-252CC12B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BEB320F-B9FA-4AAA-8ED1-F88ED72D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4CF4-AB81-4E30-A12B-D8BEDAB879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713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D6FC2-7275-41E7-B61D-A50A728A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1158E9B-CE55-4BEB-8946-4AAF5D06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185F-ED37-4E2A-ABD9-F28837424B5D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D70FAF4-8FAB-4744-9798-F957E1AA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96183B9-5771-457C-8998-7201DBAB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4CF4-AB81-4E30-A12B-D8BEDAB879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496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DB9B8AF-F933-4967-BE9F-81566BDED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185F-ED37-4E2A-ABD9-F28837424B5D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34D94FD-922E-43A0-ADB9-A33C7B45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C1140A1-057B-40A8-B5B8-3616ACFA3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4CF4-AB81-4E30-A12B-D8BEDAB879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666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97137C-9927-4DA7-8B51-A037B97F0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3FADA9-6F7E-43D6-846B-B51CF8AAC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63F088C-9D13-422C-B5B3-2AE56AA14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703ECE-85C5-457E-9109-4397B9E5E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185F-ED37-4E2A-ABD9-F28837424B5D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6137875-5231-4F95-B943-B67301C1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F199051-6B54-4027-8EF2-C0AA134B9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4CF4-AB81-4E30-A12B-D8BEDAB879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72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470D84-7E1C-4D8E-A7E2-E25805F8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ABF3E1-230C-4A83-B7BC-256EDA84F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763731D-BD07-46CA-B1D6-603044935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62502CB-0B4A-47FB-A497-5F61F27B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185F-ED37-4E2A-ABD9-F28837424B5D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22AE63-E7BA-4D5F-B5F0-DAF3341CC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320E458-7750-45BF-B2F6-A536E102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4CF4-AB81-4E30-A12B-D8BEDAB879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034544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53035F2-1E17-4EF9-8A97-7920E42E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FE8B441-43E6-479D-8E81-292610CBB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707CAC0-0A0B-45C4-A9B1-35BFD1781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185F-ED37-4E2A-ABD9-F28837424B5D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9C553C-9B43-4EF7-82F4-0A33D4BD7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F9641A-5DBC-4140-8226-06BEC1CF5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4CF4-AB81-4E30-A12B-D8BEDAB879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50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Relationship Id="rId3" Type="http://schemas.openxmlformats.org/officeDocument/2006/relationships/image" Target="../media/image10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Relationship Id="rId3" Type="http://schemas.openxmlformats.org/officeDocument/2006/relationships/image" Target="../media/image12.jpeg"  /><Relationship Id="rId4" Type="http://schemas.openxmlformats.org/officeDocument/2006/relationships/image" Target="../media/image13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www.youtube.com/watch?v=J6ekU2ZGd28" TargetMode="External"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Relationship Id="rId3" Type="http://schemas.openxmlformats.org/officeDocument/2006/relationships/image" Target="../media/image16.jpeg"  /><Relationship Id="rId4" Type="http://schemas.openxmlformats.org/officeDocument/2006/relationships/image" Target="../media/image17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jpeg"  /><Relationship Id="rId3" Type="http://schemas.openxmlformats.org/officeDocument/2006/relationships/image" Target="../media/image19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2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Relationship Id="rId3" Type="http://schemas.openxmlformats.org/officeDocument/2006/relationships/image" Target="../media/image4.jpeg"  /><Relationship Id="rId4" Type="http://schemas.openxmlformats.org/officeDocument/2006/relationships/image" Target="../media/image5.jpeg"  /><Relationship Id="rId5" Type="http://schemas.openxmlformats.org/officeDocument/2006/relationships/image" Target="../media/image6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Relationship Id="rId3" Type="http://schemas.openxmlformats.org/officeDocument/2006/relationships/image" Target="../media/image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8000"/>
              <a:t>일본의 의식주 문화 특징</a:t>
            </a:r>
            <a:endParaRPr lang="ko-KR" altLang="en-US" sz="800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1500"/>
              <a:t>                                                                                             일본어학과 최경태 </a:t>
            </a:r>
            <a:r>
              <a:rPr lang="en-US" altLang="ko-KR" sz="1500"/>
              <a:t>21801889</a:t>
            </a:r>
            <a:endParaRPr lang="en-US" altLang="ko-KR" sz="1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2000"/>
              <a:t>펑크 패션 예시입니다</a:t>
            </a:r>
            <a:endParaRPr lang="ko-KR" altLang="en-US" sz="2000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038225" y="2001044"/>
            <a:ext cx="4886325" cy="3657600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717028" y="1925954"/>
            <a:ext cx="3901440" cy="3777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2000"/>
              <a:t>일본의 대표적인 음식들 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 sz="1700"/>
              <a:t>일본에서 건너온 음식들 중에 흔히들 아는 음식들은 제외하고 설명하겠습니다 </a:t>
            </a:r>
            <a:endParaRPr lang="ko-KR" altLang="en-US" sz="1700"/>
          </a:p>
          <a:p>
            <a:pPr marL="0" indent="0">
              <a:buNone/>
              <a:defRPr/>
            </a:pPr>
            <a:endParaRPr lang="ko-KR" altLang="en-US" sz="1700"/>
          </a:p>
          <a:p>
            <a:pPr marL="0" indent="0">
              <a:buNone/>
              <a:defRPr/>
            </a:pPr>
            <a:r>
              <a:rPr lang="en-US" altLang="ko-KR" sz="1700"/>
              <a:t>1.</a:t>
            </a:r>
            <a:r>
              <a:rPr lang="ko-KR" altLang="en-US" sz="1700"/>
              <a:t> 덴푸라</a:t>
            </a:r>
            <a:r>
              <a:rPr lang="en-US" altLang="ko-KR" sz="1700"/>
              <a:t>(</a:t>
            </a:r>
            <a:r>
              <a:rPr lang="ko-KR" altLang="en-US" sz="1700"/>
              <a:t>天ぷら</a:t>
            </a:r>
            <a:r>
              <a:rPr lang="en-US" altLang="ko-KR" sz="1700"/>
              <a:t>):</a:t>
            </a:r>
            <a:r>
              <a:rPr lang="ko-KR" altLang="en-US" sz="1700"/>
              <a:t> </a:t>
            </a:r>
            <a:endParaRPr lang="ko-KR" altLang="en-US" sz="1700"/>
          </a:p>
          <a:p>
            <a:pPr marL="0" indent="0">
              <a:buNone/>
              <a:defRPr/>
            </a:pPr>
            <a:r>
              <a:rPr lang="ko-KR" altLang="en-US" sz="1700"/>
              <a:t>해산물</a:t>
            </a:r>
            <a:r>
              <a:rPr lang="en-US" altLang="ko-KR" sz="1700"/>
              <a:t>,</a:t>
            </a:r>
            <a:r>
              <a:rPr lang="ko-KR" altLang="en-US" sz="1700"/>
              <a:t> 채소 들을 튀겨낸 튀김 요리입니다</a:t>
            </a:r>
            <a:endParaRPr lang="ko-KR" altLang="en-US" sz="1700"/>
          </a:p>
          <a:p>
            <a:pPr marL="0" indent="0">
              <a:buNone/>
              <a:defRPr/>
            </a:pPr>
            <a:endParaRPr lang="en-US" altLang="ko-KR" sz="1700"/>
          </a:p>
          <a:p>
            <a:pPr marL="0" indent="0">
              <a:buNone/>
              <a:defRPr/>
            </a:pPr>
            <a:r>
              <a:rPr lang="en-US" altLang="ko-KR" sz="1700"/>
              <a:t>2.</a:t>
            </a:r>
            <a:r>
              <a:rPr lang="ko-KR" altLang="en-US" sz="1700"/>
              <a:t> 돈부리(丼物</a:t>
            </a:r>
            <a:r>
              <a:rPr lang="en-US" altLang="ko-KR" sz="1700"/>
              <a:t>):</a:t>
            </a:r>
            <a:r>
              <a:rPr lang="ko-KR" altLang="en-US" sz="1700"/>
              <a:t>  </a:t>
            </a:r>
            <a:endParaRPr lang="ko-KR" altLang="en-US" sz="1700"/>
          </a:p>
          <a:p>
            <a:pPr marL="0" indent="0">
              <a:buNone/>
              <a:defRPr/>
            </a:pPr>
            <a:r>
              <a:rPr lang="ko-KR" altLang="en-US" sz="1700"/>
              <a:t>일본의 저렴하고 대중적인 덮밥 요리입니다</a:t>
            </a:r>
            <a:r>
              <a:rPr lang="en-US" altLang="ko-KR" sz="1700"/>
              <a:t>,</a:t>
            </a:r>
            <a:r>
              <a:rPr lang="ko-KR" altLang="en-US" sz="1700"/>
              <a:t> 밥위에 어떤걸 올리지는에 따라서 다양한 메                                      뉴가 생깁니다</a:t>
            </a:r>
            <a:endParaRPr lang="ko-KR" altLang="en-US" sz="1700"/>
          </a:p>
          <a:p>
            <a:pPr marL="0" indent="0">
              <a:buNone/>
              <a:defRPr/>
            </a:pPr>
            <a:endParaRPr lang="en-US" altLang="ko-KR" sz="1700"/>
          </a:p>
          <a:p>
            <a:pPr marL="0" indent="0">
              <a:buNone/>
              <a:defRPr/>
            </a:pPr>
            <a:r>
              <a:rPr lang="en-US" altLang="ko-KR" sz="1700"/>
              <a:t>3.</a:t>
            </a:r>
            <a:r>
              <a:rPr lang="ko-KR" altLang="en-US" sz="1700"/>
              <a:t> 오코노미야끼</a:t>
            </a:r>
            <a:r>
              <a:rPr lang="en-US" altLang="ko-KR" sz="1700"/>
              <a:t>(お好み焼き):</a:t>
            </a:r>
            <a:endParaRPr lang="en-US" altLang="ko-KR" sz="1700"/>
          </a:p>
          <a:p>
            <a:pPr marL="0" indent="0">
              <a:buNone/>
              <a:defRPr/>
            </a:pPr>
            <a:r>
              <a:rPr lang="ko-KR" altLang="en-US" sz="1700"/>
              <a:t>이름을 풀어서 보면 </a:t>
            </a:r>
            <a:r>
              <a:rPr lang="en-US" altLang="ko-KR" sz="1700"/>
              <a:t>お好み:</a:t>
            </a:r>
            <a:r>
              <a:rPr lang="ko-KR" altLang="en-US" sz="1700"/>
              <a:t>좋아하는 것 </a:t>
            </a:r>
            <a:r>
              <a:rPr lang="en-US" altLang="ko-KR" sz="1700"/>
              <a:t>焼き:</a:t>
            </a:r>
            <a:r>
              <a:rPr lang="ko-KR" altLang="en-US" sz="1700"/>
              <a:t>구이 라서 재료가 정해져있지 않고 어떤 것이든 좋아하면 추가해서 전 붙이는 형식으로 해먹는 일본 요리 입니다 </a:t>
            </a:r>
            <a:endParaRPr lang="ko-KR" altLang="en-US" sz="1700"/>
          </a:p>
          <a:p>
            <a:pPr marL="0" indent="0">
              <a:buNone/>
              <a:defRPr/>
            </a:pPr>
            <a:endParaRPr lang="ko-KR" altLang="en-US" sz="17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음식 </a:t>
            </a:r>
            <a:r>
              <a:rPr lang="en-US" altLang="ko-KR"/>
              <a:t>3</a:t>
            </a:r>
            <a:r>
              <a:rPr lang="ko-KR" altLang="en-US"/>
              <a:t>가지 사진 예시</a:t>
            </a:r>
            <a:br>
              <a:rPr lang="ko-KR" altLang="en-US"/>
            </a:br>
            <a:r>
              <a:rPr lang="en-US" altLang="ko-KR" sz="1600"/>
              <a:t>(</a:t>
            </a:r>
            <a:r>
              <a:rPr lang="ko-KR" altLang="en-US" sz="1600"/>
              <a:t>왼쪽에서 부터 차례대로 덴푸라</a:t>
            </a:r>
            <a:r>
              <a:rPr lang="en-US" altLang="ko-KR" sz="1600"/>
              <a:t>,</a:t>
            </a:r>
            <a:r>
              <a:rPr lang="ko-KR" altLang="en-US" sz="1600"/>
              <a:t> 돈부리</a:t>
            </a:r>
            <a:r>
              <a:rPr lang="en-US" altLang="ko-KR" sz="1600"/>
              <a:t>,</a:t>
            </a:r>
            <a:r>
              <a:rPr lang="ko-KR" altLang="en-US" sz="1600"/>
              <a:t> 오코노미야끼 입니다 </a:t>
            </a:r>
            <a:r>
              <a:rPr lang="en-US" altLang="ko-KR" sz="1600"/>
              <a:t>)</a:t>
            </a:r>
            <a:endParaRPr lang="en-US" altLang="ko-KR" sz="1600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2596600"/>
            <a:ext cx="3799628" cy="2299799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056283" y="2673350"/>
            <a:ext cx="3551897" cy="2537069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256047" y="2729914"/>
            <a:ext cx="3935952" cy="2204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2000"/>
              <a:t>일본의 식사 예절 </a:t>
            </a:r>
            <a:r>
              <a:rPr lang="en-US" altLang="ko-KR" sz="2000"/>
              <a:t>7</a:t>
            </a:r>
            <a:r>
              <a:rPr lang="ko-KR" altLang="en-US" sz="2000"/>
              <a:t>가지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 sz="1900"/>
              <a:t>1.</a:t>
            </a:r>
            <a:r>
              <a:rPr lang="ko-KR" altLang="en-US" sz="1900"/>
              <a:t> 팔꿈치를 탁자에 닿게 하지 않고 밥그릇</a:t>
            </a:r>
            <a:r>
              <a:rPr lang="en-US" altLang="ko-KR" sz="1900"/>
              <a:t>,</a:t>
            </a:r>
            <a:r>
              <a:rPr lang="ko-KR" altLang="en-US" sz="1900"/>
              <a:t> 국그릇은 들고 먹기</a:t>
            </a:r>
            <a:endParaRPr lang="ko-KR" altLang="en-US" sz="1900"/>
          </a:p>
          <a:p>
            <a:pPr marL="0" indent="0">
              <a:buNone/>
              <a:defRPr/>
            </a:pPr>
            <a:r>
              <a:rPr lang="en-US" altLang="ko-KR" sz="1900"/>
              <a:t>2.</a:t>
            </a:r>
            <a:r>
              <a:rPr lang="ko-KR" altLang="en-US" sz="1900"/>
              <a:t> 젓가락으로 음식을 찌르거나</a:t>
            </a:r>
            <a:r>
              <a:rPr lang="en-US" altLang="ko-KR" sz="1900"/>
              <a:t>,</a:t>
            </a:r>
            <a:r>
              <a:rPr lang="ko-KR" altLang="en-US" sz="1900"/>
              <a:t> 입에 계속 물고 있는 행동 피하기</a:t>
            </a:r>
            <a:endParaRPr lang="ko-KR" altLang="en-US" sz="1900"/>
          </a:p>
          <a:p>
            <a:pPr marL="0" indent="0">
              <a:buNone/>
              <a:defRPr/>
            </a:pPr>
            <a:r>
              <a:rPr lang="en-US" altLang="ko-KR" sz="1900"/>
              <a:t>3.</a:t>
            </a:r>
            <a:r>
              <a:rPr lang="ko-KR" altLang="en-US" sz="1900"/>
              <a:t> 식기들을 조심스럽게 다루기</a:t>
            </a:r>
            <a:r>
              <a:rPr lang="en-US" altLang="ko-KR" sz="1900"/>
              <a:t>,</a:t>
            </a:r>
            <a:r>
              <a:rPr lang="ko-KR" altLang="en-US" sz="1900"/>
              <a:t> 소리가 크게 나면 안됩니다</a:t>
            </a:r>
            <a:endParaRPr lang="ko-KR" altLang="en-US" sz="1900"/>
          </a:p>
          <a:p>
            <a:pPr marL="0" indent="0">
              <a:buNone/>
              <a:defRPr/>
            </a:pPr>
            <a:r>
              <a:rPr lang="en-US" altLang="ko-KR" sz="1900"/>
              <a:t>4.</a:t>
            </a:r>
            <a:r>
              <a:rPr lang="ko-KR" altLang="en-US" sz="1900"/>
              <a:t> 밥에 수저를 꽂아두는 행동 피하기</a:t>
            </a:r>
            <a:endParaRPr lang="ko-KR" altLang="en-US" sz="1900"/>
          </a:p>
          <a:p>
            <a:pPr marL="0" indent="0">
              <a:buNone/>
              <a:defRPr/>
            </a:pPr>
            <a:r>
              <a:rPr lang="en-US" altLang="ko-KR" sz="1900"/>
              <a:t>5.</a:t>
            </a:r>
            <a:r>
              <a:rPr lang="ko-KR" altLang="en-US" sz="1900"/>
              <a:t> 면류 음식의 경우 소리내면서 먹는 것이 가능합니다</a:t>
            </a:r>
            <a:endParaRPr lang="ko-KR" altLang="en-US" sz="1900"/>
          </a:p>
          <a:p>
            <a:pPr marL="0" indent="0">
              <a:buNone/>
              <a:defRPr/>
            </a:pPr>
            <a:r>
              <a:rPr lang="en-US" altLang="ko-KR" sz="1900"/>
              <a:t>6.</a:t>
            </a:r>
            <a:r>
              <a:rPr lang="ko-KR" altLang="en-US" sz="1900"/>
              <a:t> 식사중에 큰 소리 내지 않기</a:t>
            </a:r>
            <a:endParaRPr lang="en-US" altLang="ko-KR" sz="1900"/>
          </a:p>
          <a:p>
            <a:pPr marL="0" indent="0">
              <a:buNone/>
              <a:defRPr/>
            </a:pPr>
            <a:r>
              <a:rPr lang="en-US" altLang="ko-KR" sz="1900"/>
              <a:t>7.</a:t>
            </a:r>
            <a:r>
              <a:rPr lang="ko-KR" altLang="en-US" sz="1900"/>
              <a:t> 식사 전후에 감사 인사 하기</a:t>
            </a:r>
            <a:endParaRPr lang="ko-KR" altLang="en-US" sz="1900"/>
          </a:p>
          <a:p>
            <a:pPr marL="0" indent="0">
              <a:buNone/>
              <a:defRPr/>
            </a:pPr>
            <a:endParaRPr lang="ko-KR" altLang="en-US" sz="1900"/>
          </a:p>
          <a:p>
            <a:pPr marL="0" indent="0">
              <a:buNone/>
              <a:defRPr/>
            </a:pPr>
            <a:endParaRPr lang="ko-KR" altLang="en-US" sz="1900"/>
          </a:p>
          <a:p>
            <a:pPr marL="0" indent="0">
              <a:buNone/>
              <a:defRPr/>
            </a:pPr>
            <a:r>
              <a:rPr lang="ko-KR" altLang="en-US" sz="1900"/>
              <a:t>영상 자료 입니다</a:t>
            </a:r>
            <a:endParaRPr lang="ko-KR" altLang="en-US" sz="1900">
              <a:hlinkClick r:id="rId2"/>
            </a:endParaRPr>
          </a:p>
          <a:p>
            <a:pPr marL="0" indent="0">
              <a:buNone/>
              <a:defRPr/>
            </a:pPr>
            <a:r>
              <a:rPr lang="en-US" altLang="en-US" sz="1900">
                <a:hlinkClick r:id="rId2"/>
              </a:rPr>
              <a:t>https://www.youtube.com/watch?v=J6ekU2ZGd28</a:t>
            </a:r>
            <a:endParaRPr lang="en-US" altLang="en-US" sz="1900"/>
          </a:p>
          <a:p>
            <a:pPr>
              <a:defRPr/>
            </a:pPr>
            <a:endParaRPr lang="en-US" altLang="en-US" sz="19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2000"/>
              <a:t>일본의 주거 양식 </a:t>
            </a:r>
            <a:r>
              <a:rPr lang="en-US" altLang="ko-KR" sz="2000"/>
              <a:t>(</a:t>
            </a:r>
            <a:r>
              <a:rPr lang="ko-KR" altLang="en-US" sz="2000"/>
              <a:t>기본적 특징</a:t>
            </a:r>
            <a:r>
              <a:rPr lang="en-US" altLang="ko-KR" sz="2000"/>
              <a:t>)</a:t>
            </a:r>
            <a:endParaRPr lang="en-US" altLang="ko-KR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787525"/>
            <a:ext cx="10515600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sz="1900"/>
              <a:t>일본은 고온 다습한 기후적 특성을 가지고 있기때문에 여름형 주택처럼 개방형의 주거 양식을 기본으로 가집니다</a:t>
            </a:r>
            <a:endParaRPr lang="ko-KR" altLang="en-US" sz="1900"/>
          </a:p>
          <a:p>
            <a:pPr marL="0" indent="0">
              <a:buNone/>
              <a:defRPr/>
            </a:pPr>
            <a:r>
              <a:rPr lang="en-US" altLang="ko-KR" sz="1900"/>
              <a:t>,</a:t>
            </a:r>
            <a:r>
              <a:rPr lang="ko-KR" altLang="en-US" sz="1900"/>
              <a:t>또한 지진의 잦은 영향으로 인해 건물을 높게 세우지 않고</a:t>
            </a:r>
            <a:r>
              <a:rPr lang="en-US" altLang="ko-KR" sz="1900"/>
              <a:t>,</a:t>
            </a:r>
            <a:r>
              <a:rPr lang="ko-KR" altLang="en-US" sz="1900"/>
              <a:t> 지진에 강한 목조를 이용하여 건물을 세우는 편입니다 </a:t>
            </a:r>
            <a:endParaRPr lang="ko-KR" altLang="en-US" sz="1900"/>
          </a:p>
          <a:p>
            <a:pPr marL="0" indent="0">
              <a:buNone/>
              <a:defRPr/>
            </a:pPr>
            <a:endParaRPr lang="ko-KR" altLang="en-US" sz="1900"/>
          </a:p>
          <a:p>
            <a:pPr marL="0" indent="0">
              <a:buNone/>
              <a:defRPr/>
            </a:pPr>
            <a:r>
              <a:rPr lang="ko-KR" altLang="en-US" sz="1900"/>
              <a:t>현대의 일본 주거 양식으로는 단독 주택</a:t>
            </a:r>
            <a:r>
              <a:rPr lang="en-US" altLang="ko-KR" sz="1900"/>
              <a:t>,</a:t>
            </a:r>
            <a:r>
              <a:rPr lang="ko-KR" altLang="en-US" sz="1900"/>
              <a:t> 공동 주택이 있으며 </a:t>
            </a:r>
            <a:endParaRPr lang="ko-KR" altLang="en-US" sz="1900"/>
          </a:p>
          <a:p>
            <a:pPr marL="0" indent="0">
              <a:buNone/>
              <a:defRPr/>
            </a:pPr>
            <a:r>
              <a:rPr lang="ko-KR" altLang="en-US" sz="1900"/>
              <a:t>이때 아파트</a:t>
            </a:r>
            <a:r>
              <a:rPr lang="en-US" altLang="ko-KR" sz="1900"/>
              <a:t>,</a:t>
            </a:r>
            <a:r>
              <a:rPr lang="ko-KR" altLang="en-US" sz="1900"/>
              <a:t> 맨션</a:t>
            </a:r>
            <a:r>
              <a:rPr lang="en-US" altLang="ko-KR" sz="1900"/>
              <a:t>,</a:t>
            </a:r>
            <a:r>
              <a:rPr lang="ko-KR" altLang="en-US" sz="1900"/>
              <a:t> 타워맨션이 공동주택에 해당됩니다 </a:t>
            </a:r>
            <a:endParaRPr lang="ko-KR" altLang="en-US" sz="1900"/>
          </a:p>
          <a:p>
            <a:pPr marL="0" indent="0">
              <a:buNone/>
              <a:defRPr/>
            </a:pPr>
            <a:endParaRPr lang="ko-KR" altLang="en-US" sz="1900"/>
          </a:p>
          <a:p>
            <a:pPr marL="0" indent="0">
              <a:buNone/>
              <a:defRPr/>
            </a:pPr>
            <a:r>
              <a:rPr lang="ko-KR" altLang="en-US" sz="1900"/>
              <a:t>최근에는 혼합식 건축 양식이라고 하는 전통식 과 현대식을 섞어서 집을 짓는 방법도 있습니다</a:t>
            </a:r>
            <a:endParaRPr lang="ko-KR" altLang="en-US" sz="1900"/>
          </a:p>
          <a:p>
            <a:pPr marL="0" indent="0">
              <a:buNone/>
              <a:defRPr/>
            </a:pPr>
            <a:r>
              <a:rPr lang="en-US" altLang="ko-KR" sz="1900"/>
              <a:t>(</a:t>
            </a:r>
            <a:r>
              <a:rPr lang="ko-KR" altLang="en-US" sz="1900"/>
              <a:t>외장은 철근</a:t>
            </a:r>
            <a:r>
              <a:rPr lang="en-US" altLang="ko-KR" sz="1900"/>
              <a:t>,</a:t>
            </a:r>
            <a:r>
              <a:rPr lang="ko-KR" altLang="en-US" sz="1900"/>
              <a:t> 콘크리트등의 현대식</a:t>
            </a:r>
            <a:r>
              <a:rPr lang="en-US" altLang="ko-KR" sz="1900"/>
              <a:t>,</a:t>
            </a:r>
            <a:r>
              <a:rPr lang="ko-KR" altLang="en-US" sz="1900"/>
              <a:t> 내장은 목조로 짓는 전통식을 사용합니다</a:t>
            </a:r>
            <a:r>
              <a:rPr lang="en-US" altLang="ko-KR" sz="1900"/>
              <a:t>)</a:t>
            </a:r>
            <a:endParaRPr lang="en-US" altLang="ko-KR" sz="19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2000"/>
              <a:t>일본의 전통적인 주거 양식 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54200"/>
            <a:ext cx="10515600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sz="1800"/>
              <a:t>일본은 옛날에도 </a:t>
            </a:r>
            <a:r>
              <a:rPr lang="ko-KR" altLang="en-US" sz="1700"/>
              <a:t>고온 다습한 기후적 특성을 가지고 있었고 지진이 많았기 때문에</a:t>
            </a:r>
            <a:r>
              <a:rPr lang="en-US" altLang="ko-KR" sz="1700"/>
              <a:t>,</a:t>
            </a:r>
            <a:r>
              <a:rPr lang="ko-KR" altLang="en-US" sz="1700"/>
              <a:t> </a:t>
            </a:r>
            <a:endParaRPr lang="ko-KR" altLang="en-US" sz="1700"/>
          </a:p>
          <a:p>
            <a:pPr marL="0" indent="0">
              <a:buNone/>
              <a:defRPr/>
            </a:pPr>
            <a:r>
              <a:rPr lang="ko-KR" altLang="en-US" sz="1700"/>
              <a:t>전통 주거 양식 역시 개방형의 주거 형식과</a:t>
            </a:r>
            <a:r>
              <a:rPr lang="en-US" altLang="ko-KR" sz="1700"/>
              <a:t>,</a:t>
            </a:r>
            <a:r>
              <a:rPr lang="ko-KR" altLang="en-US" sz="1700"/>
              <a:t> 높이가 낮고 목조로 이루어진 건물을 지었습니다</a:t>
            </a:r>
            <a:r>
              <a:rPr lang="en-US" altLang="ko-KR" sz="1700"/>
              <a:t>,</a:t>
            </a:r>
            <a:endParaRPr lang="ko-KR" altLang="en-US" sz="1700"/>
          </a:p>
          <a:p>
            <a:pPr marL="0" indent="0">
              <a:buNone/>
              <a:defRPr/>
            </a:pPr>
            <a:r>
              <a:rPr lang="ko-KR" altLang="en-US" sz="1700"/>
              <a:t>현대와 달리 재료는 목조</a:t>
            </a:r>
            <a:r>
              <a:rPr lang="en-US" altLang="ko-KR" sz="1700"/>
              <a:t>,</a:t>
            </a:r>
            <a:r>
              <a:rPr lang="ko-KR" altLang="en-US" sz="1700"/>
              <a:t> 흙</a:t>
            </a:r>
            <a:r>
              <a:rPr lang="en-US" altLang="ko-KR" sz="1700"/>
              <a:t>,</a:t>
            </a:r>
            <a:r>
              <a:rPr lang="ko-KR" altLang="en-US" sz="1700"/>
              <a:t> 종이의 비중이 컸습니다 </a:t>
            </a:r>
            <a:endParaRPr lang="ko-KR" altLang="en-US" sz="1700"/>
          </a:p>
          <a:p>
            <a:pPr marL="0" indent="0">
              <a:buNone/>
              <a:defRPr/>
            </a:pPr>
            <a:endParaRPr lang="ko-KR" altLang="en-US" sz="1700"/>
          </a:p>
          <a:p>
            <a:pPr marL="0" indent="0">
              <a:buNone/>
              <a:defRPr/>
            </a:pPr>
            <a:r>
              <a:rPr lang="ko-KR" altLang="en-US" sz="1700"/>
              <a:t>또한</a:t>
            </a:r>
            <a:r>
              <a:rPr lang="en-US" altLang="ko-KR" sz="1700"/>
              <a:t>,</a:t>
            </a:r>
            <a:r>
              <a:rPr lang="ko-KR" altLang="en-US" sz="1700"/>
              <a:t> 현대와 달리 아파트나 맨션이 없었고 단독 주택의 형식으로 정원을 가꾸려면 가꿀수 있는 공간이 있었습니다 </a:t>
            </a:r>
            <a:endParaRPr lang="ko-KR" altLang="en-US" sz="1700"/>
          </a:p>
          <a:p>
            <a:pPr marL="0" indent="0">
              <a:buNone/>
              <a:defRPr/>
            </a:pPr>
            <a:endParaRPr lang="ko-KR" altLang="en-US" sz="1700"/>
          </a:p>
          <a:p>
            <a:pPr marL="0" indent="0">
              <a:buNone/>
              <a:defRPr/>
            </a:pPr>
            <a:r>
              <a:rPr lang="ko-KR" altLang="en-US" sz="1700"/>
              <a:t>다른 특징으로는 일본 전통 주거양식의 지붕 양식을 볼수 있는데</a:t>
            </a:r>
            <a:r>
              <a:rPr lang="en-US" altLang="ko-KR" sz="1700"/>
              <a:t>,</a:t>
            </a:r>
            <a:r>
              <a:rPr lang="ko-KR" altLang="en-US" sz="1700"/>
              <a:t> 지붕의 형태가 시대</a:t>
            </a:r>
            <a:r>
              <a:rPr lang="en-US" altLang="ko-KR" sz="1700"/>
              <a:t>,</a:t>
            </a:r>
            <a:r>
              <a:rPr lang="ko-KR" altLang="en-US" sz="1700"/>
              <a:t> 거주자의 직업</a:t>
            </a:r>
            <a:r>
              <a:rPr lang="en-US" altLang="ko-KR" sz="1700"/>
              <a:t>,</a:t>
            </a:r>
            <a:r>
              <a:rPr lang="ko-KR" altLang="en-US" sz="1700"/>
              <a:t> 지역</a:t>
            </a:r>
            <a:r>
              <a:rPr lang="en-US" altLang="ko-KR" sz="1700"/>
              <a:t>,</a:t>
            </a:r>
            <a:r>
              <a:rPr lang="ko-KR" altLang="en-US" sz="1700"/>
              <a:t> 에 따라 달라진다는 것을 들수 있습니다  </a:t>
            </a:r>
            <a:endParaRPr lang="ko-KR" altLang="en-US" sz="17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2000"/>
              <a:t>일본 가옥 지붕의 다양한 형태</a:t>
            </a:r>
            <a:endParaRPr lang="ko-KR" altLang="en-US" sz="2000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544829" y="1557548"/>
            <a:ext cx="5682615" cy="4680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2000"/>
              <a:t>코타츠와 다다미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 </a:t>
            </a:r>
            <a:r>
              <a:rPr lang="ko-KR" altLang="en-US" sz="1900"/>
              <a:t>코타츠</a:t>
            </a:r>
            <a:r>
              <a:rPr lang="en-US" altLang="ko-KR" sz="1900"/>
              <a:t>(</a:t>
            </a:r>
            <a:r>
              <a:rPr lang="ko-KR" altLang="en-US" sz="1900"/>
              <a:t>こたつ) </a:t>
            </a:r>
            <a:r>
              <a:rPr lang="en-US" altLang="ko-KR" sz="1900"/>
              <a:t>:</a:t>
            </a:r>
            <a:r>
              <a:rPr lang="ko-KR" altLang="en-US" sz="1900"/>
              <a:t>  일본에서 쓰이는 온열기구로, 나무로 만든 밥상에 이불이나 담요 등을 덮은 것이며. 상 아래에는 화덕이나 난로가 있는 구조입니다</a:t>
            </a:r>
            <a:r>
              <a:rPr lang="en-US" altLang="ko-KR" sz="1900"/>
              <a:t>,</a:t>
            </a:r>
            <a:r>
              <a:rPr lang="ko-KR" altLang="en-US" sz="1900"/>
              <a:t> 보통 이불을 덮는 다는 의미는 겨울이 되었다는 것을 나타냅니다</a:t>
            </a:r>
            <a:endParaRPr lang="ko-KR" altLang="en-US" sz="1900"/>
          </a:p>
          <a:p>
            <a:pPr marL="0" indent="0">
              <a:buNone/>
              <a:defRPr/>
            </a:pPr>
            <a:endParaRPr lang="ko-KR" altLang="en-US" sz="1900"/>
          </a:p>
          <a:p>
            <a:pPr marL="0" indent="0">
              <a:buNone/>
              <a:defRPr/>
            </a:pPr>
            <a:r>
              <a:rPr lang="ko-KR" altLang="en-US" sz="1900"/>
              <a:t>다다미(畳)</a:t>
            </a:r>
            <a:r>
              <a:rPr lang="en-US" altLang="ko-KR" sz="1900"/>
              <a:t>:</a:t>
            </a:r>
            <a:r>
              <a:rPr lang="ko-KR" altLang="en-US" sz="1900"/>
              <a:t> 일본에서 사용되는 전통식 바닥재이며. 속에 짚을 넣고 위에 돗자리를 씌워 꿰맨 구조 입니다</a:t>
            </a:r>
            <a:r>
              <a:rPr lang="en-US" altLang="ko-KR" sz="1900"/>
              <a:t>,</a:t>
            </a:r>
            <a:r>
              <a:rPr lang="ko-KR" altLang="en-US" sz="1900"/>
              <a:t> 이것 자체로는 난방 효과는 없고 오히려 충격을 흡수해 소음을 줄이는 효과와 통풍이 잘된다는 특징이 있습니다</a:t>
            </a:r>
            <a:endParaRPr lang="ko-KR" altLang="en-US" sz="1900"/>
          </a:p>
          <a:p>
            <a:pPr marL="0" indent="0">
              <a:buNone/>
              <a:defRPr/>
            </a:pPr>
            <a:endParaRPr lang="ko-KR" altLang="en-US" sz="1900"/>
          </a:p>
          <a:p>
            <a:pPr marL="0" indent="0">
              <a:buNone/>
              <a:defRPr/>
            </a:pPr>
            <a:r>
              <a:rPr lang="ko-KR" altLang="en-US" sz="1900"/>
              <a:t>한국의 전통 난방 방식인 온돌은, 열기가 방바닥을 지나가도록 함으로써 방 전체를 데우는 난방 방식으로</a:t>
            </a:r>
            <a:r>
              <a:rPr lang="en-US" altLang="ko-KR" sz="1900"/>
              <a:t>,</a:t>
            </a:r>
            <a:r>
              <a:rPr lang="ko-KR" altLang="en-US" sz="1900"/>
              <a:t> 이것으로 인해 일제강점기 이후에도 일본의 난방 방식인 코타츠나 다다미가 한국에서는 널리 퍼지지 않았습니다 </a:t>
            </a:r>
            <a:endParaRPr lang="ko-KR" altLang="en-US" sz="19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코타츠와 다다미 사진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6296024" y="1512569"/>
            <a:ext cx="4863141" cy="4669155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50874" y="1495425"/>
            <a:ext cx="5251451" cy="2476500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50875" y="4062615"/>
            <a:ext cx="5270501" cy="2071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2000"/>
              <a:t>일본의 특이한 건축물 </a:t>
            </a:r>
            <a:r>
              <a:rPr lang="en-US" altLang="ko-KR" sz="2000"/>
              <a:t>(</a:t>
            </a:r>
            <a:r>
              <a:rPr lang="ko-KR" altLang="en-US" sz="2000"/>
              <a:t>토리이</a:t>
            </a:r>
            <a:r>
              <a:rPr lang="en-US" altLang="ko-KR" sz="2000"/>
              <a:t>:鳥居)</a:t>
            </a:r>
            <a:endParaRPr lang="en-US" altLang="ko-KR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 sz="2000"/>
              <a:t>토리이</a:t>
            </a:r>
            <a:r>
              <a:rPr lang="en-US" altLang="ko-KR" sz="2000"/>
              <a:t>(鳥居)</a:t>
            </a:r>
            <a:r>
              <a:rPr lang="ko-KR" altLang="en-US" sz="2000"/>
              <a:t>란</a:t>
            </a:r>
            <a:r>
              <a:rPr lang="en-US" altLang="ko-KR" sz="2000"/>
              <a:t>,</a:t>
            </a:r>
            <a:r>
              <a:rPr lang="ko-KR" altLang="en-US" sz="2000"/>
              <a:t> 신사의 문 으로 쓰이는 일본의 건축물이며 </a:t>
            </a:r>
            <a:endParaRPr lang="ko-KR" altLang="en-US" sz="2000"/>
          </a:p>
          <a:p>
            <a:pPr marL="0" indent="0">
              <a:buNone/>
              <a:defRPr/>
            </a:pPr>
            <a:r>
              <a:rPr lang="ko-KR" altLang="en-US" sz="2000"/>
              <a:t>전통적으로는 나무 재질에 주홍색으로 칠하는데, 현대에는 나무 이외에도 석재, 콘크리트, 스테인레스 스틸 등으로도 제작된다</a:t>
            </a: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  <a:p>
            <a:pPr marL="0" indent="0">
              <a:buNone/>
              <a:defRPr/>
            </a:pPr>
            <a:r>
              <a:rPr lang="ko-KR" altLang="en-US" sz="2000"/>
              <a:t>토리이의 기원은 분명하지 않고 몇 가지 이론들만 있는 상태이다 </a:t>
            </a:r>
            <a:endParaRPr lang="ko-KR" altLang="en-US" sz="2000"/>
          </a:p>
          <a:p>
            <a:pPr marL="0" indent="0">
              <a:buNone/>
              <a:defRPr/>
            </a:pPr>
            <a:r>
              <a:rPr lang="en-US" altLang="ko-KR" sz="2000"/>
              <a:t>(</a:t>
            </a:r>
            <a:r>
              <a:rPr lang="ko-KR" altLang="en-US" sz="2000"/>
              <a:t>닭이 머무르는 자리 라는 이론</a:t>
            </a:r>
            <a:r>
              <a:rPr lang="en-US" altLang="ko-KR" sz="2000"/>
              <a:t>,</a:t>
            </a:r>
            <a:r>
              <a:rPr lang="ko-KR" altLang="en-US" sz="2000"/>
              <a:t> 신의 사자인 새가 앉아 쉬는 모양인 것 이라는 이론 등등</a:t>
            </a:r>
            <a:r>
              <a:rPr lang="en-US" altLang="ko-KR" sz="2000"/>
              <a:t>)</a:t>
            </a:r>
            <a:endParaRPr lang="en-US" altLang="ko-KR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목차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3425" y="1497983"/>
            <a:ext cx="10515600" cy="4351338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ko-KR" altLang="en-US" sz="2000"/>
              <a:t>일본 의</a:t>
            </a:r>
            <a:r>
              <a:rPr lang="en-US" altLang="ko-KR" sz="2000"/>
              <a:t>(</a:t>
            </a:r>
            <a:r>
              <a:rPr lang="ko-KR" altLang="en-US" sz="2000" b="0" i="0">
                <a:solidFill>
                  <a:srgbClr val="242424"/>
                </a:solidFill>
                <a:effectLst/>
                <a:latin typeface="굴림"/>
                <a:ea typeface="굴림"/>
              </a:rPr>
              <a:t>衣</a:t>
            </a:r>
            <a:r>
              <a:rPr lang="en-US" altLang="ko-KR" sz="2000" b="0" i="0">
                <a:solidFill>
                  <a:srgbClr val="242424"/>
                </a:solidFill>
                <a:effectLst/>
                <a:latin typeface="굴림"/>
                <a:ea typeface="굴림"/>
              </a:rPr>
              <a:t>)</a:t>
            </a:r>
            <a:r>
              <a:rPr lang="ko-KR" altLang="en-US" sz="2000"/>
              <a:t>의</a:t>
            </a:r>
            <a:r>
              <a:rPr lang="en-US" altLang="ko-KR" sz="2000" b="0" i="0">
                <a:solidFill>
                  <a:srgbClr val="242424"/>
                </a:solidFill>
                <a:effectLst/>
                <a:latin typeface="굴림"/>
                <a:ea typeface="굴림"/>
              </a:rPr>
              <a:t> </a:t>
            </a:r>
            <a:r>
              <a:rPr lang="ko-KR" altLang="en-US" sz="2000"/>
              <a:t>과거와 현제   </a:t>
            </a:r>
            <a:endParaRPr lang="ko-KR" altLang="en-US" sz="2000"/>
          </a:p>
          <a:p>
            <a:pPr lvl="0">
              <a:defRPr/>
            </a:pPr>
            <a:r>
              <a:rPr lang="ko-KR" altLang="en-US" sz="2000"/>
              <a:t>기모노에 대한 특징</a:t>
            </a:r>
            <a:endParaRPr lang="ko-KR" altLang="en-US" sz="2000"/>
          </a:p>
          <a:p>
            <a:pPr lvl="0">
              <a:defRPr/>
            </a:pPr>
            <a:r>
              <a:rPr lang="ko-KR" altLang="en-US" sz="2000"/>
              <a:t>일본의 개성 있는 복장</a:t>
            </a:r>
            <a:endParaRPr lang="ko-KR" altLang="en-US" sz="2000"/>
          </a:p>
          <a:p>
            <a:pPr marL="0" indent="0">
              <a:buNone/>
              <a:defRPr/>
            </a:pPr>
            <a:endParaRPr lang="en-US" altLang="ko-KR" sz="2000"/>
          </a:p>
          <a:p>
            <a:pPr lvl="0">
              <a:defRPr/>
            </a:pPr>
            <a:r>
              <a:rPr lang="ko-KR" altLang="en-US" sz="2000"/>
              <a:t>일본의 대표적인 음식들</a:t>
            </a:r>
            <a:endParaRPr lang="ko-KR" altLang="en-US" sz="2000"/>
          </a:p>
          <a:p>
            <a:pPr lvl="0">
              <a:defRPr/>
            </a:pPr>
            <a:r>
              <a:rPr lang="ko-KR" altLang="en-US" sz="2000"/>
              <a:t>일본의 식사 예절</a:t>
            </a:r>
            <a:endParaRPr lang="ko-KR" altLang="en-US" sz="2000"/>
          </a:p>
          <a:p>
            <a:pPr marL="0" lvl="0" indent="0">
              <a:buNone/>
              <a:defRPr/>
            </a:pPr>
            <a:endParaRPr lang="ko-KR" altLang="en-US" sz="2000"/>
          </a:p>
          <a:p>
            <a:pPr lvl="0">
              <a:defRPr/>
            </a:pPr>
            <a:r>
              <a:rPr lang="ko-KR" altLang="en-US" sz="2000"/>
              <a:t>일본의 주거 양식</a:t>
            </a:r>
            <a:endParaRPr lang="ko-KR" altLang="en-US" sz="2000"/>
          </a:p>
          <a:p>
            <a:pPr lvl="0">
              <a:defRPr/>
            </a:pPr>
            <a:r>
              <a:rPr lang="ko-KR" altLang="en-US" sz="2000"/>
              <a:t>일본의 전통 주거 양식</a:t>
            </a:r>
            <a:endParaRPr lang="ko-KR" altLang="en-US" sz="2000"/>
          </a:p>
          <a:p>
            <a:pPr lvl="0">
              <a:defRPr/>
            </a:pPr>
            <a:r>
              <a:rPr lang="ko-KR" altLang="en-US" sz="2000"/>
              <a:t>다다미와 코타츠</a:t>
            </a:r>
            <a:endParaRPr lang="ko-KR" altLang="en-US" sz="2000"/>
          </a:p>
          <a:p>
            <a:pPr lvl="0">
              <a:defRPr/>
            </a:pPr>
            <a:r>
              <a:rPr lang="ko-KR" altLang="en-US" sz="2000"/>
              <a:t>일본의 특이한 구조물들</a:t>
            </a:r>
            <a:endParaRPr lang="ko-KR" altLang="en-US" sz="2000"/>
          </a:p>
          <a:p>
            <a:pPr lvl="0">
              <a:defRPr/>
            </a:pPr>
            <a:endParaRPr lang="en-US" altLang="ko-KR" sz="2000"/>
          </a:p>
          <a:p>
            <a:pPr lvl="0">
              <a:defRPr/>
            </a:pPr>
            <a:endParaRPr lang="en-US" altLang="ko-KR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토리이 사진 예시 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920749" y="2266083"/>
            <a:ext cx="4550086" cy="3653594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595326" y="2235438"/>
            <a:ext cx="5544984" cy="3682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일본 의</a:t>
            </a:r>
            <a:r>
              <a:rPr lang="en-US" altLang="ko-KR"/>
              <a:t>(</a:t>
            </a:r>
            <a:r>
              <a:rPr lang="ko-KR" altLang="en-US" b="0" i="0">
                <a:solidFill>
                  <a:srgbClr val="242424"/>
                </a:solidFill>
                <a:effectLst/>
                <a:latin typeface="굴림"/>
                <a:ea typeface="굴림"/>
              </a:rPr>
              <a:t>衣</a:t>
            </a:r>
            <a:r>
              <a:rPr lang="en-US" altLang="ko-KR" b="0" i="0">
                <a:solidFill>
                  <a:srgbClr val="242424"/>
                </a:solidFill>
                <a:effectLst/>
                <a:latin typeface="굴림"/>
                <a:ea typeface="굴림"/>
              </a:rPr>
              <a:t>)</a:t>
            </a:r>
            <a:r>
              <a:rPr lang="ko-KR" altLang="en-US"/>
              <a:t>의</a:t>
            </a:r>
            <a:r>
              <a:rPr lang="en-US" altLang="ko-KR" b="0" i="0">
                <a:solidFill>
                  <a:srgbClr val="242424"/>
                </a:solidFill>
                <a:effectLst/>
                <a:latin typeface="굴림"/>
                <a:ea typeface="굴림"/>
              </a:rPr>
              <a:t> </a:t>
            </a:r>
            <a:r>
              <a:rPr lang="ko-KR" altLang="en-US"/>
              <a:t>과거와 현제  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sz="2000"/>
              <a:t>흔히 아시는 기모노</a:t>
            </a:r>
            <a:r>
              <a:rPr lang="en-US" altLang="ko-KR" sz="2000"/>
              <a:t>(</a:t>
            </a:r>
            <a:r>
              <a:rPr lang="ko-KR" altLang="en-US" sz="2000"/>
              <a:t>着物</a:t>
            </a:r>
            <a:r>
              <a:rPr lang="en-US" altLang="ko-KR" sz="2000"/>
              <a:t>)</a:t>
            </a:r>
            <a:r>
              <a:rPr lang="ko-KR" altLang="en-US" sz="2000"/>
              <a:t> 또는 와후쿠</a:t>
            </a:r>
            <a:r>
              <a:rPr lang="en-US" altLang="ko-KR" sz="2000"/>
              <a:t>(</a:t>
            </a:r>
            <a:r>
              <a:rPr lang="ko-KR" altLang="en-US" sz="2000"/>
              <a:t>和服</a:t>
            </a:r>
            <a:r>
              <a:rPr lang="en-US" altLang="ko-KR" sz="2000"/>
              <a:t>)</a:t>
            </a:r>
            <a:r>
              <a:rPr lang="ko-KR" altLang="en-US" sz="2000"/>
              <a:t>라고 불리는 옷이 일본의 전통적인 과거 복장입니다</a:t>
            </a:r>
            <a:r>
              <a:rPr lang="en-US" altLang="ko-KR" sz="2000"/>
              <a:t>,</a:t>
            </a:r>
            <a:r>
              <a:rPr lang="ko-KR" altLang="en-US" sz="2000"/>
              <a:t> </a:t>
            </a:r>
            <a:endParaRPr lang="ko-KR" altLang="en-US" sz="2000"/>
          </a:p>
          <a:p>
            <a:pPr marL="0" lvl="0" indent="0">
              <a:buNone/>
              <a:defRPr/>
            </a:pPr>
            <a:endParaRPr lang="ko-KR" altLang="en-US" sz="2000"/>
          </a:p>
          <a:p>
            <a:pPr marL="0" lvl="0" indent="0">
              <a:buNone/>
              <a:defRPr/>
            </a:pPr>
            <a:r>
              <a:rPr lang="ko-KR" altLang="en-US" sz="2000"/>
              <a:t>주로 여성들이 이용하는 경우가 많으며 이러한 전통 복장들은 </a:t>
            </a:r>
            <a:r>
              <a:rPr lang="en-US" altLang="ko-KR" sz="2000"/>
              <a:t>1868</a:t>
            </a:r>
            <a:r>
              <a:rPr lang="ko-KR" altLang="en-US" sz="2000"/>
              <a:t>년 메이지유신 이후 </a:t>
            </a:r>
            <a:endParaRPr lang="ko-KR" altLang="en-US" sz="2000"/>
          </a:p>
          <a:p>
            <a:pPr marL="0" lvl="0" indent="0">
              <a:buNone/>
              <a:defRPr/>
            </a:pPr>
            <a:r>
              <a:rPr lang="ko-KR" altLang="en-US" sz="2000"/>
              <a:t>서양식 복장으로 바뀌었습니다 </a:t>
            </a:r>
            <a:endParaRPr lang="ko-KR" altLang="en-US" sz="2000"/>
          </a:p>
          <a:p>
            <a:pPr marL="0" lvl="0" indent="0">
              <a:buNone/>
              <a:defRPr/>
            </a:pPr>
            <a:endParaRPr lang="ko-KR" altLang="en-US" sz="2000"/>
          </a:p>
          <a:p>
            <a:pPr marL="0" lvl="0" indent="0">
              <a:buNone/>
              <a:defRPr/>
            </a:pPr>
            <a:r>
              <a:rPr lang="ko-KR" altLang="en-US" sz="2000"/>
              <a:t>현제에는 기모노를 유카타(浴衣)와 같은 편한 형태의 복장으로 대신하여 입거나 결혼식</a:t>
            </a:r>
            <a:r>
              <a:rPr lang="en-US" altLang="ko-KR" sz="2000"/>
              <a:t>,</a:t>
            </a:r>
            <a:r>
              <a:rPr lang="ko-KR" altLang="en-US" sz="2000"/>
              <a:t> 졸업식</a:t>
            </a:r>
            <a:r>
              <a:rPr lang="en-US" altLang="ko-KR" sz="2000"/>
              <a:t>,</a:t>
            </a:r>
            <a:r>
              <a:rPr lang="ko-KR" altLang="en-US" sz="2000"/>
              <a:t> 장례식 등등 과 같은 특별한 행사때에만 입는 것으로 쓰이고 있습니다  </a:t>
            </a:r>
            <a:endParaRPr lang="ko-KR" altLang="en-US" sz="2000"/>
          </a:p>
          <a:p>
            <a:pPr marL="0" lvl="0" indent="0">
              <a:buNone/>
              <a:defRPr/>
            </a:pPr>
            <a:endParaRPr lang="ko-KR" altLang="en-US" sz="2000"/>
          </a:p>
          <a:p>
            <a:pPr marL="0" lvl="0" indent="0">
              <a:buNone/>
              <a:defRPr/>
            </a:pPr>
            <a:r>
              <a:rPr lang="ko-KR" altLang="en-US" sz="2000"/>
              <a:t>더 과거로 돌아가보면 우치카케</a:t>
            </a:r>
            <a:r>
              <a:rPr lang="en-US" altLang="ko-KR" sz="2000"/>
              <a:t>,</a:t>
            </a:r>
            <a:r>
              <a:rPr lang="ko-KR" altLang="en-US" sz="2000"/>
              <a:t> 하오리</a:t>
            </a:r>
            <a:r>
              <a:rPr lang="en-US" altLang="ko-KR" sz="2000"/>
              <a:t>,</a:t>
            </a:r>
            <a:r>
              <a:rPr lang="ko-KR" altLang="en-US" sz="2000"/>
              <a:t> 소쿠타이</a:t>
            </a:r>
            <a:r>
              <a:rPr lang="en-US" altLang="ko-KR" sz="2000"/>
              <a:t>,</a:t>
            </a:r>
            <a:r>
              <a:rPr lang="ko-KR" altLang="en-US" sz="2000"/>
              <a:t> 나가바카마 등등의 시대에 따라 신분에 따라 입는 복장이 전부 차이가 있지만</a:t>
            </a:r>
            <a:r>
              <a:rPr lang="en-US" altLang="ko-KR" sz="2000"/>
              <a:t>,</a:t>
            </a:r>
            <a:endParaRPr lang="ko-KR" altLang="en-US" sz="2000"/>
          </a:p>
          <a:p>
            <a:pPr marL="0" lvl="0" indent="0">
              <a:buNone/>
              <a:defRPr/>
            </a:pPr>
            <a:r>
              <a:rPr lang="ko-KR" altLang="en-US" sz="2000"/>
              <a:t>현대에 와서는 기모노 정도만 현대 복장과 같이 쓰이고 있습니다 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sz="2000"/>
              <a:t>일본 전통 복장인 기모노 와 유카타  </a:t>
            </a:r>
            <a:r>
              <a:rPr lang="en-US" altLang="ko-KR" sz="2000"/>
              <a:t>(</a:t>
            </a:r>
            <a:r>
              <a:rPr lang="ko-KR" altLang="en-US" sz="2000"/>
              <a:t>예시</a:t>
            </a:r>
            <a:r>
              <a:rPr lang="en-US" altLang="ko-KR" sz="2000"/>
              <a:t>)</a:t>
            </a:r>
            <a:r>
              <a:rPr lang="ko-KR" altLang="en-US" sz="2000"/>
              <a:t>  </a:t>
            </a:r>
            <a:endParaRPr lang="ko-KR" altLang="en-US" sz="2000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390650" y="2065814"/>
            <a:ext cx="2733675" cy="4068351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62062" y="1717344"/>
            <a:ext cx="2867876" cy="4273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8200" y="389548"/>
            <a:ext cx="10515600" cy="1325563"/>
          </a:xfrm>
        </p:spPr>
        <p:txBody>
          <a:bodyPr/>
          <a:lstStyle/>
          <a:p>
            <a:pPr lvl="0">
              <a:defRPr/>
            </a:pPr>
            <a:r>
              <a:rPr lang="ko-KR" altLang="en-US" sz="2000"/>
              <a:t>일본 고대</a:t>
            </a:r>
            <a:r>
              <a:rPr lang="en-US" altLang="ko-KR" sz="2000"/>
              <a:t>~</a:t>
            </a:r>
            <a:r>
              <a:rPr lang="ko-KR" altLang="en-US" sz="2000"/>
              <a:t>중세 시대 의상들 </a:t>
            </a:r>
            <a:r>
              <a:rPr lang="en-US" altLang="ko-KR" sz="2000"/>
              <a:t>(</a:t>
            </a:r>
            <a:r>
              <a:rPr lang="ko-KR" altLang="en-US" sz="2000"/>
              <a:t>왼쪽 부터 우치카케</a:t>
            </a:r>
            <a:r>
              <a:rPr lang="en-US" altLang="ko-KR" sz="2000"/>
              <a:t>,</a:t>
            </a:r>
            <a:r>
              <a:rPr lang="ko-KR" altLang="en-US" sz="2000"/>
              <a:t> 나가바카마</a:t>
            </a:r>
            <a:r>
              <a:rPr lang="en-US" altLang="ko-KR" sz="2000"/>
              <a:t>,</a:t>
            </a:r>
            <a:r>
              <a:rPr lang="ko-KR" altLang="en-US" sz="2000"/>
              <a:t> 소쿠타이</a:t>
            </a:r>
            <a:r>
              <a:rPr lang="en-US" altLang="ko-KR" sz="2000"/>
              <a:t>,</a:t>
            </a:r>
            <a:r>
              <a:rPr lang="ko-KR" altLang="en-US" sz="2000"/>
              <a:t> 하오리</a:t>
            </a:r>
            <a:r>
              <a:rPr lang="en-US" altLang="ko-KR" sz="2000"/>
              <a:t>)</a:t>
            </a:r>
            <a:endParaRPr lang="en-US" altLang="ko-KR" sz="2000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504190" y="2335530"/>
            <a:ext cx="1341120" cy="2186940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225551" y="1831731"/>
            <a:ext cx="2264018" cy="4024922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838700" y="2068634"/>
            <a:ext cx="2514600" cy="3429000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783633" y="2055447"/>
            <a:ext cx="3428999" cy="3614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sz="2000"/>
              <a:t>일본의 대표적인 복장</a:t>
            </a:r>
            <a:r>
              <a:rPr lang="en-US" altLang="ko-KR" sz="2000"/>
              <a:t>,</a:t>
            </a:r>
            <a:r>
              <a:rPr lang="ko-KR" altLang="en-US" sz="2000"/>
              <a:t> 기모노의 특징</a:t>
            </a:r>
            <a:endParaRPr lang="ko-KR" altLang="en-US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sz="2000"/>
              <a:t>현대에 들어서 기모노 특별한 행사에서 쓰이고있지만</a:t>
            </a:r>
            <a:r>
              <a:rPr lang="en-US" altLang="ko-KR" sz="2000"/>
              <a:t>,</a:t>
            </a:r>
            <a:r>
              <a:rPr lang="ko-KR" altLang="en-US" sz="2000"/>
              <a:t> 기모노의 쓰임과 종류가</a:t>
            </a:r>
            <a:endParaRPr lang="ko-KR" altLang="en-US" sz="2000"/>
          </a:p>
          <a:p>
            <a:pPr marL="0" lvl="0" indent="0">
              <a:buNone/>
              <a:defRPr/>
            </a:pPr>
            <a:r>
              <a:rPr lang="ko-KR" altLang="en-US" sz="2000"/>
              <a:t>시대에 따라</a:t>
            </a:r>
            <a:r>
              <a:rPr lang="en-US" altLang="ko-KR" sz="2000"/>
              <a:t>,</a:t>
            </a:r>
            <a:r>
              <a:rPr lang="ko-KR" altLang="en-US" sz="2000"/>
              <a:t> 어떤 행사인지</a:t>
            </a:r>
            <a:r>
              <a:rPr lang="en-US" altLang="ko-KR" sz="2000"/>
              <a:t>,</a:t>
            </a:r>
            <a:r>
              <a:rPr lang="ko-KR" altLang="en-US" sz="2000"/>
              <a:t> 어떤 날인지</a:t>
            </a:r>
            <a:r>
              <a:rPr lang="en-US" altLang="ko-KR" sz="2000"/>
              <a:t>,</a:t>
            </a:r>
            <a:r>
              <a:rPr lang="ko-KR" altLang="en-US" sz="2000"/>
              <a:t> 남성인지 여성인지 까지 세세하게 구분되어 그에 맞는 기모노의 종류와 형태가 다양합니다 </a:t>
            </a:r>
            <a:endParaRPr lang="ko-KR" altLang="en-US" sz="2000"/>
          </a:p>
          <a:p>
            <a:pPr marL="0" lvl="0" indent="0">
              <a:buNone/>
              <a:defRPr/>
            </a:pPr>
            <a:endParaRPr lang="ko-KR" altLang="en-US" sz="2000"/>
          </a:p>
          <a:p>
            <a:pPr marL="0" lvl="0" indent="0">
              <a:buNone/>
              <a:defRPr/>
            </a:pPr>
            <a:endParaRPr lang="ko-KR" altLang="en-US" sz="2000"/>
          </a:p>
          <a:p>
            <a:pPr marL="0" lvl="0" indent="0">
              <a:buNone/>
              <a:defRPr/>
            </a:pPr>
            <a:endParaRPr lang="ko-KR" altLang="en-US" sz="2000"/>
          </a:p>
          <a:p>
            <a:pPr marL="0" lvl="0" indent="0">
              <a:buNone/>
              <a:defRPr/>
            </a:pPr>
            <a:r>
              <a:rPr lang="ko-KR" altLang="en-US" sz="2000"/>
              <a:t>예시로 근현대</a:t>
            </a:r>
            <a:r>
              <a:rPr lang="en-US" altLang="ko-KR" sz="2000"/>
              <a:t>(</a:t>
            </a:r>
            <a:r>
              <a:rPr lang="ko-KR" altLang="en-US" sz="2000"/>
              <a:t>메이지 유신 이후</a:t>
            </a:r>
            <a:r>
              <a:rPr lang="en-US" altLang="ko-KR" sz="2000"/>
              <a:t>)</a:t>
            </a:r>
            <a:r>
              <a:rPr lang="ko-KR" altLang="en-US" sz="2000"/>
              <a:t>의 남성 기모노를 보시겠습니다 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2000"/>
              <a:t>위 조건에 해당되는 기모노 유형 예시들</a:t>
            </a:r>
            <a:endParaRPr lang="ko-KR" altLang="en-US" sz="2000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 sz="1500"/>
              <a:t>[</a:t>
            </a:r>
            <a:r>
              <a:rPr lang="ko-KR" altLang="en-US" sz="1900"/>
              <a:t>혼례복</a:t>
            </a:r>
            <a:r>
              <a:rPr lang="en-US" altLang="ko-KR" sz="1900"/>
              <a:t>]</a:t>
            </a:r>
            <a:r>
              <a:rPr lang="ko-KR" altLang="en-US" sz="1900"/>
              <a:t>                                                </a:t>
            </a:r>
            <a:r>
              <a:rPr lang="en-US" altLang="ko-KR" sz="1900"/>
              <a:t>[</a:t>
            </a:r>
            <a:r>
              <a:rPr lang="ko-KR" altLang="en-US" sz="1900"/>
              <a:t>평상복</a:t>
            </a:r>
            <a:r>
              <a:rPr lang="en-US" altLang="ko-KR" sz="1900"/>
              <a:t>]</a:t>
            </a:r>
            <a:r>
              <a:rPr lang="ko-KR" altLang="en-US" sz="1900"/>
              <a:t>                               </a:t>
            </a:r>
            <a:r>
              <a:rPr lang="en-US" altLang="ko-KR" sz="1900"/>
              <a:t>[</a:t>
            </a:r>
            <a:r>
              <a:rPr lang="ko-KR" altLang="en-US" sz="1900"/>
              <a:t>교복</a:t>
            </a:r>
            <a:r>
              <a:rPr lang="en-US" altLang="ko-KR" sz="1900"/>
              <a:t>]</a:t>
            </a:r>
            <a:endParaRPr lang="en-US" altLang="ko-KR" sz="1900"/>
          </a:p>
          <a:p>
            <a:pPr marL="0" indent="0">
              <a:buNone/>
              <a:defRPr/>
            </a:pPr>
            <a:r>
              <a:rPr lang="ko-KR" altLang="en-US" sz="1900"/>
              <a:t>이로몬츠키하카마[色紋付袴]                      키나가시[着流し]                    쇼세후쿠(書生服)</a:t>
            </a:r>
            <a:endParaRPr lang="ko-KR" altLang="en-US" sz="1900"/>
          </a:p>
          <a:p>
            <a:pPr marL="0" indent="0">
              <a:buNone/>
              <a:defRPr/>
            </a:pPr>
            <a:r>
              <a:rPr lang="ko-KR" altLang="en-US" sz="1900"/>
              <a:t>몬츠키하카마[紋付袴]                               히토에[単衣]</a:t>
            </a:r>
            <a:endParaRPr lang="ko-KR" altLang="en-US" sz="1900"/>
          </a:p>
          <a:p>
            <a:pPr marL="0" indent="0">
              <a:buNone/>
              <a:defRPr/>
            </a:pPr>
            <a:r>
              <a:rPr lang="ko-KR" altLang="en-US" sz="1900"/>
              <a:t>카미시모[裃]  </a:t>
            </a:r>
            <a:endParaRPr lang="ko-KR" altLang="en-US" sz="1900"/>
          </a:p>
          <a:p>
            <a:pPr marL="0" indent="0">
              <a:buNone/>
              <a:defRPr/>
            </a:pPr>
            <a:endParaRPr lang="ko-KR" altLang="en-US" sz="1500"/>
          </a:p>
          <a:p>
            <a:pPr marL="0" indent="0">
              <a:buNone/>
              <a:defRPr/>
            </a:pPr>
            <a:endParaRPr lang="ko-KR" altLang="en-US" sz="1500"/>
          </a:p>
          <a:p>
            <a:pPr marL="0" indent="0">
              <a:buNone/>
              <a:defRPr/>
            </a:pPr>
            <a:r>
              <a:rPr lang="ko-KR" altLang="en-US" sz="1800"/>
              <a:t>이렇듯</a:t>
            </a:r>
            <a:r>
              <a:rPr lang="en-US" altLang="ko-KR" sz="1800"/>
              <a:t>,</a:t>
            </a:r>
            <a:r>
              <a:rPr lang="ko-KR" altLang="en-US" sz="1800"/>
              <a:t> 같은 경우에도 입을 수 있는 기모노의 종류가 다양해집니다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각각 다른 차이점이 있으며 상징하는 의미도 달라질수 있습니다 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아래에서 사진으로 구체적인 예시를 보시겠습니다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500"/>
          </a:p>
          <a:p>
            <a:pPr marL="0" indent="0">
              <a:buNone/>
              <a:defRPr/>
            </a:pPr>
            <a:endParaRPr lang="ko-KR" altLang="en-US" sz="1500"/>
          </a:p>
          <a:p>
            <a:pPr marL="0" indent="0">
              <a:buNone/>
              <a:defRPr/>
            </a:pPr>
            <a:endParaRPr lang="ko-KR" altLang="en-US" sz="1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sz="1900"/>
              <a:t>근현대</a:t>
            </a:r>
            <a:r>
              <a:rPr lang="en-US" altLang="ko-KR" sz="1900"/>
              <a:t>(</a:t>
            </a:r>
            <a:r>
              <a:rPr lang="ko-KR" altLang="en-US" sz="1900"/>
              <a:t>메이지 유신 이후</a:t>
            </a:r>
            <a:r>
              <a:rPr lang="en-US" altLang="ko-KR" sz="1900"/>
              <a:t>)</a:t>
            </a:r>
            <a:r>
              <a:rPr lang="ko-KR" altLang="en-US" sz="1900"/>
              <a:t> 남성의 평상복으로 입는 기모노 예시 </a:t>
            </a:r>
            <a:r>
              <a:rPr lang="en-US" altLang="ko-KR" sz="1900"/>
              <a:t>(</a:t>
            </a:r>
            <a:r>
              <a:rPr lang="ko-KR" altLang="en-US" sz="1900"/>
              <a:t>키나가시</a:t>
            </a:r>
            <a:r>
              <a:rPr lang="en-US" altLang="ko-KR" sz="1900"/>
              <a:t>,</a:t>
            </a:r>
            <a:r>
              <a:rPr lang="ko-KR" altLang="en-US" sz="1900"/>
              <a:t> 히토에</a:t>
            </a:r>
            <a:r>
              <a:rPr lang="en-US" altLang="ko-KR" sz="1900"/>
              <a:t>)</a:t>
            </a:r>
            <a:endParaRPr lang="en-US" altLang="ko-KR" sz="19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16075"/>
            <a:ext cx="10515600" cy="45608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sz="2000"/>
              <a:t>평상복의 특성을 살려 기존 기모노의 구체적이고 철저한 형식과 규정을 </a:t>
            </a:r>
            <a:endParaRPr lang="ko-KR" altLang="en-US" sz="2000"/>
          </a:p>
          <a:p>
            <a:pPr marL="0" indent="0">
              <a:buNone/>
              <a:defRPr/>
            </a:pPr>
            <a:r>
              <a:rPr lang="ko-KR" altLang="en-US" sz="2000"/>
              <a:t>많이 벗어난 형태의 기모노 입니 </a:t>
            </a:r>
            <a:r>
              <a:rPr lang="en-US" altLang="ko-KR" sz="2000"/>
              <a:t>(</a:t>
            </a:r>
            <a:r>
              <a:rPr lang="ko-KR" altLang="en-US" sz="2000"/>
              <a:t>왼쪽부터 키나가시</a:t>
            </a:r>
            <a:r>
              <a:rPr lang="en-US" altLang="ko-KR" sz="2000"/>
              <a:t>,</a:t>
            </a:r>
            <a:r>
              <a:rPr lang="ko-KR" altLang="en-US" sz="2000"/>
              <a:t> 히토에 입니다</a:t>
            </a:r>
            <a:r>
              <a:rPr lang="en-US" altLang="ko-KR" sz="2000"/>
              <a:t>)</a:t>
            </a:r>
            <a:r>
              <a:rPr lang="ko-KR" altLang="en-US" sz="2000"/>
              <a:t> </a:t>
            </a: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  <a:p>
            <a:pPr marL="0" indent="0">
              <a:buNone/>
              <a:defRPr/>
            </a:pPr>
            <a:r>
              <a:rPr lang="en-US" altLang="ko-KR" sz="2000"/>
              <a:t>(</a:t>
            </a:r>
            <a:r>
              <a:rPr lang="ko-KR" altLang="en-US" sz="2000"/>
              <a:t>보기에는 미묘한 차이가 있지만 이름을 따로 붙여서 구분하고 있습니다</a:t>
            </a:r>
            <a:r>
              <a:rPr lang="en-US" altLang="ko-KR" sz="2000"/>
              <a:t>)</a:t>
            </a:r>
            <a:endParaRPr lang="en-US" altLang="ko-KR" sz="2000"/>
          </a:p>
          <a:p>
            <a:pPr marL="0" indent="0">
              <a:buNone/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56519" y="3158465"/>
            <a:ext cx="2950402" cy="3198861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825267" y="3429000"/>
            <a:ext cx="4440114" cy="2583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2000"/>
              <a:t>일본의 개성있는 복장 </a:t>
            </a:r>
            <a:r>
              <a:rPr lang="en-US" altLang="ko-KR" sz="2000"/>
              <a:t>(</a:t>
            </a:r>
            <a:r>
              <a:rPr lang="ko-KR" altLang="en-US" sz="2000"/>
              <a:t>펑크 패션</a:t>
            </a:r>
            <a:r>
              <a:rPr lang="en-US" altLang="ko-KR" sz="2000"/>
              <a:t>)</a:t>
            </a:r>
            <a:endParaRPr lang="en-US" altLang="ko-KR" sz="20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 sz="1900"/>
              <a:t>일본의 하위 문화로 자리매김 하고 있는 펑크패션 문화는 </a:t>
            </a:r>
            <a:endParaRPr lang="ko-KR" altLang="en-US" sz="1900"/>
          </a:p>
          <a:p>
            <a:pPr marL="0" indent="0">
              <a:buNone/>
              <a:defRPr/>
            </a:pPr>
            <a:r>
              <a:rPr lang="ko-KR" altLang="en-US" sz="1900"/>
              <a:t>펑크 문화</a:t>
            </a:r>
            <a:r>
              <a:rPr lang="en-US" altLang="ko-KR" sz="1600"/>
              <a:t>(</a:t>
            </a:r>
            <a:r>
              <a:rPr lang="ko-KR" altLang="en-US" sz="1600"/>
              <a:t>기존 체재에 반대하고 사회를 거스르는</a:t>
            </a:r>
            <a:r>
              <a:rPr lang="en-US" altLang="ko-KR" sz="1600"/>
              <a:t>,</a:t>
            </a:r>
            <a:r>
              <a:rPr lang="ko-KR" altLang="en-US" sz="1600"/>
              <a:t>남다른 개성을 가지는 문화</a:t>
            </a:r>
            <a:r>
              <a:rPr lang="en-US" altLang="ko-KR" sz="1600"/>
              <a:t>)</a:t>
            </a:r>
            <a:r>
              <a:rPr lang="ko-KR" altLang="en-US" sz="1900"/>
              <a:t>와 일본 록밴드 의상에서 파생되어 생긴 펑크패션은 일본에서 각 지역명을 따서 붙인</a:t>
            </a:r>
            <a:endParaRPr lang="ko-KR" altLang="en-US" sz="1900"/>
          </a:p>
          <a:p>
            <a:pPr marL="0" indent="0">
              <a:buNone/>
              <a:defRPr/>
            </a:pPr>
            <a:r>
              <a:rPr lang="en-US" altLang="ko-KR" sz="1900"/>
              <a:t>‘</a:t>
            </a:r>
            <a:r>
              <a:rPr lang="ko-KR" altLang="en-US" sz="1900"/>
              <a:t>하라주쿠 패션</a:t>
            </a:r>
            <a:r>
              <a:rPr lang="en-US" altLang="ko-KR" sz="1900"/>
              <a:t>’</a:t>
            </a:r>
            <a:r>
              <a:rPr lang="ko-KR" altLang="en-US" sz="1900"/>
              <a:t> </a:t>
            </a:r>
            <a:r>
              <a:rPr lang="en-US" altLang="ko-KR" sz="1900"/>
              <a:t>‘</a:t>
            </a:r>
            <a:r>
              <a:rPr lang="ko-KR" altLang="en-US" sz="1900"/>
              <a:t>시부야 패션</a:t>
            </a:r>
            <a:r>
              <a:rPr lang="en-US" altLang="ko-KR" sz="1900"/>
              <a:t>‘</a:t>
            </a:r>
            <a:r>
              <a:rPr lang="ko-KR" altLang="en-US" sz="1900"/>
              <a:t> </a:t>
            </a:r>
            <a:r>
              <a:rPr lang="en-US" altLang="ko-KR" sz="1900"/>
              <a:t>‘</a:t>
            </a:r>
            <a:r>
              <a:rPr lang="ko-KR" altLang="en-US" sz="1900"/>
              <a:t>우라하라 패션</a:t>
            </a:r>
            <a:r>
              <a:rPr lang="en-US" altLang="ko-KR" sz="1900"/>
              <a:t>’</a:t>
            </a:r>
            <a:r>
              <a:rPr lang="ko-KR" altLang="en-US" sz="1900"/>
              <a:t> 등등으로 불리며 각각의 개성있는 모양의 복장들을 볼수 있습니다 </a:t>
            </a:r>
            <a:endParaRPr lang="ko-KR" altLang="en-US" sz="1900"/>
          </a:p>
          <a:p>
            <a:pPr marL="0" indent="0">
              <a:buNone/>
              <a:defRPr/>
            </a:pPr>
            <a:r>
              <a:rPr lang="ko-KR" altLang="en-US" sz="1900"/>
              <a:t>대표적인 특징으로는 복장에 눈에 띄는 색상이나 악세사리를 사용하여 개성넘치고 특이한 복장을 완성시켰다는 점입니다 </a:t>
            </a:r>
            <a:endParaRPr lang="ko-KR" altLang="en-US" sz="1900"/>
          </a:p>
          <a:p>
            <a:pPr marL="0" indent="0">
              <a:buNone/>
              <a:defRPr/>
            </a:pPr>
            <a:endParaRPr lang="ko-KR" altLang="en-US" sz="1900"/>
          </a:p>
          <a:p>
            <a:pPr marL="0" indent="0">
              <a:buNone/>
              <a:defRPr/>
            </a:pPr>
            <a:r>
              <a:rPr lang="ko-KR" altLang="en-US" sz="1900"/>
              <a:t> </a:t>
            </a:r>
            <a:endParaRPr lang="ko-KR" altLang="en-US" sz="1900"/>
          </a:p>
          <a:p>
            <a:pPr marL="0" indent="0">
              <a:buNone/>
              <a:defRPr/>
            </a:pPr>
            <a:endParaRPr lang="ko-KR" altLang="en-US" sz="1900"/>
          </a:p>
          <a:p>
            <a:pPr marL="0" indent="0">
              <a:buNone/>
              <a:defRPr/>
            </a:pPr>
            <a:r>
              <a:rPr lang="ko-KR" altLang="en-US" sz="1900"/>
              <a:t>아래 사진으로 살펴보시겠습니다 </a:t>
            </a:r>
            <a:endParaRPr lang="ko-KR" altLang="en-US" sz="19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720</ep:Words>
  <ep:PresentationFormat>와이드스크린</ep:PresentationFormat>
  <ep:Paragraphs>91</ep:Paragraphs>
  <ep:Slides>20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ep:HeadingPairs>
  <ep:TitlesOfParts>
    <vt:vector size="21" baseType="lpstr">
      <vt:lpstr>Office 테마</vt:lpstr>
      <vt:lpstr>일본의 의식주 문화 특징</vt:lpstr>
      <vt:lpstr>목차</vt:lpstr>
      <vt:lpstr>일본 의(衣)의 과거와 현제</vt:lpstr>
      <vt:lpstr>일본 전통 복장인 기모노 와 유카타  (예시)</vt:lpstr>
      <vt:lpstr>일본 고대~중세 시대 의상들 (왼쪽 부터 우치카케, 나가바카마, 소쿠타이, 하오리)</vt:lpstr>
      <vt:lpstr>일본의 대표적인 복장, 기모노의 특징</vt:lpstr>
      <vt:lpstr>위 조건에 해당되는 기모노 유형 예시들</vt:lpstr>
      <vt:lpstr>근현대(메이지 유신 이후) 남성의 평상복으로 입는 기모노 예시 (키나가시, 히토에)</vt:lpstr>
      <vt:lpstr>일본의 개성있는 복장 (펑크 패션)</vt:lpstr>
      <vt:lpstr>펑크 패션 예시입니다</vt:lpstr>
      <vt:lpstr>일본의 대표적인 음식들</vt:lpstr>
      <vt:lpstr>음식 3가지 사진 예시 (왼쪽에서 부터 차례대로 덴푸라, 돈부리, 오코노미야끼 입니다 )</vt:lpstr>
      <vt:lpstr>일본의 식사 예절 7가지</vt:lpstr>
      <vt:lpstr>일본의 주거 양식 (기본적 특징)</vt:lpstr>
      <vt:lpstr>일본의 전통적인 주거 양식</vt:lpstr>
      <vt:lpstr>일본 가옥 지붕의 다양한 형태</vt:lpstr>
      <vt:lpstr>코타츠와 다다미 사진</vt:lpstr>
      <vt:lpstr>슬라이드 18</vt:lpstr>
      <vt:lpstr>일본의 특이한 건축물 (토리이:鳥居)</vt:lpstr>
      <vt:lpstr>토리이 사진 예시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2020-09-27T04:34:08.000</dcterms:created>
  <dc:creator>최 상구</dc:creator>
  <cp:lastModifiedBy>최경태</cp:lastModifiedBy>
  <dcterms:modified xsi:type="dcterms:W3CDTF">2020-09-27T06:51:20.018</dcterms:modified>
  <cp:revision>44</cp:revision>
  <dc:title>일본의 의식주 문화 특징</dc:title>
  <cp:version>1000.0000.01</cp:version>
</cp:coreProperties>
</file>