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2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1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16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0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3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9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4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7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38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6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2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21AB0-34CA-4ADB-842C-3E26FA7A5C24}" type="datetimeFigureOut">
              <a:rPr lang="ko-KR" altLang="en-US" smtClean="0"/>
              <a:t>2020-10-02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8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ToaBJ-X2D4" TargetMode="External"/><Relationship Id="rId2" Type="http://schemas.openxmlformats.org/officeDocument/2006/relationships/hyperlink" Target="https://youtu.be/Gu7pQiCi7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qZZRgNJ9TB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685996-F04D-4239-9D21-42EC8A842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일본어와 일본문화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F692FE2-1FFF-443B-97DE-C8D0A414A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일본의 대중문화의 특징</a:t>
            </a:r>
            <a:endParaRPr lang="en-US" altLang="ko-KR" dirty="0"/>
          </a:p>
          <a:p>
            <a:r>
              <a:rPr lang="ko-KR" altLang="en-US" dirty="0" err="1"/>
              <a:t>김도혁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22001963,</a:t>
            </a:r>
            <a:r>
              <a:rPr lang="ko-KR" altLang="en-US" dirty="0"/>
              <a:t> </a:t>
            </a:r>
            <a:r>
              <a:rPr lang="ko-KR" altLang="en-US" dirty="0" err="1"/>
              <a:t>일본어일본학과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688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49EB-FDF7-42D9-BAAB-A09B646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‘</a:t>
            </a:r>
            <a:r>
              <a:rPr lang="ko-KR" altLang="en-US"/>
              <a:t>아니메</a:t>
            </a:r>
            <a:r>
              <a:rPr lang="en-US" altLang="ko-KR"/>
              <a:t>’</a:t>
            </a:r>
            <a:r>
              <a:rPr lang="ko-KR" altLang="en-US"/>
              <a:t>의 부흥</a:t>
            </a:r>
            <a:r>
              <a:rPr lang="en-US" altLang="ko-KR"/>
              <a:t>,</a:t>
            </a:r>
            <a:r>
              <a:rPr lang="ko-KR" altLang="en-US"/>
              <a:t> 그리고 스튜디오 지브리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CA82B1-07C8-4C90-8A07-0DA70DE2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1970</a:t>
            </a:r>
            <a:r>
              <a:rPr lang="ko-KR" altLang="en-US" dirty="0"/>
              <a:t>년 중반</a:t>
            </a:r>
            <a:r>
              <a:rPr lang="en-US" altLang="ko-KR" dirty="0"/>
              <a:t>,</a:t>
            </a:r>
            <a:r>
              <a:rPr lang="ko-KR" altLang="en-US" dirty="0"/>
              <a:t>  반전의 계기 맞이</a:t>
            </a:r>
            <a:r>
              <a:rPr lang="en-US" altLang="ko-KR" dirty="0"/>
              <a:t>---</a:t>
            </a:r>
            <a:r>
              <a:rPr lang="ko-KR" altLang="en-US" dirty="0"/>
              <a:t> </a:t>
            </a:r>
            <a:r>
              <a:rPr lang="en-US" altLang="ko-KR" dirty="0"/>
              <a:t>&lt;</a:t>
            </a:r>
            <a:r>
              <a:rPr lang="ko-KR" altLang="en-US" dirty="0" err="1"/>
              <a:t>우주전함</a:t>
            </a:r>
            <a:r>
              <a:rPr lang="ko-KR" altLang="en-US" dirty="0"/>
              <a:t> 야마토</a:t>
            </a:r>
            <a:r>
              <a:rPr lang="en-US" altLang="ko-KR" dirty="0"/>
              <a:t>&gt;</a:t>
            </a:r>
            <a:r>
              <a:rPr lang="ko-KR" altLang="en-US" dirty="0"/>
              <a:t> 시리즈 출몰 後</a:t>
            </a:r>
            <a:endParaRPr lang="en-US" altLang="ko-KR" dirty="0"/>
          </a:p>
          <a:p>
            <a:pPr algn="ctr">
              <a:buFont typeface="Wingdings" pitchFamily="2" charset="2"/>
              <a:buChar char="à"/>
            </a:pPr>
            <a:r>
              <a:rPr lang="en-US" altLang="ko-KR" dirty="0">
                <a:sym typeface="Wingdings" pitchFamily="2" charset="2"/>
              </a:rPr>
              <a:t>‘</a:t>
            </a:r>
            <a:r>
              <a:rPr lang="ko-KR" altLang="en-US" dirty="0">
                <a:sym typeface="Wingdings" pitchFamily="2" charset="2"/>
              </a:rPr>
              <a:t>오타쿠</a:t>
            </a:r>
            <a:r>
              <a:rPr lang="en-US" altLang="ko-KR" dirty="0">
                <a:sym typeface="Wingdings" pitchFamily="2" charset="2"/>
              </a:rPr>
              <a:t>’</a:t>
            </a:r>
            <a:r>
              <a:rPr lang="ko-KR" altLang="en-US" dirty="0">
                <a:sym typeface="Wingdings" pitchFamily="2" charset="2"/>
              </a:rPr>
              <a:t>문화 발생 </a:t>
            </a:r>
            <a:endParaRPr lang="en-US" altLang="ko-KR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altLang="ko-KR" dirty="0">
                <a:sym typeface="Wingdings" pitchFamily="2" charset="2"/>
              </a:rPr>
              <a:t>70</a:t>
            </a:r>
            <a:r>
              <a:rPr lang="ko-KR" altLang="en-US" dirty="0">
                <a:sym typeface="Wingdings" pitchFamily="2" charset="2"/>
              </a:rPr>
              <a:t>년대의 </a:t>
            </a:r>
            <a:r>
              <a:rPr lang="ko-KR" altLang="en-US" dirty="0" err="1">
                <a:sym typeface="Wingdings" pitchFamily="2" charset="2"/>
              </a:rPr>
              <a:t>아니메</a:t>
            </a:r>
            <a:r>
              <a:rPr lang="ko-KR" altLang="en-US" dirty="0">
                <a:sym typeface="Wingdings" pitchFamily="2" charset="2"/>
              </a:rPr>
              <a:t> 부흥 선도 역할</a:t>
            </a:r>
            <a:r>
              <a:rPr lang="en-US" altLang="ko-KR" dirty="0">
                <a:sym typeface="Wingdings" pitchFamily="2" charset="2"/>
              </a:rPr>
              <a:t>:</a:t>
            </a:r>
            <a:r>
              <a:rPr lang="ko-KR" altLang="en-US" dirty="0">
                <a:sym typeface="Wingdings" pitchFamily="2" charset="2"/>
              </a:rPr>
              <a:t> 건담을 비롯한 </a:t>
            </a:r>
            <a:r>
              <a:rPr lang="en-US" altLang="ko-KR" dirty="0">
                <a:sym typeface="Wingdings" pitchFamily="2" charset="2"/>
              </a:rPr>
              <a:t>SF</a:t>
            </a:r>
            <a:r>
              <a:rPr lang="ko-KR" altLang="en-US" dirty="0">
                <a:sym typeface="Wingdings" pitchFamily="2" charset="2"/>
              </a:rPr>
              <a:t> 장르</a:t>
            </a:r>
            <a:endParaRPr lang="en-US" altLang="ko-KR" dirty="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D4802D6D-2EE8-F94C-AC59-0D3A1245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9" y="4113502"/>
            <a:ext cx="2749881" cy="1966763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FCBBD41-816C-2040-B26F-BB4F9625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7" y="4113502"/>
            <a:ext cx="1400440" cy="18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9B6FAC-5416-49F6-B5AC-9655BE60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21" y="942576"/>
            <a:ext cx="9601196" cy="4997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80</a:t>
            </a:r>
            <a:r>
              <a:rPr lang="ko-KR" altLang="en-US"/>
              <a:t>년대</a:t>
            </a:r>
            <a:r>
              <a:rPr lang="en-US" altLang="ko-KR"/>
              <a:t>:</a:t>
            </a:r>
            <a:r>
              <a:rPr lang="ko-KR" altLang="en-US"/>
              <a:t> 극장용 애니메이션 급팽창</a:t>
            </a:r>
            <a:endParaRPr lang="en-US" altLang="ko-KR"/>
          </a:p>
          <a:p>
            <a:pPr marL="0" indent="0" algn="ctr">
              <a:buNone/>
            </a:pPr>
            <a:r>
              <a:rPr lang="ko-KR" altLang="en-US" sz="3200"/>
              <a:t>미야자키 하야오</a:t>
            </a:r>
            <a:r>
              <a:rPr lang="en-US" altLang="ko-KR" sz="3200"/>
              <a:t>,</a:t>
            </a:r>
            <a:r>
              <a:rPr lang="ko-KR" altLang="en-US" sz="3200"/>
              <a:t> 타카하타 이사오 중심</a:t>
            </a:r>
            <a:endParaRPr lang="en-US" altLang="ko-KR" sz="3200"/>
          </a:p>
          <a:p>
            <a:pPr algn="ctr">
              <a:buFont typeface="Wingdings" pitchFamily="2" charset="2"/>
              <a:buChar char="à"/>
            </a:pPr>
            <a:r>
              <a:rPr lang="ko-KR" altLang="en-US">
                <a:sym typeface="Wingdings" pitchFamily="2" charset="2"/>
              </a:rPr>
              <a:t>스튜디오 지브리 설립</a:t>
            </a:r>
            <a:endParaRPr lang="en-US" altLang="ko-KR">
              <a:sym typeface="Wingdings" pitchFamily="2" charset="2"/>
            </a:endParaRPr>
          </a:p>
          <a:p>
            <a:pPr marL="0" indent="0" algn="ctr">
              <a:buNone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  </a:t>
            </a:r>
            <a:r>
              <a:rPr lang="en-US" altLang="ko-KR" sz="2000">
                <a:sym typeface="Wingdings" pitchFamily="2" charset="2"/>
              </a:rPr>
              <a:t>TV</a:t>
            </a:r>
            <a:r>
              <a:rPr lang="ko-KR" altLang="en-US" sz="2000">
                <a:sym typeface="Wingdings" pitchFamily="2" charset="2"/>
              </a:rPr>
              <a:t> 애니메이션                                                                                                                               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바람계곡 나우시카</a:t>
            </a:r>
            <a:r>
              <a:rPr lang="en-US" altLang="ko-KR" sz="2000">
                <a:sym typeface="Wingdings" pitchFamily="2" charset="2"/>
              </a:rPr>
              <a:t>&gt;</a:t>
            </a:r>
            <a:r>
              <a:rPr lang="ko-KR" altLang="en-US" sz="2000">
                <a:sym typeface="Wingdings" pitchFamily="2" charset="2"/>
              </a:rPr>
              <a:t>                 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미래소년 코난</a:t>
            </a:r>
            <a:r>
              <a:rPr lang="en-US" altLang="ko-KR" sz="2000">
                <a:sym typeface="Wingdings" pitchFamily="2" charset="2"/>
              </a:rPr>
              <a:t>&gt;</a:t>
            </a:r>
            <a:endParaRPr lang="ko-KR" altLang="en-US" sz="200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4AF46CA-480D-1F41-AD17-3133681E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00" y="2538968"/>
            <a:ext cx="2143125" cy="2571750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F40D4A5A-F92F-194E-8633-3E1D270C8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40" y="2538968"/>
            <a:ext cx="3228109" cy="2017568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A763D6D1-E4C2-BF48-9A2C-8FDD7CFD0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65" y="2736891"/>
            <a:ext cx="1534076" cy="2000345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4D1560F9-7B39-0840-B0D3-ADB246050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04" y="4606450"/>
            <a:ext cx="1601872" cy="1565188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F9BAFFA7-ADFD-984A-A78C-F61F0878D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47" y="4575364"/>
            <a:ext cx="1439277" cy="1624544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DD9886C4-F3CC-E740-9B98-0D7883724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79" y="4649905"/>
            <a:ext cx="1342594" cy="15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3040C-4F2F-46FE-BC07-2210DA8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만화</a:t>
            </a:r>
            <a:r>
              <a:rPr lang="en-US" altLang="ko-KR"/>
              <a:t>(</a:t>
            </a:r>
            <a:r>
              <a:rPr lang="ko-KR" altLang="en-US"/>
              <a:t>漫画、まんが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DF9BE-0EAD-4785-B4D8-8B903993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/>
              <a:t>일본어로 </a:t>
            </a:r>
            <a:r>
              <a:rPr lang="en-US" altLang="ko-KR" sz="3200"/>
              <a:t>‘</a:t>
            </a:r>
            <a:r>
              <a:rPr lang="ko-KR" altLang="en-US" sz="3200"/>
              <a:t>만화</a:t>
            </a:r>
            <a:r>
              <a:rPr lang="en-US" altLang="ko-KR" sz="3200"/>
              <a:t>’</a:t>
            </a:r>
            <a:r>
              <a:rPr lang="ko-KR" altLang="en-US" sz="3200"/>
              <a:t> 라는 뜻</a:t>
            </a:r>
            <a:endParaRPr lang="en-US" altLang="ko-KR" sz="3200"/>
          </a:p>
          <a:p>
            <a:endParaRPr lang="en-US" altLang="ko-KR" sz="3200"/>
          </a:p>
          <a:p>
            <a:r>
              <a:rPr lang="ko-KR" altLang="en-US" sz="3200"/>
              <a:t>중국의 </a:t>
            </a:r>
            <a:r>
              <a:rPr lang="en-US" altLang="ko-KR" sz="3200"/>
              <a:t>‘</a:t>
            </a:r>
            <a:r>
              <a:rPr lang="ko-KR" altLang="en-US" sz="3200"/>
              <a:t>마음대로 그린다</a:t>
            </a:r>
            <a:r>
              <a:rPr lang="en-US" altLang="ko-KR" sz="3200"/>
              <a:t>’</a:t>
            </a:r>
            <a:r>
              <a:rPr lang="ko-KR" altLang="en-US" sz="3200"/>
              <a:t> 에서 명칭 기원</a:t>
            </a:r>
            <a:endParaRPr lang="en-US" altLang="ko-KR" sz="3200"/>
          </a:p>
          <a:p>
            <a:endParaRPr lang="en-US" altLang="ko-KR" sz="3200"/>
          </a:p>
          <a:p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86913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647B5-543C-4F04-ACE9-8F7B8C2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만화의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45198-B2C2-4CF5-A2B4-DF197EA3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r>
              <a:rPr lang="en-US" altLang="ko-KR" dirty="0"/>
              <a:t>1947</a:t>
            </a:r>
            <a:r>
              <a:rPr lang="ko-KR" altLang="en-US" dirty="0"/>
              <a:t>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데즈키</a:t>
            </a:r>
            <a:r>
              <a:rPr lang="ko-KR" altLang="en-US" dirty="0"/>
              <a:t> </a:t>
            </a:r>
            <a:r>
              <a:rPr lang="ko-KR" altLang="en-US" dirty="0" err="1"/>
              <a:t>오사무</a:t>
            </a:r>
            <a:r>
              <a:rPr lang="en-US" altLang="ko-KR" dirty="0"/>
              <a:t>(</a:t>
            </a:r>
            <a:r>
              <a:rPr lang="ja-JP" altLang="en-US" dirty="0"/>
              <a:t>手塚修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&lt;&lt;</a:t>
            </a:r>
            <a:r>
              <a:rPr lang="ko-KR" altLang="en-US" dirty="0" err="1"/>
              <a:t>신보물섬</a:t>
            </a:r>
            <a:r>
              <a:rPr lang="en-US" altLang="ko-KR" dirty="0"/>
              <a:t>&gt;&gt;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전후</a:t>
            </a:r>
            <a:r>
              <a:rPr lang="en-US" altLang="ko-KR" dirty="0"/>
              <a:t>(</a:t>
            </a:r>
            <a:r>
              <a:rPr lang="ko-KR" altLang="en-US" dirty="0"/>
              <a:t>戦功</a:t>
            </a:r>
            <a:r>
              <a:rPr lang="en-US" altLang="ko-KR" dirty="0"/>
              <a:t>)</a:t>
            </a:r>
            <a:r>
              <a:rPr lang="ko-KR" altLang="en-US" dirty="0"/>
              <a:t> 만화의 시작점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6">
            <a:extLst>
              <a:ext uri="{FF2B5EF4-FFF2-40B4-BE49-F238E27FC236}">
                <a16:creationId xmlns:a16="http://schemas.microsoft.com/office/drawing/2014/main" id="{194C46F2-2DB3-2A48-8037-FA1F4A7B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90" y="3748623"/>
            <a:ext cx="2634020" cy="22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761F22-5107-0846-876C-7AEFAC358F5B}"/>
              </a:ext>
            </a:extLst>
          </p:cNvPr>
          <p:cNvSpPr txBox="1"/>
          <p:nvPr/>
        </p:nvSpPr>
        <p:spPr>
          <a:xfrm>
            <a:off x="742208" y="915391"/>
            <a:ext cx="109475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1950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년대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&lt;&lt;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소년 선데이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&gt;&gt;,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&lt;&lt;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소년 매거진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&gt;&gt;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등 출간</a:t>
            </a:r>
            <a:endParaRPr lang="en-US" altLang="ko-KR" sz="3200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    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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 일본 만화 산업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: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 대본소          잡지 중심 재편</a:t>
            </a:r>
            <a:endParaRPr lang="en-US" altLang="ko-KR" sz="3200" b="0" i="0">
              <a:solidFill>
                <a:srgbClr val="000000"/>
              </a:solidFill>
              <a:effectLst/>
              <a:latin typeface="-apple-system"/>
              <a:sym typeface="Wingdings" pitchFamily="2" charset="2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332EB1D-032D-244C-BF99-0F4937886482}"/>
              </a:ext>
            </a:extLst>
          </p:cNvPr>
          <p:cNvSpPr/>
          <p:nvPr/>
        </p:nvSpPr>
        <p:spPr>
          <a:xfrm flipV="1">
            <a:off x="5992161" y="1348343"/>
            <a:ext cx="712450" cy="644142"/>
          </a:xfrm>
          <a:prstGeom prst="rightArrow">
            <a:avLst>
              <a:gd name="adj1" fmla="val 13443"/>
              <a:gd name="adj2" fmla="val 34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7627E4B9-FC8C-0A43-B87E-58FBFDE9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2499878"/>
            <a:ext cx="1905000" cy="2724150"/>
          </a:xfrm>
          <a:prstGeom prst="rect">
            <a:avLst/>
          </a:prstGeom>
        </p:spPr>
      </p:pic>
      <p:pic>
        <p:nvPicPr>
          <p:cNvPr id="3" name="그림 3">
            <a:extLst>
              <a:ext uri="{FF2B5EF4-FFF2-40B4-BE49-F238E27FC236}">
                <a16:creationId xmlns:a16="http://schemas.microsoft.com/office/drawing/2014/main" id="{1C1CB13D-E011-A043-BA98-925C40F8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07" y="2351121"/>
            <a:ext cx="2006201" cy="2872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A12E6-28B2-EA47-BD29-1448D9FA3DB3}"/>
              </a:ext>
            </a:extLst>
          </p:cNvPr>
          <p:cNvSpPr txBox="1"/>
          <p:nvPr/>
        </p:nvSpPr>
        <p:spPr>
          <a:xfrm>
            <a:off x="2368880" y="5408132"/>
            <a:ext cx="699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>
                <a:solidFill>
                  <a:srgbClr val="000000"/>
                </a:solidFill>
                <a:latin typeface="-apple-system"/>
              </a:rPr>
              <a:t>       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&lt;&lt;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소년 선데이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&gt;&gt;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                                                     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&lt;&lt;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소년 매거진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&gt;&gt;</a:t>
            </a:r>
            <a:endParaRPr lang="ko-KR" altLang="en-US" b="0" i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3851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E6A851-C9F8-428D-8F2A-6E611BE6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 문화</a:t>
            </a:r>
            <a:r>
              <a:rPr lang="en-US" altLang="ko-KR"/>
              <a:t>-</a:t>
            </a:r>
            <a:r>
              <a:rPr lang="ko-KR" altLang="en-US"/>
              <a:t> 스모</a:t>
            </a:r>
            <a:r>
              <a:rPr lang="en-US" altLang="ko-KR"/>
              <a:t>(</a:t>
            </a:r>
            <a:r>
              <a:rPr lang="ko-KR" altLang="en-US"/>
              <a:t>相撲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42796C-5388-4ADC-87DA-5C17E40B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일본의 국기</a:t>
            </a:r>
            <a:r>
              <a:rPr lang="en-US" altLang="ko-KR"/>
              <a:t>(</a:t>
            </a:r>
            <a:r>
              <a:rPr lang="ko-KR" altLang="en-US"/>
              <a:t>国技</a:t>
            </a:r>
            <a:r>
              <a:rPr lang="en-US" altLang="ko-KR"/>
              <a:t>)</a:t>
            </a:r>
          </a:p>
          <a:p>
            <a:r>
              <a:rPr lang="ko-KR" altLang="en-US"/>
              <a:t>두 사람이 서로 맞잡고 넘어뜨리거나</a:t>
            </a:r>
            <a:r>
              <a:rPr lang="en-US" altLang="ko-KR"/>
              <a:t>, </a:t>
            </a:r>
            <a:r>
              <a:rPr lang="ko-KR" altLang="en-US"/>
              <a:t>지름 </a:t>
            </a:r>
            <a:r>
              <a:rPr lang="en-US" altLang="ko-KR"/>
              <a:t>4.6m</a:t>
            </a:r>
            <a:r>
              <a:rPr lang="ko-KR" altLang="en-US"/>
              <a:t>의 씨름판 밖으로 밀어내거나 하며 힘과 기술을 겨루는 스포츠 </a:t>
            </a:r>
            <a:endParaRPr lang="en-US" altLang="ko-KR"/>
          </a:p>
          <a:p>
            <a:r>
              <a:rPr lang="ko-KR" altLang="en-US"/>
              <a:t>리키</a:t>
            </a:r>
            <a:r>
              <a:rPr lang="en-US" altLang="ko-KR"/>
              <a:t>:</a:t>
            </a:r>
            <a:r>
              <a:rPr lang="ko-KR" altLang="en-US"/>
              <a:t> 스모의 씨름꾼</a:t>
            </a:r>
            <a:endParaRPr lang="en-US" altLang="ko-KR"/>
          </a:p>
          <a:p>
            <a:r>
              <a:rPr lang="ko-KR" altLang="en-US"/>
              <a:t>도효</a:t>
            </a:r>
            <a:r>
              <a:rPr lang="en-US" altLang="ko-KR"/>
              <a:t>:</a:t>
            </a:r>
            <a:r>
              <a:rPr lang="ko-KR" altLang="en-US"/>
              <a:t>  씨름하는 장소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926AC6E3-3A9C-8F47-B058-1DB287FD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97" y="3652776"/>
            <a:ext cx="2368262" cy="19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3D4584-168A-432F-877D-2466530F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스모의 유래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3845A0-2E79-4EDF-AB59-32551305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본래 신토의 의식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신의 경의 표하기 위한 엄격한 예의범절 존재</a:t>
            </a: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>
              <a:sym typeface="Wingdings" pitchFamily="2" charset="2"/>
            </a:endParaRPr>
          </a:p>
          <a:p>
            <a:r>
              <a:rPr lang="ko-KR" altLang="en-US">
                <a:sym typeface="Wingdings" pitchFamily="2" charset="2"/>
              </a:rPr>
              <a:t>기기문학의 기술</a:t>
            </a:r>
            <a:r>
              <a:rPr lang="en-US" altLang="ko-KR">
                <a:sym typeface="Wingdings" pitchFamily="2" charset="2"/>
              </a:rPr>
              <a:t>–</a:t>
            </a:r>
            <a:r>
              <a:rPr lang="ko-KR" altLang="en-US">
                <a:sym typeface="Wingdings" pitchFamily="2" charset="2"/>
              </a:rPr>
              <a:t> 오즈모의 기원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힘겨루기</a:t>
            </a:r>
            <a:r>
              <a:rPr lang="en-US" altLang="ko-KR">
                <a:sym typeface="Wingdings" pitchFamily="2" charset="2"/>
              </a:rPr>
              <a:t>(</a:t>
            </a:r>
            <a:r>
              <a:rPr lang="ko-KR" altLang="en-US">
                <a:sym typeface="Wingdings" pitchFamily="2" charset="2"/>
              </a:rPr>
              <a:t>치카라쿠라베</a:t>
            </a:r>
            <a:r>
              <a:rPr lang="en-US" altLang="ko-KR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563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036E6-6A80-4A32-ADF4-68C0ECB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 하나미</a:t>
            </a:r>
            <a:r>
              <a:rPr lang="en-US" altLang="ko-KR"/>
              <a:t>(</a:t>
            </a:r>
            <a:r>
              <a:rPr lang="ko-KR" altLang="en-US"/>
              <a:t>花見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DE0A5A-724F-4EB5-A1F9-22561DFA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귀족들이 즐기는 행사가 그 기원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나라시대</a:t>
            </a:r>
            <a:r>
              <a:rPr lang="en-US" altLang="ko-KR"/>
              <a:t>:</a:t>
            </a:r>
            <a:r>
              <a:rPr lang="ko-KR" altLang="en-US"/>
              <a:t> 매화를 감상하는 관습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 헤이안 시대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벚꽃 감상</a:t>
            </a:r>
            <a:endParaRPr lang="en-US" altLang="ko-KR">
              <a:sym typeface="Wingdings" pitchFamily="2" charset="2"/>
            </a:endParaRPr>
          </a:p>
          <a:p>
            <a:r>
              <a:rPr lang="ko-KR" altLang="en-US"/>
              <a:t>사가 천왕이 처음 본 꽃 </a:t>
            </a:r>
            <a:r>
              <a:rPr lang="en-US" altLang="ko-KR"/>
              <a:t>:</a:t>
            </a:r>
            <a:r>
              <a:rPr lang="ko-KR" altLang="en-US"/>
              <a:t> 벚꽃이라 알려짐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겐지모노가타리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가엔</a:t>
            </a:r>
            <a:r>
              <a:rPr lang="en-US" altLang="ko-KR"/>
              <a:t>’</a:t>
            </a:r>
            <a:r>
              <a:rPr lang="ko-KR" altLang="en-US"/>
              <a:t>편에 기록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11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>
            <a:extLst>
              <a:ext uri="{FF2B5EF4-FFF2-40B4-BE49-F238E27FC236}">
                <a16:creationId xmlns:a16="http://schemas.microsoft.com/office/drawing/2014/main" id="{A7EEBD9A-92B5-2B41-8440-CBDBA1B1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12" y="1343394"/>
            <a:ext cx="5888775" cy="37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F32E4B-FEC1-A04A-A5CF-6B211A9B5C63}"/>
              </a:ext>
            </a:extLst>
          </p:cNvPr>
          <p:cNvSpPr txBox="1"/>
          <p:nvPr/>
        </p:nvSpPr>
        <p:spPr>
          <a:xfrm>
            <a:off x="1885903" y="2226624"/>
            <a:ext cx="85091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관련 영상</a:t>
            </a:r>
            <a:r>
              <a:rPr lang="en-US" altLang="ko-KR" dirty="0"/>
              <a:t>&gt;</a:t>
            </a:r>
          </a:p>
          <a:p>
            <a:endParaRPr lang="en-US" altLang="ko-KR" dirty="0"/>
          </a:p>
          <a:p>
            <a:r>
              <a:rPr lang="ko-KR" altLang="en-US" dirty="0" err="1"/>
              <a:t>지브리</a:t>
            </a:r>
            <a:r>
              <a:rPr lang="ko-KR" altLang="en-US" dirty="0"/>
              <a:t> 애니메이션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af-ZA" altLang="ko-KR" dirty="0">
                <a:hlinkClick r:id="rId2"/>
              </a:rPr>
              <a:t>https://youtu.be/Gu7pQiCi7uk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스모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>
                <a:hlinkClick r:id="rId3"/>
              </a:rPr>
              <a:t>https://youtu.be/eToaBJ-X2D4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하나미</a:t>
            </a:r>
            <a:r>
              <a:rPr lang="en-US" altLang="ko-KR" dirty="0"/>
              <a:t>:</a:t>
            </a:r>
            <a:r>
              <a:rPr lang="ko-KR" altLang="en-US" dirty="0"/>
              <a:t>  </a:t>
            </a:r>
            <a:r>
              <a:rPr lang="en-US" altLang="ko-KR" dirty="0">
                <a:hlinkClick r:id="rId4"/>
              </a:rPr>
              <a:t>https://youtu.be/qZZRgNJ9TBo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6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10F89-333A-4CFF-A21A-0917172F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EEB07C-4A46-4A3F-895F-963521DD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우리가 일본을 연구 해야 하는 이유</a:t>
            </a:r>
            <a:endParaRPr lang="en-US" altLang="ko-KR" dirty="0"/>
          </a:p>
          <a:p>
            <a:r>
              <a:rPr lang="ko-KR" altLang="en-US" dirty="0"/>
              <a:t>대중문화의 정의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</a:t>
            </a:r>
            <a:r>
              <a:rPr lang="ko-KR" altLang="en-US" dirty="0"/>
              <a:t>애니메이션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스모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만화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하나미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J-POP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2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9F186C-A64C-1041-8479-EA894C20BD17}"/>
              </a:ext>
            </a:extLst>
          </p:cNvPr>
          <p:cNvSpPr txBox="1"/>
          <p:nvPr/>
        </p:nvSpPr>
        <p:spPr>
          <a:xfrm>
            <a:off x="3039960" y="3244952"/>
            <a:ext cx="6117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/>
              <a:t>             감사합니다</a:t>
            </a:r>
            <a:r>
              <a:rPr lang="en-US" altLang="ko-KR" sz="4000"/>
              <a:t>!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63413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88965-440B-4920-9D0C-AA134D5F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수평선B" panose="02030600000101010101" pitchFamily="18" charset="-127"/>
                <a:ea typeface="HY수평선B" panose="02030600000101010101" pitchFamily="18" charset="-127"/>
              </a:rPr>
              <a:t>우리가 일본을 연구해야 하는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B34DA2-AEB3-4925-A27B-DE3834B9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552700"/>
            <a:ext cx="9728197" cy="3323168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일본의 문화 조사    </a:t>
            </a:r>
            <a:r>
              <a:rPr lang="en-US" altLang="ko-KR" dirty="0"/>
              <a:t>                 </a:t>
            </a:r>
          </a:p>
          <a:p>
            <a:pPr marL="0" indent="0">
              <a:buNone/>
            </a:pPr>
            <a:r>
              <a:rPr lang="ko-KR" altLang="en-US" dirty="0"/>
              <a:t>                     일본 전문가로서의 의무</a:t>
            </a:r>
            <a:r>
              <a:rPr lang="en-US" altLang="ko-KR" dirty="0"/>
              <a:t>,  </a:t>
            </a:r>
            <a:r>
              <a:rPr lang="ko-KR" altLang="en-US" dirty="0"/>
              <a:t>일본인의 생활 모습 이해 가능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9C8236F6-F823-4519-AA5B-46478F625D54}"/>
              </a:ext>
            </a:extLst>
          </p:cNvPr>
          <p:cNvSpPr/>
          <p:nvPr/>
        </p:nvSpPr>
        <p:spPr>
          <a:xfrm>
            <a:off x="1803400" y="4214284"/>
            <a:ext cx="8890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300038-C542-4EAD-BCE1-9939F4E9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HY산B" panose="02030600000101010101" pitchFamily="18" charset="-127"/>
                <a:ea typeface="HY산B" panose="02030600000101010101" pitchFamily="18" charset="-127"/>
              </a:rPr>
              <a:t>대중문화란</a:t>
            </a:r>
            <a:r>
              <a:rPr lang="en-US" altLang="ko-KR" dirty="0">
                <a:latin typeface="HY산B" panose="02030600000101010101" pitchFamily="18" charset="-127"/>
                <a:ea typeface="HY산B" panose="02030600000101010101" pitchFamily="18" charset="-127"/>
              </a:rPr>
              <a:t>?</a:t>
            </a:r>
            <a:endParaRPr lang="ko-KR" altLang="en-US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E030F4-190D-462F-88DD-B3F501E4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대중문화</a:t>
            </a:r>
            <a:r>
              <a:rPr lang="en-US" altLang="ko-KR" dirty="0"/>
              <a:t>(</a:t>
            </a:r>
            <a:r>
              <a:rPr lang="ko-KR" altLang="en-US" dirty="0"/>
              <a:t>大衆文化</a:t>
            </a:r>
            <a:r>
              <a:rPr lang="en-US" altLang="ko-KR" dirty="0"/>
              <a:t>): </a:t>
            </a:r>
          </a:p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특정 사회</a:t>
            </a:r>
            <a:r>
              <a:rPr lang="en-US" altLang="ko-KR" dirty="0"/>
              <a:t>, </a:t>
            </a:r>
            <a:r>
              <a:rPr lang="ko-KR" altLang="en-US" dirty="0"/>
              <a:t>계층을 넘어 모든 대상이 즐길 수 있는 것</a:t>
            </a:r>
            <a:endParaRPr lang="en-US" altLang="ko-KR" dirty="0"/>
          </a:p>
          <a:p>
            <a:pPr marL="0" indent="0" algn="ctr">
              <a:buNone/>
            </a:pPr>
            <a:r>
              <a:rPr lang="ja-JP" altLang="en-US" dirty="0"/>
              <a:t>例）</a:t>
            </a:r>
            <a:r>
              <a:rPr lang="ko-KR" altLang="en-US" dirty="0"/>
              <a:t> 드라마</a:t>
            </a:r>
            <a:r>
              <a:rPr lang="en-US" altLang="ko-KR" dirty="0"/>
              <a:t>, </a:t>
            </a:r>
            <a:r>
              <a:rPr lang="ko-KR" altLang="en-US" dirty="0"/>
              <a:t>가요</a:t>
            </a:r>
            <a:r>
              <a:rPr lang="en-US" altLang="ko-KR" dirty="0"/>
              <a:t>, </a:t>
            </a:r>
            <a:r>
              <a:rPr lang="ko-KR" altLang="en-US" dirty="0"/>
              <a:t>영화 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437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4FDFF8-9A40-4038-8C92-BBB9A48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3D161E-9AD5-4F02-930E-1B4F1B4D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b="1" dirty="0"/>
              <a:t>일본 애니메이션</a:t>
            </a:r>
            <a:r>
              <a:rPr lang="ja-JP" altLang="en-US" b="1" dirty="0"/>
              <a:t>（アニメ）</a:t>
            </a:r>
            <a:r>
              <a:rPr lang="en-US" altLang="ja-JP" b="1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보통 일본 애니메이션을 </a:t>
            </a:r>
            <a:r>
              <a:rPr lang="en-US" altLang="ko-KR" dirty="0"/>
              <a:t>‘</a:t>
            </a:r>
            <a:r>
              <a:rPr lang="ko-KR" altLang="en-US" dirty="0" err="1"/>
              <a:t>아니메</a:t>
            </a:r>
            <a:r>
              <a:rPr lang="en-US" altLang="ko-KR" dirty="0"/>
              <a:t>’</a:t>
            </a:r>
            <a:r>
              <a:rPr lang="ko-KR" altLang="en-US" dirty="0"/>
              <a:t>로 호칭</a:t>
            </a:r>
            <a:endParaRPr lang="en-US" altLang="ko-K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전 세계적으로 많은 영향 끼침</a:t>
            </a:r>
            <a:r>
              <a:rPr lang="en-US" altLang="ko-KR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대표적인 제작사</a:t>
            </a:r>
            <a:r>
              <a:rPr lang="en-US" altLang="ko-KR" dirty="0"/>
              <a:t>:  </a:t>
            </a:r>
            <a:r>
              <a:rPr lang="ko-KR" altLang="en-US" dirty="0" err="1"/>
              <a:t>도에이</a:t>
            </a:r>
            <a:r>
              <a:rPr lang="ko-KR" altLang="en-US" dirty="0"/>
              <a:t> 동화</a:t>
            </a:r>
            <a:r>
              <a:rPr lang="en-US" altLang="ko-KR" dirty="0"/>
              <a:t>(</a:t>
            </a:r>
            <a:r>
              <a:rPr lang="ja-JP" altLang="en-US" dirty="0"/>
              <a:t>東映アニメーション</a:t>
            </a:r>
            <a:r>
              <a:rPr lang="en-US" altLang="ko-KR" dirty="0"/>
              <a:t>), </a:t>
            </a:r>
            <a:r>
              <a:rPr lang="ko-KR" altLang="en-US" dirty="0"/>
              <a:t>무시 프로덕션</a:t>
            </a:r>
            <a:r>
              <a:rPr lang="en-US" altLang="ko-KR" dirty="0"/>
              <a:t>(</a:t>
            </a:r>
            <a:r>
              <a:rPr lang="ja-JP" altLang="en-US" dirty="0"/>
              <a:t>虫プロダクション</a:t>
            </a:r>
            <a:r>
              <a:rPr lang="en-US" altLang="ko-KR" dirty="0"/>
              <a:t>), </a:t>
            </a:r>
            <a:r>
              <a:rPr lang="ko-KR" altLang="en-US" dirty="0"/>
              <a:t>스튜디오 </a:t>
            </a:r>
            <a:r>
              <a:rPr lang="ko-KR" altLang="en-US" dirty="0" err="1"/>
              <a:t>지브리</a:t>
            </a:r>
            <a:r>
              <a:rPr lang="en-US" altLang="ko-KR" dirty="0"/>
              <a:t>(</a:t>
            </a:r>
            <a:r>
              <a:rPr lang="ja-JP" altLang="en-US" dirty="0"/>
              <a:t>スタジオジブリ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9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D2352-7626-44D7-863D-D20F6C1F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애니메이션의 시작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02BD4C-9A2F-416A-A7B3-A47147DC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일본 애니메이션의 시작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/>
              <a:t>시모카와</a:t>
            </a:r>
            <a:r>
              <a:rPr lang="ko-KR" altLang="en-US" dirty="0"/>
              <a:t> </a:t>
            </a:r>
            <a:r>
              <a:rPr lang="ko-KR" altLang="en-US" dirty="0" err="1"/>
              <a:t>오텐</a:t>
            </a:r>
            <a:r>
              <a:rPr lang="en-US" altLang="ko-KR" dirty="0"/>
              <a:t>(</a:t>
            </a:r>
            <a:r>
              <a:rPr lang="ko-KR" altLang="en-US" dirty="0"/>
              <a:t>下川凹天</a:t>
            </a:r>
            <a:r>
              <a:rPr lang="en-US" altLang="ko-KR" dirty="0"/>
              <a:t>), </a:t>
            </a:r>
            <a:r>
              <a:rPr lang="ko-KR" altLang="en-US" dirty="0" err="1"/>
              <a:t>고우치</a:t>
            </a:r>
            <a:r>
              <a:rPr lang="ko-KR" altLang="en-US" dirty="0"/>
              <a:t> </a:t>
            </a:r>
            <a:r>
              <a:rPr lang="ko-KR" altLang="en-US" dirty="0" err="1"/>
              <a:t>준이치</a:t>
            </a:r>
            <a:r>
              <a:rPr lang="en-US" altLang="ko-KR" dirty="0"/>
              <a:t>(</a:t>
            </a:r>
            <a:r>
              <a:rPr lang="ko-KR" altLang="en-US" dirty="0"/>
              <a:t>幸內純一</a:t>
            </a:r>
            <a:r>
              <a:rPr lang="en-US" altLang="ko-KR" dirty="0"/>
              <a:t>), </a:t>
            </a:r>
            <a:r>
              <a:rPr lang="ko-KR" altLang="en-US" dirty="0" err="1"/>
              <a:t>기타야마</a:t>
            </a:r>
            <a:r>
              <a:rPr lang="ko-KR" altLang="en-US" dirty="0"/>
              <a:t> </a:t>
            </a:r>
            <a:r>
              <a:rPr lang="ko-KR" altLang="en-US" dirty="0" err="1"/>
              <a:t>세이타로</a:t>
            </a:r>
            <a:r>
              <a:rPr lang="en-US" altLang="ko-KR" dirty="0"/>
              <a:t>(</a:t>
            </a:r>
            <a:r>
              <a:rPr lang="ko-KR" altLang="en-US" dirty="0"/>
              <a:t>北山清太郎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ko-KR">
              <a:effectLst/>
            </a:endParaRPr>
          </a:p>
          <a:p>
            <a:pPr marL="0" indent="0">
              <a:buNone/>
            </a:pPr>
            <a:r>
              <a:rPr lang="ko-KR" altLang="en-US">
                <a:effectLst/>
              </a:rPr>
              <a:t>                               </a:t>
            </a:r>
            <a:endParaRPr lang="ko-KR" altLang="ko-KR">
              <a:effectLst/>
            </a:endParaRPr>
          </a:p>
          <a:p>
            <a:pPr marL="0" indent="0" algn="ctr">
              <a:buNone/>
            </a:pPr>
            <a:endParaRPr lang="ko-KR" altLang="en-US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일본 애니메이션의</a:t>
            </a:r>
            <a:r>
              <a:rPr lang="en-US" altLang="ko-KR" dirty="0"/>
              <a:t> </a:t>
            </a:r>
            <a:r>
              <a:rPr lang="ko-KR" altLang="en-US" dirty="0"/>
              <a:t>선구자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0095DBF-278C-4AD3-AB0E-46855A0325FF}"/>
              </a:ext>
            </a:extLst>
          </p:cNvPr>
          <p:cNvSpPr/>
          <p:nvPr/>
        </p:nvSpPr>
        <p:spPr>
          <a:xfrm>
            <a:off x="1904230" y="5066829"/>
            <a:ext cx="1794933" cy="541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5692239-8E17-4C43-9311-BF8547781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7" y="3486777"/>
            <a:ext cx="1285713" cy="1459245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90B9A64-D1F1-5C4D-BE9C-D672CA77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94967" y="3653467"/>
            <a:ext cx="1285712" cy="1467130"/>
          </a:xfrm>
          <a:prstGeom prst="rect">
            <a:avLst/>
          </a:prstGeom>
        </p:spPr>
      </p:pic>
      <p:pic>
        <p:nvPicPr>
          <p:cNvPr id="6" name="그림 7">
            <a:extLst>
              <a:ext uri="{FF2B5EF4-FFF2-40B4-BE49-F238E27FC236}">
                <a16:creationId xmlns:a16="http://schemas.microsoft.com/office/drawing/2014/main" id="{C18B1676-314F-2B42-B3A9-C81DA4F4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03" y="3444167"/>
            <a:ext cx="1422010" cy="16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E24329-539B-47AE-9275-486FBB93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최초의 일본 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7F1D2B-0390-4016-B8C5-1E43C535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54" y="2449175"/>
            <a:ext cx="10537865" cy="2993572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1917</a:t>
            </a:r>
            <a:r>
              <a:rPr lang="ko-KR" altLang="en-US"/>
              <a:t>년</a:t>
            </a:r>
            <a:r>
              <a:rPr lang="en-US" altLang="ko-KR"/>
              <a:t>,</a:t>
            </a:r>
            <a:r>
              <a:rPr lang="ko-KR" altLang="en-US"/>
              <a:t> 일본 애니메이션 선구자들에 의해 만들어짐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sz="2000"/>
              <a:t>•&lt;</a:t>
            </a:r>
            <a:r>
              <a:rPr lang="ko-KR" altLang="en-US" sz="2000"/>
              <a:t>문지기 이모카와 무쿠조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•&lt;</a:t>
            </a:r>
            <a:r>
              <a:rPr lang="ko-KR" altLang="en-US" sz="2000"/>
              <a:t>해나와헤코나이 명검이야기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</a:t>
            </a:r>
            <a:r>
              <a:rPr lang="ko-KR" altLang="en-US" sz="2000"/>
              <a:t> </a:t>
            </a:r>
            <a:r>
              <a:rPr lang="en-US" altLang="ko-KR" sz="2000"/>
              <a:t>&lt;</a:t>
            </a:r>
            <a:r>
              <a:rPr lang="ko-KR" altLang="en-US" sz="2000"/>
              <a:t>원숭이와 게의 전투</a:t>
            </a:r>
            <a:r>
              <a:rPr lang="en-US" altLang="ko-KR" sz="2000"/>
              <a:t>&gt;</a:t>
            </a:r>
          </a:p>
          <a:p>
            <a:pPr marL="0" indent="0">
              <a:buNone/>
            </a:pPr>
            <a:r>
              <a:rPr lang="ko-KR" altLang="en-US" sz="2000"/>
              <a:t>    </a:t>
            </a:r>
            <a:r>
              <a:rPr lang="en-US" altLang="ko-KR" sz="2000"/>
              <a:t>(</a:t>
            </a:r>
            <a:r>
              <a:rPr lang="ko-KR" altLang="en-US" sz="2000"/>
              <a:t>시모카와 오텐  作</a:t>
            </a:r>
            <a:r>
              <a:rPr lang="en-US" altLang="ko-KR" sz="2000"/>
              <a:t>)</a:t>
            </a:r>
            <a:r>
              <a:rPr lang="ko-KR" altLang="en-US" sz="2000"/>
              <a:t>                        </a:t>
            </a:r>
            <a:r>
              <a:rPr lang="en-US" altLang="ko-KR" sz="2000"/>
              <a:t>(</a:t>
            </a:r>
            <a:r>
              <a:rPr lang="ko-KR" altLang="en-US" sz="2000"/>
              <a:t>고우치 쥰이치 作</a:t>
            </a:r>
            <a:r>
              <a:rPr lang="en-US" altLang="ko-KR" sz="2000"/>
              <a:t>)</a:t>
            </a:r>
            <a:r>
              <a:rPr lang="ko-KR" altLang="en-US" sz="2000"/>
              <a:t>                     </a:t>
            </a:r>
            <a:r>
              <a:rPr lang="en-US" altLang="ko-KR" sz="2000"/>
              <a:t>(</a:t>
            </a:r>
            <a:r>
              <a:rPr lang="ko-KR" altLang="en-US" sz="2000"/>
              <a:t>키타야마  세이타作</a:t>
            </a:r>
            <a:r>
              <a:rPr lang="en-US" altLang="ko-KR" sz="2000"/>
              <a:t>)</a:t>
            </a:r>
          </a:p>
          <a:p>
            <a:pPr marL="0" indent="0">
              <a:buNone/>
            </a:pPr>
            <a:r>
              <a:rPr lang="ko-KR" altLang="en-US"/>
              <a:t>                                   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                            최초의 일본 애니메이션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3134728-A8E0-FB48-80B5-318E0F71246D}"/>
              </a:ext>
            </a:extLst>
          </p:cNvPr>
          <p:cNvSpPr/>
          <p:nvPr/>
        </p:nvSpPr>
        <p:spPr>
          <a:xfrm>
            <a:off x="2633670" y="4836721"/>
            <a:ext cx="1374252" cy="60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148AA-2FEA-4E70-A874-4E3CF3EF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 애니메이션의 성장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80C1A7-8A93-4EC2-BBB8-01CA25E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77" y="245797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패망 이후</a:t>
            </a:r>
            <a:r>
              <a:rPr lang="en-US" altLang="ko-KR"/>
              <a:t>,</a:t>
            </a:r>
            <a:r>
              <a:rPr lang="ko-KR" altLang="en-US"/>
              <a:t>  도에이 동화의 탄생</a:t>
            </a:r>
            <a:r>
              <a:rPr lang="en-US" altLang="ko-KR"/>
              <a:t>(1955)</a:t>
            </a:r>
            <a:r>
              <a:rPr lang="ko-KR" altLang="en-US"/>
              <a:t>과 테즈카 오사무의 등장</a:t>
            </a:r>
            <a:endParaRPr lang="en-US" altLang="ko-KR"/>
          </a:p>
          <a:p>
            <a:r>
              <a:rPr lang="ko-KR" altLang="en-US"/>
              <a:t>도에이의 첫 작품  </a:t>
            </a:r>
            <a:r>
              <a:rPr lang="en-US" altLang="ko-KR"/>
              <a:t>&lt;</a:t>
            </a:r>
            <a:r>
              <a:rPr lang="ko-KR" altLang="en-US"/>
              <a:t>새끼 고양이의 낙서</a:t>
            </a:r>
            <a:r>
              <a:rPr lang="en-US" altLang="ko-KR"/>
              <a:t>&gt;</a:t>
            </a:r>
            <a:r>
              <a:rPr lang="ko-KR" altLang="en-US"/>
              <a:t> 발표</a:t>
            </a:r>
            <a:endParaRPr lang="en-US" altLang="ko-KR"/>
          </a:p>
          <a:p>
            <a:r>
              <a:rPr lang="ko-KR" altLang="en-US"/>
              <a:t>최초의 극장 애니메이션 </a:t>
            </a:r>
            <a:r>
              <a:rPr lang="en-US" altLang="ko-KR"/>
              <a:t>&lt;</a:t>
            </a:r>
            <a:r>
              <a:rPr lang="ko-KR" altLang="en-US"/>
              <a:t>백사전</a:t>
            </a:r>
            <a:r>
              <a:rPr lang="en-US" altLang="ko-KR"/>
              <a:t>&gt;</a:t>
            </a:r>
            <a:r>
              <a:rPr lang="ko-KR" altLang="en-US"/>
              <a:t> 등장 </a:t>
            </a:r>
            <a:endParaRPr lang="en-US" altLang="ko-KR"/>
          </a:p>
          <a:p>
            <a:r>
              <a:rPr lang="ko-KR" altLang="en-US"/>
              <a:t>뒤이어 </a:t>
            </a:r>
            <a:r>
              <a:rPr lang="en-US" altLang="ko-KR"/>
              <a:t>&lt;</a:t>
            </a:r>
            <a:r>
              <a:rPr lang="ko-KR" altLang="en-US"/>
              <a:t>신밧드의 모험</a:t>
            </a:r>
            <a:r>
              <a:rPr lang="en-US" altLang="ko-KR"/>
              <a:t>&gt;,</a:t>
            </a:r>
            <a:r>
              <a:rPr lang="ko-KR" altLang="en-US"/>
              <a:t>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&lt;</a:t>
            </a:r>
            <a:r>
              <a:rPr lang="ko-KR" altLang="en-US"/>
              <a:t>개구쟁이 왕자의 왕뱀 퇴치</a:t>
            </a:r>
            <a:r>
              <a:rPr lang="en-US" altLang="ko-KR"/>
              <a:t>&gt;</a:t>
            </a:r>
            <a:r>
              <a:rPr lang="ko-KR" altLang="en-US"/>
              <a:t> 가 대중적 인기多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일본 애니메이션 산업화의 주춧돌 역할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8E7EE2ED-1417-2440-BCAB-14A53B5C1980}"/>
              </a:ext>
            </a:extLst>
          </p:cNvPr>
          <p:cNvSpPr/>
          <p:nvPr/>
        </p:nvSpPr>
        <p:spPr>
          <a:xfrm flipV="1">
            <a:off x="846186" y="5102680"/>
            <a:ext cx="1565990" cy="288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F40E04C1-8672-DC48-9241-E463B27E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89" y="2970324"/>
            <a:ext cx="1912646" cy="814935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FDD6C7D6-CECD-4C40-8AF6-4BD0A399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4" y="3957229"/>
            <a:ext cx="1264237" cy="2089158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39045A26-6685-C049-8B8F-A49F80213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96" y="3932644"/>
            <a:ext cx="1561018" cy="2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F2DE4A-890E-214A-9EFF-C129ECA0431D}"/>
              </a:ext>
            </a:extLst>
          </p:cNvPr>
          <p:cNvSpPr txBox="1"/>
          <p:nvPr/>
        </p:nvSpPr>
        <p:spPr>
          <a:xfrm rot="10800000" flipV="1">
            <a:off x="692727" y="830501"/>
            <a:ext cx="107063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1960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테즈카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오사무에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의해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&lt;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무쇠팔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아톰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&gt;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의 탄생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당시 사회성 반영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    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이후 공상과학물에 지대한 영향 끼침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일본 애니메이션 산업</a:t>
            </a:r>
            <a:r>
              <a:rPr lang="en-US" altLang="ko-KR" dirty="0">
                <a:solidFill>
                  <a:srgbClr val="000000"/>
                </a:solidFill>
                <a:latin typeface="-apple-system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 경쟁력 있는 작품모델</a:t>
            </a:r>
            <a:endParaRPr lang="ko-KR" alt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B1389B0A-DBDC-2B4C-BF17-388FC484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80" y="1471931"/>
            <a:ext cx="5624914" cy="26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593</Words>
  <Application>Microsoft Office PowerPoint</Application>
  <PresentationFormat>와이드스크린</PresentationFormat>
  <Paragraphs>115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-apple-system</vt:lpstr>
      <vt:lpstr>HY산B</vt:lpstr>
      <vt:lpstr>HY수평선B</vt:lpstr>
      <vt:lpstr>바탕</vt:lpstr>
      <vt:lpstr>Arial</vt:lpstr>
      <vt:lpstr>Garamond</vt:lpstr>
      <vt:lpstr>Wingdings</vt:lpstr>
      <vt:lpstr>자연주의</vt:lpstr>
      <vt:lpstr>일본어와 일본문화 </vt:lpstr>
      <vt:lpstr>목차</vt:lpstr>
      <vt:lpstr>우리가 일본을 연구해야 하는 이유</vt:lpstr>
      <vt:lpstr>대중문화란?</vt:lpstr>
      <vt:lpstr>일본의 대중문화- 애니메이션</vt:lpstr>
      <vt:lpstr>일본 애니메이션의 시작</vt:lpstr>
      <vt:lpstr>최초의 일본 애니메이션</vt:lpstr>
      <vt:lpstr>일본 애니메이션의 성장 </vt:lpstr>
      <vt:lpstr>PowerPoint 프레젠테이션</vt:lpstr>
      <vt:lpstr>‘아니메’의 부흥, 그리고 스튜디오 지브리</vt:lpstr>
      <vt:lpstr>PowerPoint 프레젠테이션</vt:lpstr>
      <vt:lpstr>일본의 대중문화-만화(漫画、まんが)</vt:lpstr>
      <vt:lpstr>만화의 역사</vt:lpstr>
      <vt:lpstr>PowerPoint 프레젠테이션</vt:lpstr>
      <vt:lpstr>일본의 대중 문화- 스모(相撲)</vt:lpstr>
      <vt:lpstr>스모의 유래</vt:lpstr>
      <vt:lpstr>일본의 대중문화- 하나미(花見)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일본어와 일본문화 </dc:title>
  <dc:creator>pc1</dc:creator>
  <cp:lastModifiedBy>pc1</cp:lastModifiedBy>
  <cp:revision>14</cp:revision>
  <dcterms:created xsi:type="dcterms:W3CDTF">2020-09-29T22:53:19Z</dcterms:created>
  <dcterms:modified xsi:type="dcterms:W3CDTF">2020-10-02T12:52:36Z</dcterms:modified>
</cp:coreProperties>
</file>