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E1D15B-5A2F-4415-B9DA-02E13B858325}" v="300" dt="2021-10-03T11:03:26.4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7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51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95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98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2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9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46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27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60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49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825D-2B69-4989-8861-A6901ABADB6C}" type="datetimeFigureOut">
              <a:rPr lang="ko-KR" altLang="en-US" smtClean="0"/>
              <a:t>2021-10-03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7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3%83%A1%E3%82%A4%E3%83%B3%E3%83%9A%E3%83%BC%E3%82%B8" TargetMode="External"/><Relationship Id="rId2" Type="http://schemas.openxmlformats.org/officeDocument/2006/relationships/hyperlink" Target="https://www.yahoo.co.jp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W5L9R2TXvk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테이블 위의 잡지 더미">
            <a:extLst>
              <a:ext uri="{FF2B5EF4-FFF2-40B4-BE49-F238E27FC236}">
                <a16:creationId xmlns:a16="http://schemas.microsoft.com/office/drawing/2014/main" id="{82679543-72FC-44C7-9E4A-0F483CC43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6" r="4" b="4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71EBE9B-5389-4344-AA1D-B637D7CC0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endParaRPr lang="ko-KR" altLang="en-US" sz="3700"/>
          </a:p>
          <a:p>
            <a:r>
              <a:rPr lang="ko-KR" altLang="en-US" sz="3200" dirty="0">
                <a:ea typeface="+mj-lt"/>
                <a:cs typeface="+mj-lt"/>
              </a:rPr>
              <a:t>일본영화세계에서의</a:t>
            </a:r>
            <a:r>
              <a:rPr lang="ko-KR" sz="3200" dirty="0">
                <a:ea typeface="+mj-lt"/>
                <a:cs typeface="+mj-lt"/>
              </a:rPr>
              <a:t> 애니메이션</a:t>
            </a:r>
          </a:p>
          <a:p>
            <a:endParaRPr lang="ko-KR" altLang="en-US" sz="3700">
              <a:ea typeface="맑은 고딕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5F75F5-E9DD-4DE2-8EFA-A63C749D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ko-KR" altLang="en-US" sz="1700"/>
          </a:p>
          <a:p>
            <a:pPr marL="0" indent="0">
              <a:buNone/>
            </a:pPr>
            <a:r>
              <a:rPr lang="ko-KR" sz="2000" err="1">
                <a:ea typeface="+mn-lt"/>
                <a:cs typeface="+mn-lt"/>
              </a:rPr>
              <a:t>야자키</a:t>
            </a:r>
            <a:r>
              <a:rPr lang="ko-KR" sz="2000">
                <a:ea typeface="+mn-lt"/>
                <a:cs typeface="+mn-lt"/>
              </a:rPr>
              <a:t> 하야오로 인해 애니메이션이 발전함</a:t>
            </a:r>
            <a:endParaRPr lang="en-US" altLang="ko-KR" sz="2000" dirty="0">
              <a:ea typeface="+mn-lt"/>
              <a:cs typeface="+mn-lt"/>
            </a:endParaRPr>
          </a:p>
          <a:p>
            <a:endParaRPr lang="en-US" altLang="ko-KR" sz="2000" dirty="0">
              <a:ea typeface="+mn-lt"/>
              <a:cs typeface="+mn-lt"/>
            </a:endParaRPr>
          </a:p>
          <a:p>
            <a:endParaRPr lang="en-US" altLang="ko-KR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ko-KR" sz="2000" err="1">
                <a:ea typeface="+mn-lt"/>
                <a:cs typeface="+mn-lt"/>
              </a:rPr>
              <a:t>어린이뿐만</a:t>
            </a:r>
            <a:r>
              <a:rPr lang="ko-KR" sz="2000">
                <a:ea typeface="+mn-lt"/>
                <a:cs typeface="+mn-lt"/>
              </a:rPr>
              <a:t> 아니라 어른들도 사로잡음</a:t>
            </a:r>
            <a:endParaRPr lang="en-US" altLang="ko-KR" sz="2000" dirty="0">
              <a:ea typeface="+mn-lt"/>
              <a:cs typeface="+mn-lt"/>
            </a:endParaRPr>
          </a:p>
          <a:p>
            <a:endParaRPr lang="en-US" altLang="ko-KR" sz="2000" dirty="0">
              <a:ea typeface="+mn-lt"/>
              <a:cs typeface="+mn-lt"/>
            </a:endParaRPr>
          </a:p>
          <a:p>
            <a:endParaRPr lang="en-US" altLang="ko-KR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ko-KR" sz="2000">
                <a:ea typeface="+mn-lt"/>
                <a:cs typeface="+mn-lt"/>
              </a:rPr>
              <a:t>2000</a:t>
            </a:r>
            <a:r>
              <a:rPr lang="ko-KR" sz="2000">
                <a:ea typeface="+mn-lt"/>
                <a:cs typeface="+mn-lt"/>
              </a:rPr>
              <a:t>년대 이후  주로 상업목적 작품을 만듦</a:t>
            </a:r>
          </a:p>
          <a:p>
            <a:endParaRPr lang="ko-KR" altLang="en-US" sz="20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125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C6892CD-AEE5-4401-86B7-B9549835A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594707"/>
            <a:ext cx="9833548" cy="1325563"/>
          </a:xfrm>
        </p:spPr>
        <p:txBody>
          <a:bodyPr anchor="b">
            <a:normAutofit/>
          </a:bodyPr>
          <a:lstStyle/>
          <a:p>
            <a:pPr algn="ctr"/>
            <a:r>
              <a:rPr lang="ko-KR" altLang="en-US" sz="3600">
                <a:solidFill>
                  <a:schemeClr val="tx2"/>
                </a:solidFill>
                <a:ea typeface="맑은 고딕"/>
              </a:rPr>
              <a:t>참고자료 사이트</a:t>
            </a:r>
            <a:endParaRPr lang="ko-KR" altLang="en-US" sz="3600">
              <a:solidFill>
                <a:schemeClr val="tx2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891D727-38B8-433C-8CF1-89D236761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329677"/>
            <a:ext cx="9833548" cy="245726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ko-KR" sz="1800">
                <a:solidFill>
                  <a:schemeClr val="tx2"/>
                </a:solidFill>
                <a:ea typeface="+mn-lt"/>
                <a:cs typeface="+mn-lt"/>
                <a:hlinkClick r:id="rId2"/>
              </a:rPr>
              <a:t>Yahoo! JAPAN</a:t>
            </a:r>
            <a:endParaRPr lang="en-US" altLang="ko-KR" sz="180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US" altLang="ko-KR" sz="1800">
                <a:solidFill>
                  <a:schemeClr val="tx2"/>
                </a:solidFill>
                <a:ea typeface="+mn-lt"/>
                <a:cs typeface="+mn-lt"/>
                <a:hlinkClick r:id="rId3"/>
              </a:rPr>
              <a:t>Wikipedia</a:t>
            </a:r>
            <a:endParaRPr lang="ko-KR" sz="1800">
              <a:solidFill>
                <a:schemeClr val="tx2"/>
              </a:solidFill>
              <a:ea typeface="+mn-lt"/>
              <a:cs typeface="+mn-lt"/>
            </a:endParaRPr>
          </a:p>
          <a:p>
            <a:endParaRPr lang="ko-KR" altLang="en-US" sz="1800">
              <a:solidFill>
                <a:schemeClr val="tx2"/>
              </a:solidFill>
              <a:ea typeface="맑은 고딕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8783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2D726EC6-7F76-4F7B-8EDC-BD0B921F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latinLnBrk="0"/>
            <a:r>
              <a:rPr lang="en-US" altLang="ko-KR" sz="5200" dirty="0" err="1">
                <a:solidFill>
                  <a:schemeClr val="tx2"/>
                </a:solidFill>
                <a:ea typeface="맑은 고딕"/>
              </a:rPr>
              <a:t>시청해주셔서</a:t>
            </a:r>
            <a:r>
              <a:rPr lang="en-US" altLang="ko-KR" sz="5200" dirty="0">
                <a:solidFill>
                  <a:schemeClr val="tx2"/>
                </a:solidFill>
                <a:ea typeface="맑은 고딕"/>
              </a:rPr>
              <a:t> </a:t>
            </a:r>
            <a:r>
              <a:rPr lang="en-US" altLang="ko-KR" sz="5200" dirty="0" err="1">
                <a:solidFill>
                  <a:schemeClr val="tx2"/>
                </a:solidFill>
                <a:ea typeface="맑은 고딕"/>
              </a:rPr>
              <a:t>감사합니다</a:t>
            </a:r>
            <a:endParaRPr lang="en-US" altLang="ko-KR" sz="5200" kern="1200" dirty="0" err="1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1263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A7F0DFD-B5E8-4B69-9551-3FD380E7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ko-KR" sz="3600">
                <a:solidFill>
                  <a:schemeClr val="tx2"/>
                </a:solidFill>
                <a:ea typeface="+mj-lt"/>
                <a:cs typeface="+mj-lt"/>
              </a:rPr>
              <a:t>애니메이션 대표 감독</a:t>
            </a:r>
            <a:endParaRPr lang="ko-KR" sz="3600">
              <a:solidFill>
                <a:schemeClr val="tx2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7DA183E-6B72-4C57-9C2A-4A8914380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altLang="ko-KR" sz="1500" dirty="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ko-KR" altLang="en-US" sz="1500">
                <a:solidFill>
                  <a:schemeClr val="tx2"/>
                </a:solidFill>
                <a:ea typeface="+mn-lt"/>
                <a:cs typeface="+mn-lt"/>
              </a:rPr>
              <a:t>미야자키</a:t>
            </a:r>
            <a:r>
              <a:rPr lang="ko-KR" sz="1500">
                <a:solidFill>
                  <a:schemeClr val="tx2"/>
                </a:solidFill>
                <a:ea typeface="+mn-lt"/>
                <a:cs typeface="+mn-lt"/>
              </a:rPr>
              <a:t> 하야오</a:t>
            </a:r>
            <a:endParaRPr lang="en-US" altLang="ko-KR" sz="150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ko-KR" sz="1500" dirty="0">
                <a:solidFill>
                  <a:schemeClr val="tx2"/>
                </a:solidFill>
                <a:ea typeface="+mn-lt"/>
                <a:cs typeface="+mn-lt"/>
              </a:rPr>
              <a:t>                                                         </a:t>
            </a:r>
          </a:p>
          <a:p>
            <a:pPr marL="0" indent="0">
              <a:buNone/>
            </a:pPr>
            <a:r>
              <a:rPr lang="en-US" altLang="ko-KR" sz="1500" dirty="0">
                <a:solidFill>
                  <a:schemeClr val="tx2"/>
                </a:solidFill>
                <a:ea typeface="+mn-lt"/>
                <a:cs typeface="+mn-lt"/>
              </a:rPr>
              <a:t>                                                          </a:t>
            </a:r>
          </a:p>
          <a:p>
            <a:pPr marL="0" indent="0">
              <a:buNone/>
            </a:pPr>
            <a:r>
              <a:rPr lang="en-US" altLang="ko-KR" sz="1500">
                <a:solidFill>
                  <a:schemeClr val="tx2"/>
                </a:solidFill>
                <a:ea typeface="+mn-lt"/>
                <a:cs typeface="+mn-lt"/>
              </a:rPr>
              <a:t>-  </a:t>
            </a:r>
            <a:r>
              <a:rPr lang="ko-KR" sz="1500">
                <a:solidFill>
                  <a:schemeClr val="tx2"/>
                </a:solidFill>
                <a:ea typeface="+mn-lt"/>
                <a:cs typeface="+mn-lt"/>
              </a:rPr>
              <a:t>일본 애니메이션시장에 가장 큰 기여</a:t>
            </a:r>
            <a:r>
              <a:rPr lang="en-US" altLang="ko-KR" sz="1500" dirty="0">
                <a:solidFill>
                  <a:schemeClr val="tx2"/>
                </a:solidFill>
                <a:ea typeface="+mn-lt"/>
                <a:cs typeface="+mn-lt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  <a:p>
            <a:pPr marL="0" indent="0">
              <a:buNone/>
            </a:pPr>
            <a:r>
              <a:rPr lang="en-US" altLang="ko-KR" sz="1500" dirty="0">
                <a:solidFill>
                  <a:schemeClr val="tx2"/>
                </a:solidFill>
                <a:ea typeface="+mn-lt"/>
                <a:cs typeface="+mn-lt"/>
              </a:rPr>
              <a:t>                                                         </a:t>
            </a:r>
          </a:p>
          <a:p>
            <a:pPr marL="0" indent="0">
              <a:buNone/>
            </a:pPr>
            <a:r>
              <a:rPr lang="en-US" altLang="ko-KR" sz="1500">
                <a:solidFill>
                  <a:schemeClr val="tx2"/>
                </a:solidFill>
                <a:ea typeface="+mn-lt"/>
                <a:cs typeface="+mn-lt"/>
              </a:rPr>
              <a:t>- </a:t>
            </a:r>
            <a:r>
              <a:rPr lang="ko-KR" sz="1500">
                <a:solidFill>
                  <a:schemeClr val="tx2"/>
                </a:solidFill>
                <a:ea typeface="+mn-lt"/>
                <a:cs typeface="+mn-lt"/>
              </a:rPr>
              <a:t>콘티를 세밀하고 정확하게 그림</a:t>
            </a:r>
            <a:endParaRPr lang="en-US" altLang="ko-KR" sz="150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ko-KR" sz="1500" dirty="0">
                <a:solidFill>
                  <a:schemeClr val="tx2"/>
                </a:solidFill>
                <a:ea typeface="+mn-lt"/>
                <a:cs typeface="+mn-lt"/>
              </a:rPr>
              <a:t>                                                                    </a:t>
            </a:r>
            <a:r>
              <a:rPr lang="en-US" altLang="ko-KR" sz="1500">
                <a:solidFill>
                  <a:schemeClr val="tx2"/>
                </a:solidFill>
                <a:ea typeface="+mn-lt"/>
                <a:cs typeface="+mn-lt"/>
              </a:rPr>
              <a:t> - </a:t>
            </a:r>
            <a:r>
              <a:rPr lang="ko-KR" sz="1500">
                <a:solidFill>
                  <a:schemeClr val="tx2"/>
                </a:solidFill>
                <a:ea typeface="+mn-lt"/>
                <a:cs typeface="+mn-lt"/>
              </a:rPr>
              <a:t>미국 아카데미 시상식에서 수상</a:t>
            </a:r>
            <a:endParaRPr lang="en-US" altLang="ko-KR" sz="150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altLang="ko-KR" sz="150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altLang="ko-KR" sz="150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altLang="ko-KR" sz="150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altLang="ko-KR" sz="150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altLang="ko-KR" sz="150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altLang="ko-KR" sz="1500">
              <a:solidFill>
                <a:schemeClr val="tx2"/>
              </a:solidFill>
              <a:ea typeface="+mn-lt"/>
              <a:cs typeface="+mn-lt"/>
            </a:endParaRPr>
          </a:p>
          <a:p>
            <a:endParaRPr lang="ko-KR" sz="1500">
              <a:solidFill>
                <a:schemeClr val="tx2"/>
              </a:solidFill>
              <a:ea typeface="+mn-lt"/>
              <a:cs typeface="+mn-lt"/>
            </a:endParaRPr>
          </a:p>
          <a:p>
            <a:endParaRPr lang="ko-KR" altLang="en-US" sz="1500">
              <a:solidFill>
                <a:schemeClr val="tx2"/>
              </a:solidFill>
              <a:ea typeface="맑은 고딕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그림 4" descr="남자, 사람, 정장, 가장이(가) 표시된 사진&#10;&#10;자동 생성된 설명">
            <a:extLst>
              <a:ext uri="{FF2B5EF4-FFF2-40B4-BE49-F238E27FC236}">
                <a16:creationId xmlns:a16="http://schemas.microsoft.com/office/drawing/2014/main" id="{0EFC7F6F-2BD0-44B2-BBFE-A293C0F30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518" y="1700784"/>
            <a:ext cx="3503980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F99093-FB6D-43E0-AA45-FA744653E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8B83EF-4FB2-4C16-B94A-73A8FBCD1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CE4779-ABAB-448C-B806-A60E8F835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84E8940-EE47-4A50-B7D3-F4BF68524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BA40340-BD4D-49C0-8BC6-61AF7391F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79A4281-F939-4206-9B6F-8DDD2FDAA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774401-76BE-487C-8645-DC90C833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A90AE66A-7CD1-44A3-A2B2-C16293F1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133690" cy="1454051"/>
          </a:xfrm>
        </p:spPr>
        <p:txBody>
          <a:bodyPr>
            <a:normAutofit/>
          </a:bodyPr>
          <a:lstStyle/>
          <a:p>
            <a:r>
              <a:rPr lang="ko-KR" altLang="en-US" sz="3600">
                <a:solidFill>
                  <a:schemeClr val="tx2"/>
                </a:solidFill>
                <a:ea typeface="맑은 고딕"/>
              </a:rPr>
              <a:t>미야자키 하야오 작품들</a:t>
            </a:r>
            <a:endParaRPr lang="ko-KR" altLang="en-US" sz="3600">
              <a:solidFill>
                <a:schemeClr val="tx2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62093A-2CC9-4293-9E3A-F8E441117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133360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ko-KR" sz="1800">
                <a:solidFill>
                  <a:schemeClr val="tx2"/>
                </a:solidFill>
                <a:ea typeface="+mn-lt"/>
                <a:cs typeface="+mn-lt"/>
              </a:rPr>
              <a:t>하울의 움직이는 성</a:t>
            </a:r>
            <a:endParaRPr lang="en-US" altLang="ko-KR" sz="180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altLang="ko-KR" sz="180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ko-KR" sz="1800">
                <a:solidFill>
                  <a:schemeClr val="tx2"/>
                </a:solidFill>
                <a:ea typeface="+mn-lt"/>
                <a:cs typeface="+mn-lt"/>
              </a:rPr>
              <a:t>-</a:t>
            </a:r>
            <a:r>
              <a:rPr lang="ko-KR" sz="1800" err="1">
                <a:solidFill>
                  <a:schemeClr val="tx2"/>
                </a:solidFill>
                <a:ea typeface="+mn-lt"/>
                <a:cs typeface="+mn-lt"/>
              </a:rPr>
              <a:t>센과</a:t>
            </a:r>
            <a:r>
              <a:rPr lang="ko-KR" sz="1800">
                <a:solidFill>
                  <a:schemeClr val="tx2"/>
                </a:solidFill>
                <a:ea typeface="+mn-lt"/>
                <a:cs typeface="+mn-lt"/>
              </a:rPr>
              <a:t> </a:t>
            </a:r>
            <a:r>
              <a:rPr lang="ko-KR" sz="1800" err="1">
                <a:solidFill>
                  <a:schemeClr val="tx2"/>
                </a:solidFill>
                <a:ea typeface="+mn-lt"/>
                <a:cs typeface="+mn-lt"/>
              </a:rPr>
              <a:t>치히로의</a:t>
            </a:r>
            <a:r>
              <a:rPr lang="ko-KR" sz="1800">
                <a:solidFill>
                  <a:schemeClr val="tx2"/>
                </a:solidFill>
                <a:ea typeface="+mn-lt"/>
                <a:cs typeface="+mn-lt"/>
              </a:rPr>
              <a:t> 행방불명</a:t>
            </a:r>
            <a:endParaRPr lang="en-US" altLang="ko-KR" sz="180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altLang="ko-KR" sz="180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ko-KR" sz="1800">
                <a:solidFill>
                  <a:schemeClr val="tx2"/>
                </a:solidFill>
                <a:ea typeface="+mn-lt"/>
                <a:cs typeface="+mn-lt"/>
              </a:rPr>
              <a:t>-</a:t>
            </a:r>
            <a:r>
              <a:rPr lang="ko-KR" sz="1800">
                <a:solidFill>
                  <a:schemeClr val="tx2"/>
                </a:solidFill>
                <a:ea typeface="+mn-lt"/>
                <a:cs typeface="+mn-lt"/>
              </a:rPr>
              <a:t>천공의 성 </a:t>
            </a:r>
            <a:r>
              <a:rPr lang="ko-KR" sz="1800" err="1">
                <a:solidFill>
                  <a:schemeClr val="tx2"/>
                </a:solidFill>
                <a:ea typeface="+mn-lt"/>
                <a:cs typeface="+mn-lt"/>
              </a:rPr>
              <a:t>라퓨타</a:t>
            </a:r>
            <a:endParaRPr lang="en-US" altLang="ko-KR" sz="1800" err="1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altLang="ko-KR" sz="180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ko-KR" sz="1800">
                <a:solidFill>
                  <a:schemeClr val="tx2"/>
                </a:solidFill>
                <a:ea typeface="+mn-lt"/>
                <a:cs typeface="+mn-lt"/>
              </a:rPr>
              <a:t>-</a:t>
            </a:r>
            <a:r>
              <a:rPr lang="ko-KR" sz="1800">
                <a:solidFill>
                  <a:schemeClr val="tx2"/>
                </a:solidFill>
                <a:ea typeface="+mn-lt"/>
                <a:cs typeface="+mn-lt"/>
              </a:rPr>
              <a:t>벼랑 위의 </a:t>
            </a:r>
            <a:r>
              <a:rPr lang="ko-KR" sz="1800" err="1">
                <a:solidFill>
                  <a:schemeClr val="tx2"/>
                </a:solidFill>
                <a:ea typeface="+mn-lt"/>
                <a:cs typeface="+mn-lt"/>
              </a:rPr>
              <a:t>포뇨</a:t>
            </a:r>
            <a:r>
              <a:rPr lang="ko-KR" sz="1800">
                <a:solidFill>
                  <a:schemeClr val="tx2"/>
                </a:solidFill>
                <a:ea typeface="+mn-lt"/>
                <a:cs typeface="+mn-lt"/>
              </a:rPr>
              <a:t> 등 </a:t>
            </a:r>
            <a:endParaRPr lang="en-US" altLang="ko-KR" sz="1800">
              <a:solidFill>
                <a:schemeClr val="tx2"/>
              </a:solidFill>
              <a:ea typeface="+mn-lt"/>
              <a:cs typeface="+mn-lt"/>
            </a:endParaRPr>
          </a:p>
          <a:p>
            <a:endParaRPr lang="ko-KR" altLang="en-US" sz="1800">
              <a:solidFill>
                <a:schemeClr val="tx2"/>
              </a:solidFill>
              <a:ea typeface="맑은 고딕"/>
            </a:endParaRPr>
          </a:p>
        </p:txBody>
      </p:sp>
      <p:pic>
        <p:nvPicPr>
          <p:cNvPr id="4" name="그림 4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D9BEEA05-5A9F-4615-AC48-E498BE526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239" y="672353"/>
            <a:ext cx="2720068" cy="2731449"/>
          </a:xfrm>
          <a:prstGeom prst="rect">
            <a:avLst/>
          </a:prstGeom>
        </p:spPr>
      </p:pic>
      <p:pic>
        <p:nvPicPr>
          <p:cNvPr id="6" name="그림 6" descr="클립아트이(가) 표시된 사진&#10;&#10;자동 생성된 설명">
            <a:extLst>
              <a:ext uri="{FF2B5EF4-FFF2-40B4-BE49-F238E27FC236}">
                <a16:creationId xmlns:a16="http://schemas.microsoft.com/office/drawing/2014/main" id="{20B4FAF0-261C-41E1-8E48-D3B10CEE1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374" y="672353"/>
            <a:ext cx="2720161" cy="2731449"/>
          </a:xfrm>
          <a:prstGeom prst="rect">
            <a:avLst/>
          </a:prstGeom>
        </p:spPr>
      </p:pic>
      <p:pic>
        <p:nvPicPr>
          <p:cNvPr id="5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A89A4F45-6AE4-425D-8AAE-8992FC129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548" y="3488375"/>
            <a:ext cx="2731449" cy="2731449"/>
          </a:xfrm>
          <a:prstGeom prst="rect">
            <a:avLst/>
          </a:prstGeom>
        </p:spPr>
      </p:pic>
      <p:pic>
        <p:nvPicPr>
          <p:cNvPr id="7" name="그림 7">
            <a:extLst>
              <a:ext uri="{FF2B5EF4-FFF2-40B4-BE49-F238E27FC236}">
                <a16:creationId xmlns:a16="http://schemas.microsoft.com/office/drawing/2014/main" id="{C740C2FE-91C7-4ABE-B633-06B76773B0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5014" y="3488376"/>
            <a:ext cx="2742877" cy="27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3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24484CC-9FC1-4093-AD2E-AE96BA89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ko-KR" altLang="en-US" sz="3600">
                <a:solidFill>
                  <a:schemeClr val="tx2"/>
                </a:solidFill>
                <a:ea typeface="맑은 고딕"/>
              </a:rPr>
              <a:t>애니메이션 대표 감독(2)</a:t>
            </a:r>
            <a:endParaRPr lang="ko-KR" altLang="en-US" sz="3600">
              <a:solidFill>
                <a:schemeClr val="tx2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6FEDB2-B0EB-487A-A851-EAB0CA674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ko-KR" sz="1500" err="1">
                <a:solidFill>
                  <a:schemeClr val="tx2"/>
                </a:solidFill>
                <a:ea typeface="+mn-lt"/>
                <a:cs typeface="+mn-lt"/>
              </a:rPr>
              <a:t>신카이</a:t>
            </a:r>
            <a:r>
              <a:rPr lang="ko-KR" sz="1500">
                <a:solidFill>
                  <a:schemeClr val="tx2"/>
                </a:solidFill>
                <a:ea typeface="+mn-lt"/>
                <a:cs typeface="+mn-lt"/>
              </a:rPr>
              <a:t> 마코토</a:t>
            </a:r>
            <a:r>
              <a:rPr lang="en-US" sz="1500" dirty="0">
                <a:solidFill>
                  <a:schemeClr val="tx2"/>
                </a:solidFill>
                <a:ea typeface="+mn-lt"/>
                <a:cs typeface="+mn-lt"/>
              </a:rPr>
              <a:t>         </a:t>
            </a:r>
            <a:endParaRPr lang="ko-KR" altLang="en-US" dirty="0">
              <a:solidFill>
                <a:schemeClr val="tx2"/>
              </a:solidFill>
            </a:endParaRPr>
          </a:p>
          <a:p>
            <a:endParaRPr lang="en-US" altLang="ko-KR" sz="150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500">
                <a:solidFill>
                  <a:schemeClr val="tx2"/>
                </a:solidFill>
                <a:ea typeface="+mn-lt"/>
                <a:cs typeface="+mn-lt"/>
              </a:rPr>
              <a:t>- </a:t>
            </a:r>
            <a:r>
              <a:rPr lang="ko-KR" sz="1500">
                <a:solidFill>
                  <a:schemeClr val="tx2"/>
                </a:solidFill>
                <a:ea typeface="+mn-lt"/>
                <a:cs typeface="+mn-lt"/>
              </a:rPr>
              <a:t>주로 </a:t>
            </a:r>
            <a:r>
              <a:rPr lang="ko-KR" sz="1500">
                <a:solidFill>
                  <a:schemeClr val="tx2"/>
                </a:solidFill>
                <a:latin typeface="Arial"/>
                <a:cs typeface="Arial"/>
              </a:rPr>
              <a:t>어린 시절에의 그리움</a:t>
            </a:r>
            <a:r>
              <a:rPr lang="en-US" sz="1500">
                <a:solidFill>
                  <a:schemeClr val="tx2"/>
                </a:solidFill>
                <a:latin typeface="Arial"/>
                <a:ea typeface="+mn-lt"/>
                <a:cs typeface="Arial"/>
              </a:rPr>
              <a:t>, </a:t>
            </a:r>
            <a:r>
              <a:rPr lang="ko-KR" sz="1500">
                <a:solidFill>
                  <a:schemeClr val="tx2"/>
                </a:solidFill>
                <a:latin typeface="Arial"/>
                <a:cs typeface="Arial"/>
              </a:rPr>
              <a:t>성장과 이별 등의 소재</a:t>
            </a:r>
            <a:endParaRPr lang="en-US" altLang="ko-KR" sz="150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                                                        </a:t>
            </a:r>
            <a:endParaRPr lang="en-US" sz="15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altLang="ko-KR" sz="150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500">
                <a:solidFill>
                  <a:schemeClr val="tx2"/>
                </a:solidFill>
                <a:latin typeface="Arial"/>
                <a:ea typeface="+mn-lt"/>
                <a:cs typeface="Arial"/>
              </a:rPr>
              <a:t> - </a:t>
            </a:r>
            <a:r>
              <a:rPr lang="ko-KR" sz="1500">
                <a:solidFill>
                  <a:schemeClr val="tx2"/>
                </a:solidFill>
                <a:latin typeface="Arial"/>
                <a:cs typeface="Arial"/>
              </a:rPr>
              <a:t>부산국제영화제에 참석</a:t>
            </a:r>
            <a:endParaRPr lang="en-US" altLang="ko-KR" sz="150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500" dirty="0">
                <a:solidFill>
                  <a:schemeClr val="tx2"/>
                </a:solidFill>
                <a:latin typeface="Arial"/>
                <a:ea typeface="+mn-lt"/>
                <a:cs typeface="Arial"/>
              </a:rPr>
              <a:t>                                                               </a:t>
            </a:r>
            <a:endParaRPr lang="en-US" sz="1500" dirty="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altLang="ko-KR" sz="150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500">
                <a:solidFill>
                  <a:schemeClr val="tx2"/>
                </a:solidFill>
                <a:latin typeface="Arial"/>
                <a:ea typeface="+mn-lt"/>
                <a:cs typeface="Arial"/>
              </a:rPr>
              <a:t> -  </a:t>
            </a:r>
            <a:r>
              <a:rPr lang="ko-KR" sz="1500">
                <a:solidFill>
                  <a:schemeClr val="tx2"/>
                </a:solidFill>
                <a:latin typeface="Arial"/>
                <a:cs typeface="Arial"/>
              </a:rPr>
              <a:t>빛을 이용한 작업을 좋아함</a:t>
            </a:r>
            <a:endParaRPr lang="ko-KR" sz="1500">
              <a:solidFill>
                <a:schemeClr val="tx2"/>
              </a:solidFill>
              <a:ea typeface="+mn-lt"/>
              <a:cs typeface="+mn-lt"/>
            </a:endParaRPr>
          </a:p>
          <a:p>
            <a:endParaRPr lang="ko-KR" altLang="en-US" sz="1500">
              <a:solidFill>
                <a:schemeClr val="tx2"/>
              </a:solidFill>
              <a:ea typeface="맑은 고딕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그림 4" descr="사람, 실내이(가) 표시된 사진&#10;&#10;자동 생성된 설명">
            <a:extLst>
              <a:ext uri="{FF2B5EF4-FFF2-40B4-BE49-F238E27FC236}">
                <a16:creationId xmlns:a16="http://schemas.microsoft.com/office/drawing/2014/main" id="{822FCE78-0992-490D-AD01-D3CAC8AE5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1517" y="1700784"/>
            <a:ext cx="3455981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36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F99093-FB6D-43E0-AA45-FA744653E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8B83EF-4FB2-4C16-B94A-73A8FBCD1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5CE4779-ABAB-448C-B806-A60E8F835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84E8940-EE47-4A50-B7D3-F4BF68524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BA40340-BD4D-49C0-8BC6-61AF7391F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79A4281-F939-4206-9B6F-8DDD2FDAA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774401-76BE-487C-8645-DC90C8331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24B1EEC1-593F-4EDE-8A15-D3476F4C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133690" cy="1454051"/>
          </a:xfrm>
        </p:spPr>
        <p:txBody>
          <a:bodyPr>
            <a:normAutofit/>
          </a:bodyPr>
          <a:lstStyle/>
          <a:p>
            <a:r>
              <a:rPr lang="ko-KR" altLang="en-US" sz="3600">
                <a:solidFill>
                  <a:schemeClr val="tx2"/>
                </a:solidFill>
                <a:ea typeface="맑은 고딕"/>
              </a:rPr>
              <a:t>신카이 마코토 작품</a:t>
            </a:r>
            <a:endParaRPr lang="ko-KR" altLang="en-US" sz="3600">
              <a:solidFill>
                <a:schemeClr val="tx2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8524D2E-06B9-4EDE-8ED7-5E1247506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2"/>
            <a:ext cx="4133360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altLang="ko-KR" sz="1800">
                <a:solidFill>
                  <a:schemeClr val="tx2"/>
                </a:solidFill>
                <a:ea typeface="+mn-lt"/>
                <a:cs typeface="+mn-lt"/>
              </a:rPr>
              <a:t>-</a:t>
            </a:r>
            <a:r>
              <a:rPr lang="ko-KR" sz="1800">
                <a:solidFill>
                  <a:schemeClr val="tx2"/>
                </a:solidFill>
                <a:ea typeface="+mn-lt"/>
                <a:cs typeface="+mn-lt"/>
              </a:rPr>
              <a:t>별의 목소리</a:t>
            </a:r>
            <a:endParaRPr lang="en-US" altLang="ko-KR" sz="180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altLang="ko-KR" sz="180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ko-KR" sz="1800">
                <a:solidFill>
                  <a:schemeClr val="tx2"/>
                </a:solidFill>
                <a:ea typeface="+mn-lt"/>
                <a:cs typeface="+mn-lt"/>
              </a:rPr>
              <a:t>-</a:t>
            </a:r>
            <a:r>
              <a:rPr lang="ko-KR" sz="1800">
                <a:solidFill>
                  <a:schemeClr val="tx2"/>
                </a:solidFill>
                <a:ea typeface="+mn-lt"/>
                <a:cs typeface="+mn-lt"/>
              </a:rPr>
              <a:t>날씨의 아이</a:t>
            </a:r>
            <a:endParaRPr lang="en-US" altLang="ko-KR" sz="180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altLang="ko-KR" sz="180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ko-KR" sz="1800">
                <a:solidFill>
                  <a:schemeClr val="tx2"/>
                </a:solidFill>
                <a:ea typeface="+mn-lt"/>
                <a:cs typeface="+mn-lt"/>
              </a:rPr>
              <a:t>-</a:t>
            </a:r>
            <a:r>
              <a:rPr lang="ko-KR" sz="1800">
                <a:solidFill>
                  <a:schemeClr val="tx2"/>
                </a:solidFill>
                <a:ea typeface="+mn-lt"/>
                <a:cs typeface="+mn-lt"/>
              </a:rPr>
              <a:t>너의 이름은</a:t>
            </a:r>
            <a:endParaRPr lang="en-US" altLang="ko-KR" sz="1800">
              <a:solidFill>
                <a:schemeClr val="tx2"/>
              </a:solidFill>
              <a:ea typeface="+mn-lt"/>
              <a:cs typeface="+mn-lt"/>
            </a:endParaRPr>
          </a:p>
          <a:p>
            <a:endParaRPr lang="en-US" altLang="ko-KR" sz="1800">
              <a:solidFill>
                <a:schemeClr val="tx2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ko-KR" sz="1800">
                <a:solidFill>
                  <a:schemeClr val="tx2"/>
                </a:solidFill>
                <a:ea typeface="+mn-lt"/>
                <a:cs typeface="+mn-lt"/>
              </a:rPr>
              <a:t>-</a:t>
            </a:r>
            <a:r>
              <a:rPr lang="ko-KR" sz="1800">
                <a:solidFill>
                  <a:schemeClr val="tx2"/>
                </a:solidFill>
                <a:ea typeface="+mn-lt"/>
                <a:cs typeface="+mn-lt"/>
              </a:rPr>
              <a:t>초속 </a:t>
            </a:r>
            <a:r>
              <a:rPr lang="en-US" altLang="ko-KR" sz="1800">
                <a:solidFill>
                  <a:schemeClr val="tx2"/>
                </a:solidFill>
                <a:ea typeface="+mn-lt"/>
                <a:cs typeface="+mn-lt"/>
              </a:rPr>
              <a:t>5</a:t>
            </a:r>
            <a:r>
              <a:rPr lang="ko-KR" sz="1800">
                <a:solidFill>
                  <a:schemeClr val="tx2"/>
                </a:solidFill>
                <a:ea typeface="+mn-lt"/>
                <a:cs typeface="+mn-lt"/>
              </a:rPr>
              <a:t>센티미터 등</a:t>
            </a:r>
            <a:endParaRPr lang="en-US" altLang="ko-KR" sz="1800">
              <a:solidFill>
                <a:schemeClr val="tx2"/>
              </a:solidFill>
              <a:ea typeface="+mn-lt"/>
              <a:cs typeface="+mn-lt"/>
            </a:endParaRPr>
          </a:p>
          <a:p>
            <a:endParaRPr lang="ko-KR" altLang="en-US" sz="1800">
              <a:solidFill>
                <a:schemeClr val="tx2"/>
              </a:solidFill>
              <a:ea typeface="맑은 고딕"/>
            </a:endParaRPr>
          </a:p>
        </p:txBody>
      </p:sp>
      <p:pic>
        <p:nvPicPr>
          <p:cNvPr id="4" name="그림 4" descr="텍스트, 실외, 수영이(가) 표시된 사진&#10;&#10;자동 생성된 설명">
            <a:extLst>
              <a:ext uri="{FF2B5EF4-FFF2-40B4-BE49-F238E27FC236}">
                <a16:creationId xmlns:a16="http://schemas.microsoft.com/office/drawing/2014/main" id="{421E4C61-D3C2-4142-A368-DD7D29555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239" y="672353"/>
            <a:ext cx="2720068" cy="2731449"/>
          </a:xfrm>
          <a:prstGeom prst="rect">
            <a:avLst/>
          </a:prstGeom>
        </p:spPr>
      </p:pic>
      <p:pic>
        <p:nvPicPr>
          <p:cNvPr id="6" name="그림 6" descr="하늘, 실외, 사람들, 자연이(가) 표시된 사진&#10;&#10;자동 생성된 설명">
            <a:extLst>
              <a:ext uri="{FF2B5EF4-FFF2-40B4-BE49-F238E27FC236}">
                <a16:creationId xmlns:a16="http://schemas.microsoft.com/office/drawing/2014/main" id="{9630676E-029A-42F9-8D92-3C8B3B723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6374" y="672353"/>
            <a:ext cx="2720161" cy="2731449"/>
          </a:xfrm>
          <a:prstGeom prst="rect">
            <a:avLst/>
          </a:prstGeom>
        </p:spPr>
      </p:pic>
      <p:pic>
        <p:nvPicPr>
          <p:cNvPr id="5" name="그림 5" descr="실외, 구름이(가) 표시된 사진&#10;&#10;자동 생성된 설명">
            <a:extLst>
              <a:ext uri="{FF2B5EF4-FFF2-40B4-BE49-F238E27FC236}">
                <a16:creationId xmlns:a16="http://schemas.microsoft.com/office/drawing/2014/main" id="{B90DD8CF-7363-41FE-9748-CFF23CD90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548" y="3488375"/>
            <a:ext cx="2731449" cy="2731449"/>
          </a:xfrm>
          <a:prstGeom prst="rect">
            <a:avLst/>
          </a:prstGeom>
        </p:spPr>
      </p:pic>
      <p:pic>
        <p:nvPicPr>
          <p:cNvPr id="7" name="그림 7" descr="텍스트, 사람이(가) 표시된 사진&#10;&#10;자동 생성된 설명">
            <a:extLst>
              <a:ext uri="{FF2B5EF4-FFF2-40B4-BE49-F238E27FC236}">
                <a16:creationId xmlns:a16="http://schemas.microsoft.com/office/drawing/2014/main" id="{16CA4A6B-F13A-4C47-B547-A55D1902D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5014" y="3488376"/>
            <a:ext cx="2742877" cy="273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8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43A7A40-1AE6-4218-A8E0-8248174A5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8AB40A-4374-4897-B5EE-9F8913476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6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DF4F5DFB-6E0B-4D17-AD08-D4D15A383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5852" y="1118937"/>
            <a:ext cx="3404937" cy="26831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ko-KR" altLang="en-US" sz="25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신카이</a:t>
            </a:r>
            <a:r>
              <a:rPr lang="en-US" altLang="ko-KR" sz="25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ko-KR" altLang="en-US" sz="25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마코토에</a:t>
            </a:r>
            <a:r>
              <a:rPr lang="en-US" altLang="ko-KR" sz="25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 </a:t>
            </a:r>
            <a:r>
              <a:rPr lang="ko-KR" altLang="en-US" sz="25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대해</a:t>
            </a:r>
          </a:p>
          <a:p>
            <a:pPr latinLnBrk="0"/>
            <a:endParaRPr lang="en-US" altLang="ko-KR" sz="250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83379C-045E-4010-ABDC-A270A0AA1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 flipH="1">
            <a:off x="-176401" y="170308"/>
            <a:ext cx="2514948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0AB1BF-11AE-4CFF-85EC-E51DBD316A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26548A0-953E-4FBA-97A5-592ACAF42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84FA27B-CD1F-421B-BB4F-B141F02FF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CDBD6AB-1AC7-4807-9C34-01139BB7C2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그림 4">
            <a:hlinkClick r:id="" action="ppaction://media"/>
            <a:extLst>
              <a:ext uri="{FF2B5EF4-FFF2-40B4-BE49-F238E27FC236}">
                <a16:creationId xmlns:a16="http://schemas.microsoft.com/office/drawing/2014/main" id="{9F35065A-83F9-464D-9509-AC26D7CEB51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4672" y="1448887"/>
            <a:ext cx="6828111" cy="447219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5FDDF18-F156-4D2D-82C6-F55008E33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130553" y="4560734"/>
            <a:ext cx="3061446" cy="2297265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22C29E-FFDD-45BC-A286-9C00C8E2D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E2381D-1763-4D42-A3A2-B2345DD35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2A622D5-9532-4E0C-B9A8-DAEDD46462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C0ABE88-5ADF-4A31-8505-78968DBB5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468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93860CC-6B79-4473-9369-3C54256CE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ko-KR" altLang="en-US" sz="4000">
                <a:solidFill>
                  <a:schemeClr val="tx2"/>
                </a:solidFill>
                <a:ea typeface="맑은 고딕"/>
              </a:rPr>
              <a:t>애니메이션의 파급력</a:t>
            </a:r>
            <a:endParaRPr lang="ko-KR" altLang="en-US" sz="400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826E7CF8-AEC0-440E-B76A-3A0C9217D0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741639"/>
              </p:ext>
            </p:extLst>
          </p:nvPr>
        </p:nvGraphicFramePr>
        <p:xfrm>
          <a:off x="1035843" y="2083593"/>
          <a:ext cx="10119363" cy="421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778">
                  <a:extLst>
                    <a:ext uri="{9D8B030D-6E8A-4147-A177-3AD203B41FA5}">
                      <a16:colId xmlns:a16="http://schemas.microsoft.com/office/drawing/2014/main" val="3058219150"/>
                    </a:ext>
                  </a:extLst>
                </a:gridCol>
                <a:gridCol w="3365756">
                  <a:extLst>
                    <a:ext uri="{9D8B030D-6E8A-4147-A177-3AD203B41FA5}">
                      <a16:colId xmlns:a16="http://schemas.microsoft.com/office/drawing/2014/main" val="1260107047"/>
                    </a:ext>
                  </a:extLst>
                </a:gridCol>
                <a:gridCol w="2020943">
                  <a:extLst>
                    <a:ext uri="{9D8B030D-6E8A-4147-A177-3AD203B41FA5}">
                      <a16:colId xmlns:a16="http://schemas.microsoft.com/office/drawing/2014/main" val="3679257323"/>
                    </a:ext>
                  </a:extLst>
                </a:gridCol>
                <a:gridCol w="2020943">
                  <a:extLst>
                    <a:ext uri="{9D8B030D-6E8A-4147-A177-3AD203B41FA5}">
                      <a16:colId xmlns:a16="http://schemas.microsoft.com/office/drawing/2014/main" val="407942585"/>
                    </a:ext>
                  </a:extLst>
                </a:gridCol>
                <a:gridCol w="2020943">
                  <a:extLst>
                    <a:ext uri="{9D8B030D-6E8A-4147-A177-3AD203B41FA5}">
                      <a16:colId xmlns:a16="http://schemas.microsoft.com/office/drawing/2014/main" val="290515255"/>
                    </a:ext>
                  </a:extLst>
                </a:gridCol>
              </a:tblGrid>
              <a:tr h="404423"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순위​</a:t>
                      </a:r>
                      <a:endParaRPr lang="ko-KR" altLang="en-US" sz="13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                        영화​</a:t>
                      </a:r>
                      <a:endParaRPr lang="ko-KR" altLang="en-US" sz="13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        </a:t>
                      </a:r>
                      <a:r>
                        <a:rPr lang="ko-KR" altLang="en-US" sz="1300" dirty="0" err="1">
                          <a:effectLst/>
                        </a:rPr>
                        <a:t>개봉년도</a:t>
                      </a:r>
                      <a:r>
                        <a:rPr lang="ko-KR" altLang="en-US" sz="1300" dirty="0">
                          <a:effectLst/>
                        </a:rPr>
                        <a:t>​</a:t>
                      </a:r>
                      <a:endParaRPr lang="ko-KR" altLang="en-US" sz="13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           분류​</a:t>
                      </a:r>
                      <a:endParaRPr lang="ko-KR" altLang="en-US" sz="13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         최종수익​</a:t>
                      </a:r>
                      <a:endParaRPr lang="ko-KR" altLang="en-US" sz="13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extLst>
                  <a:ext uri="{0D108BD9-81ED-4DB2-BD59-A6C34878D82A}">
                    <a16:rowId xmlns:a16="http://schemas.microsoft.com/office/drawing/2014/main" val="2178144611"/>
                  </a:ext>
                </a:extLst>
              </a:tr>
              <a:tr h="38603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1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ko-KR" altLang="en-US" sz="1300" dirty="0">
                          <a:effectLst/>
                        </a:rPr>
                        <a:t>극장판 </a:t>
                      </a:r>
                      <a:r>
                        <a:rPr lang="ko-KR" altLang="en-US" sz="1300" dirty="0" err="1">
                          <a:effectLst/>
                        </a:rPr>
                        <a:t>귀멸의</a:t>
                      </a:r>
                      <a:r>
                        <a:rPr lang="ko-KR" altLang="en-US" sz="1300" dirty="0">
                          <a:effectLst/>
                        </a:rPr>
                        <a:t> 칼날</a:t>
                      </a:r>
                      <a:r>
                        <a:rPr lang="en-US" altLang="ko-KR" sz="1300" dirty="0">
                          <a:effectLst/>
                        </a:rPr>
                        <a:t>:</a:t>
                      </a:r>
                      <a:r>
                        <a:rPr lang="ko-KR" altLang="en-US" sz="1300" dirty="0">
                          <a:effectLst/>
                        </a:rPr>
                        <a:t>무한열차 편​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>
                          <a:effectLst/>
                        </a:rPr>
                        <a:t>2020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애니메이션​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altLang="ko-KR" sz="1300" dirty="0">
                          <a:effectLst/>
                        </a:rPr>
                        <a:t>371</a:t>
                      </a:r>
                      <a:r>
                        <a:rPr lang="ko-KR" altLang="en-US" sz="1300" dirty="0">
                          <a:effectLst/>
                        </a:rPr>
                        <a:t>억 </a:t>
                      </a:r>
                      <a:r>
                        <a:rPr lang="en-US" altLang="ko-KR" sz="1300" dirty="0">
                          <a:effectLst/>
                        </a:rPr>
                        <a:t>7</a:t>
                      </a:r>
                      <a:r>
                        <a:rPr lang="ko-KR" altLang="en-US" sz="1300" dirty="0">
                          <a:effectLst/>
                        </a:rPr>
                        <a:t>천만 엔​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extLst>
                  <a:ext uri="{0D108BD9-81ED-4DB2-BD59-A6C34878D82A}">
                    <a16:rowId xmlns:a16="http://schemas.microsoft.com/office/drawing/2014/main" val="2450490005"/>
                  </a:ext>
                </a:extLst>
              </a:tr>
              <a:tr h="42280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2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        </a:t>
                      </a:r>
                      <a:r>
                        <a:rPr lang="ko-KR" altLang="en-US" sz="1300" dirty="0" err="1">
                          <a:effectLst/>
                        </a:rPr>
                        <a:t>센과</a:t>
                      </a:r>
                      <a:r>
                        <a:rPr lang="ko-KR" altLang="en-US" sz="1300" dirty="0">
                          <a:effectLst/>
                        </a:rPr>
                        <a:t> </a:t>
                      </a:r>
                      <a:r>
                        <a:rPr lang="ko-KR" altLang="en-US" sz="1300" dirty="0" err="1">
                          <a:effectLst/>
                        </a:rPr>
                        <a:t>치히로의</a:t>
                      </a:r>
                      <a:r>
                        <a:rPr lang="ko-KR" altLang="en-US" sz="1300" dirty="0">
                          <a:effectLst/>
                        </a:rPr>
                        <a:t> 행방불명​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300" dirty="0">
                          <a:effectLst/>
                        </a:rPr>
                        <a:t> 2001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애니메이션​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altLang="ko-KR" sz="1300" dirty="0">
                          <a:effectLst/>
                        </a:rPr>
                        <a:t>316</a:t>
                      </a:r>
                      <a:r>
                        <a:rPr lang="ko-KR" altLang="en-US" sz="1300" dirty="0">
                          <a:effectLst/>
                        </a:rPr>
                        <a:t>억 </a:t>
                      </a:r>
                      <a:r>
                        <a:rPr lang="en-US" altLang="ko-KR" sz="1300" dirty="0">
                          <a:effectLst/>
                        </a:rPr>
                        <a:t>8</a:t>
                      </a:r>
                      <a:r>
                        <a:rPr lang="ko-KR" altLang="en-US" sz="1300" dirty="0">
                          <a:effectLst/>
                        </a:rPr>
                        <a:t>천만 엔​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extLst>
                  <a:ext uri="{0D108BD9-81ED-4DB2-BD59-A6C34878D82A}">
                    <a16:rowId xmlns:a16="http://schemas.microsoft.com/office/drawing/2014/main" val="1907055438"/>
                  </a:ext>
                </a:extLst>
              </a:tr>
              <a:tr h="38603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3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                    타이타닉​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           1997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실사영화​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altLang="ko-KR" sz="1300" dirty="0">
                          <a:effectLst/>
                        </a:rPr>
                        <a:t>262</a:t>
                      </a:r>
                      <a:r>
                        <a:rPr lang="ko-KR" altLang="en-US" sz="1300" dirty="0">
                          <a:effectLst/>
                        </a:rPr>
                        <a:t>억 엔​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extLst>
                  <a:ext uri="{0D108BD9-81ED-4DB2-BD59-A6C34878D82A}">
                    <a16:rowId xmlns:a16="http://schemas.microsoft.com/office/drawing/2014/main" val="615204529"/>
                  </a:ext>
                </a:extLst>
              </a:tr>
              <a:tr h="38603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4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                    겨울왕국​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           2014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애니메이션​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altLang="ko-KR" sz="1300" dirty="0">
                          <a:effectLst/>
                        </a:rPr>
                        <a:t>254</a:t>
                      </a:r>
                      <a:r>
                        <a:rPr lang="ko-KR" altLang="en-US" sz="1300" dirty="0">
                          <a:effectLst/>
                        </a:rPr>
                        <a:t>억 </a:t>
                      </a:r>
                      <a:r>
                        <a:rPr lang="en-US" altLang="ko-KR" sz="1300" dirty="0">
                          <a:effectLst/>
                        </a:rPr>
                        <a:t>8</a:t>
                      </a:r>
                      <a:r>
                        <a:rPr lang="ko-KR" altLang="en-US" sz="1300" dirty="0">
                          <a:effectLst/>
                        </a:rPr>
                        <a:t>천만 엔​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extLst>
                  <a:ext uri="{0D108BD9-81ED-4DB2-BD59-A6C34878D82A}">
                    <a16:rowId xmlns:a16="http://schemas.microsoft.com/office/drawing/2014/main" val="4254628531"/>
                  </a:ext>
                </a:extLst>
              </a:tr>
              <a:tr h="38603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5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                 너의 이름은​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           2016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애니메이션​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altLang="ko-KR" sz="1300" dirty="0">
                          <a:effectLst/>
                        </a:rPr>
                        <a:t>250</a:t>
                      </a:r>
                      <a:r>
                        <a:rPr lang="ko-KR" altLang="en-US" sz="1300" dirty="0">
                          <a:effectLst/>
                        </a:rPr>
                        <a:t>억 </a:t>
                      </a:r>
                      <a:r>
                        <a:rPr lang="en-US" altLang="ko-KR" sz="1300" dirty="0">
                          <a:effectLst/>
                        </a:rPr>
                        <a:t>3</a:t>
                      </a:r>
                      <a:r>
                        <a:rPr lang="ko-KR" altLang="en-US" sz="1300" dirty="0">
                          <a:effectLst/>
                        </a:rPr>
                        <a:t>천만 엔​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extLst>
                  <a:ext uri="{0D108BD9-81ED-4DB2-BD59-A6C34878D82A}">
                    <a16:rowId xmlns:a16="http://schemas.microsoft.com/office/drawing/2014/main" val="1279081045"/>
                  </a:ext>
                </a:extLst>
              </a:tr>
              <a:tr h="38603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6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         해리포터와 마법사의 돌​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           2004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실사영화​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altLang="ko-KR" sz="1300" dirty="0">
                          <a:effectLst/>
                        </a:rPr>
                        <a:t>203</a:t>
                      </a:r>
                      <a:r>
                        <a:rPr lang="ko-KR" altLang="en-US" sz="1300" dirty="0">
                          <a:effectLst/>
                        </a:rPr>
                        <a:t>억 엔​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extLst>
                  <a:ext uri="{0D108BD9-81ED-4DB2-BD59-A6C34878D82A}">
                    <a16:rowId xmlns:a16="http://schemas.microsoft.com/office/drawing/2014/main" val="4188785009"/>
                  </a:ext>
                </a:extLst>
              </a:tr>
              <a:tr h="40442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7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                </a:t>
                      </a:r>
                      <a:r>
                        <a:rPr lang="ko-KR" altLang="en-US" sz="1300" dirty="0" err="1">
                          <a:effectLst/>
                        </a:rPr>
                        <a:t>모노노케</a:t>
                      </a:r>
                      <a:r>
                        <a:rPr lang="ko-KR" altLang="en-US" sz="1300" dirty="0">
                          <a:effectLst/>
                        </a:rPr>
                        <a:t> </a:t>
                      </a:r>
                      <a:r>
                        <a:rPr lang="ko-KR" altLang="en-US" sz="1300" dirty="0" err="1">
                          <a:effectLst/>
                        </a:rPr>
                        <a:t>히메</a:t>
                      </a:r>
                      <a:r>
                        <a:rPr lang="ko-KR" altLang="en-US" sz="1300" dirty="0">
                          <a:effectLst/>
                        </a:rPr>
                        <a:t>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           1997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애니메이션​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altLang="ko-KR" sz="1300" dirty="0">
                          <a:effectLst/>
                        </a:rPr>
                        <a:t>201</a:t>
                      </a:r>
                      <a:r>
                        <a:rPr lang="ko-KR" altLang="en-US" sz="1300" dirty="0">
                          <a:effectLst/>
                        </a:rPr>
                        <a:t>억 </a:t>
                      </a:r>
                      <a:r>
                        <a:rPr lang="en-US" altLang="ko-KR" sz="1300" dirty="0">
                          <a:effectLst/>
                        </a:rPr>
                        <a:t>8</a:t>
                      </a:r>
                      <a:r>
                        <a:rPr lang="ko-KR" altLang="en-US" sz="1300" dirty="0">
                          <a:effectLst/>
                        </a:rPr>
                        <a:t>천만 엔​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extLst>
                  <a:ext uri="{0D108BD9-81ED-4DB2-BD59-A6C34878D82A}">
                    <a16:rowId xmlns:a16="http://schemas.microsoft.com/office/drawing/2014/main" val="2134145182"/>
                  </a:ext>
                </a:extLst>
              </a:tr>
              <a:tr h="38603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8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            </a:t>
                      </a:r>
                      <a:r>
                        <a:rPr lang="ko-KR" altLang="en-US" sz="1300" dirty="0" err="1">
                          <a:effectLst/>
                        </a:rPr>
                        <a:t>하울의</a:t>
                      </a:r>
                      <a:r>
                        <a:rPr lang="ko-KR" altLang="en-US" sz="1300" dirty="0">
                          <a:effectLst/>
                        </a:rPr>
                        <a:t> 움직이는 성​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           2003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애니메이션​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altLang="ko-KR" sz="1300" dirty="0">
                          <a:effectLst/>
                        </a:rPr>
                        <a:t>196</a:t>
                      </a:r>
                      <a:r>
                        <a:rPr lang="ko-KR" altLang="en-US" sz="1300" dirty="0">
                          <a:effectLst/>
                        </a:rPr>
                        <a:t>억 엔​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extLst>
                  <a:ext uri="{0D108BD9-81ED-4DB2-BD59-A6C34878D82A}">
                    <a16:rowId xmlns:a16="http://schemas.microsoft.com/office/drawing/2014/main" val="479050322"/>
                  </a:ext>
                </a:extLst>
              </a:tr>
              <a:tr h="392906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9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000" dirty="0">
                          <a:effectLst/>
                        </a:rPr>
                        <a:t>춤추는 대수사전 </a:t>
                      </a:r>
                      <a:r>
                        <a:rPr lang="af-ZA" sz="1000" dirty="0">
                          <a:effectLst/>
                        </a:rPr>
                        <a:t>THE MOVIE2 </a:t>
                      </a:r>
                      <a:r>
                        <a:rPr lang="ko-KR" altLang="en-US" sz="1000" dirty="0">
                          <a:effectLst/>
                        </a:rPr>
                        <a:t>레인보우 </a:t>
                      </a:r>
                      <a:r>
                        <a:rPr lang="ko-KR" altLang="en-US" sz="1000" dirty="0" err="1">
                          <a:effectLst/>
                        </a:rPr>
                        <a:t>브릿지를</a:t>
                      </a:r>
                      <a:r>
                        <a:rPr lang="ko-KR" altLang="en-US" sz="1000" dirty="0">
                          <a:effectLst/>
                        </a:rPr>
                        <a:t> 봉쇄해라</a:t>
                      </a:r>
                      <a:r>
                        <a:rPr lang="en-US" altLang="ko-KR" sz="1000" dirty="0">
                          <a:effectLst/>
                        </a:rPr>
                        <a:t>!</a:t>
                      </a:r>
                      <a:r>
                        <a:rPr lang="ko-KR" altLang="en-US" sz="1000" dirty="0">
                          <a:effectLst/>
                        </a:rPr>
                        <a:t>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           2002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실사영화​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altLang="ko-KR" sz="1300" dirty="0">
                          <a:effectLst/>
                        </a:rPr>
                        <a:t>173</a:t>
                      </a:r>
                      <a:r>
                        <a:rPr lang="ko-KR" altLang="en-US" sz="1300" dirty="0">
                          <a:effectLst/>
                        </a:rPr>
                        <a:t>억 </a:t>
                      </a:r>
                      <a:r>
                        <a:rPr lang="en-US" altLang="ko-KR" sz="1300" dirty="0">
                          <a:effectLst/>
                        </a:rPr>
                        <a:t>5</a:t>
                      </a:r>
                      <a:r>
                        <a:rPr lang="ko-KR" altLang="en-US" sz="1300" dirty="0">
                          <a:effectLst/>
                        </a:rPr>
                        <a:t>천만 엔​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extLst>
                  <a:ext uri="{0D108BD9-81ED-4DB2-BD59-A6C34878D82A}">
                    <a16:rowId xmlns:a16="http://schemas.microsoft.com/office/drawing/2014/main" val="2391363321"/>
                  </a:ext>
                </a:extLst>
              </a:tr>
              <a:tr h="27574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10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          해리포터와 비밀의 방​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</a:rPr>
                        <a:t>            2002</a:t>
                      </a:r>
                      <a:r>
                        <a:rPr lang="en-US" altLang="ko-KR" sz="1300" dirty="0">
                          <a:effectLst/>
                        </a:rPr>
                        <a:t>​</a:t>
                      </a:r>
                      <a:endParaRPr lang="en-US" altLang="ko-KR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ko-KR" altLang="en-US" sz="1300" dirty="0">
                          <a:effectLst/>
                        </a:rPr>
                        <a:t>실사영화​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altLang="ko-KR" sz="1300" dirty="0">
                          <a:effectLst/>
                        </a:rPr>
                        <a:t>173</a:t>
                      </a:r>
                      <a:r>
                        <a:rPr lang="ko-KR" altLang="en-US" sz="1300" dirty="0">
                          <a:effectLst/>
                        </a:rPr>
                        <a:t>억 엔​</a:t>
                      </a:r>
                      <a:endParaRPr lang="ko-KR" alt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6483" marR="66483" marT="33242" marB="33242"/>
                </a:tc>
                <a:extLst>
                  <a:ext uri="{0D108BD9-81ED-4DB2-BD59-A6C34878D82A}">
                    <a16:rowId xmlns:a16="http://schemas.microsoft.com/office/drawing/2014/main" val="733243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2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250C80B-695E-48C7-803C-CA3B39479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 fontScale="90000"/>
          </a:bodyPr>
          <a:lstStyle/>
          <a:p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ko-KR" altLang="en-US">
                <a:ea typeface="+mj-lt"/>
                <a:cs typeface="+mj-lt"/>
              </a:rPr>
              <a:t>해외</a:t>
            </a:r>
            <a:r>
              <a:rPr lang="en-US" altLang="ko-KR" dirty="0">
                <a:ea typeface="+mj-lt"/>
                <a:cs typeface="+mj-lt"/>
              </a:rPr>
              <a:t>, </a:t>
            </a:r>
            <a:r>
              <a:rPr lang="ko-KR" dirty="0">
                <a:ea typeface="+mj-lt"/>
                <a:cs typeface="+mj-lt"/>
              </a:rPr>
              <a:t>국제영화제에서 일본영화</a:t>
            </a:r>
            <a:endParaRPr 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A1A785-509E-4DA3-9D09-2A5A3EFED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endParaRPr lang="ko-KR" altLang="en-US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dirty="0">
                <a:ea typeface="+mn-lt"/>
                <a:cs typeface="+mn-lt"/>
              </a:rPr>
              <a:t>이마무라 </a:t>
            </a:r>
            <a:r>
              <a:rPr lang="ko-KR" dirty="0" err="1">
                <a:ea typeface="+mn-lt"/>
                <a:cs typeface="+mn-lt"/>
              </a:rPr>
              <a:t>쇼헤이</a:t>
            </a:r>
            <a:r>
              <a:rPr lang="en-US" altLang="ko-KR" dirty="0">
                <a:ea typeface="+mn-lt"/>
                <a:cs typeface="+mn-lt"/>
              </a:rPr>
              <a:t>’</a:t>
            </a:r>
            <a:r>
              <a:rPr lang="ko-KR" dirty="0">
                <a:ea typeface="+mn-lt"/>
                <a:cs typeface="+mn-lt"/>
              </a:rPr>
              <a:t> 칸영화제 그랑프리 </a:t>
            </a:r>
            <a:endParaRPr lang="en-US" altLang="ko-KR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en-US" altLang="ko-KR" dirty="0"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dirty="0">
                <a:ea typeface="+mn-lt"/>
                <a:cs typeface="+mn-lt"/>
              </a:rPr>
              <a:t>                                               </a:t>
            </a:r>
            <a:r>
              <a:rPr lang="en-US" altLang="ko-KR" dirty="0">
                <a:ea typeface="+mn-lt"/>
                <a:cs typeface="+mn-lt"/>
              </a:rPr>
              <a:t>‘</a:t>
            </a:r>
            <a:r>
              <a:rPr lang="ko-KR" dirty="0">
                <a:ea typeface="+mn-lt"/>
                <a:cs typeface="+mn-lt"/>
              </a:rPr>
              <a:t> </a:t>
            </a:r>
            <a:r>
              <a:rPr lang="ko-KR" dirty="0" err="1">
                <a:ea typeface="+mn-lt"/>
                <a:cs typeface="+mn-lt"/>
              </a:rPr>
              <a:t>카와세</a:t>
            </a:r>
            <a:r>
              <a:rPr lang="ko-KR" dirty="0">
                <a:ea typeface="+mn-lt"/>
                <a:cs typeface="+mn-lt"/>
              </a:rPr>
              <a:t> 나오미</a:t>
            </a:r>
            <a:r>
              <a:rPr lang="en-US" altLang="ko-KR" dirty="0">
                <a:ea typeface="+mn-lt"/>
                <a:cs typeface="+mn-lt"/>
              </a:rPr>
              <a:t>’</a:t>
            </a:r>
            <a:r>
              <a:rPr lang="ko-KR" dirty="0">
                <a:ea typeface="+mn-lt"/>
                <a:cs typeface="+mn-lt"/>
              </a:rPr>
              <a:t> 칸영화제 그랑프리</a:t>
            </a:r>
            <a:endParaRPr lang="en-US" altLang="ko-KR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en-US" altLang="ko-KR" dirty="0"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dirty="0">
                <a:ea typeface="+mn-lt"/>
                <a:cs typeface="+mn-lt"/>
              </a:rPr>
              <a:t>‘</a:t>
            </a:r>
            <a:r>
              <a:rPr lang="ko-KR" dirty="0" err="1">
                <a:ea typeface="+mn-lt"/>
                <a:cs typeface="+mn-lt"/>
              </a:rPr>
              <a:t>키타노</a:t>
            </a:r>
            <a:r>
              <a:rPr lang="ko-KR" dirty="0">
                <a:ea typeface="+mn-lt"/>
                <a:cs typeface="+mn-lt"/>
              </a:rPr>
              <a:t> 다케시</a:t>
            </a:r>
            <a:r>
              <a:rPr lang="en-US" altLang="ko-KR" dirty="0">
                <a:ea typeface="+mn-lt"/>
                <a:cs typeface="+mn-lt"/>
              </a:rPr>
              <a:t>’</a:t>
            </a:r>
            <a:r>
              <a:rPr lang="ko-KR" dirty="0">
                <a:ea typeface="+mn-lt"/>
                <a:cs typeface="+mn-lt"/>
              </a:rPr>
              <a:t> 베네치아 영화제에서 황금상 </a:t>
            </a:r>
            <a:endParaRPr lang="en-US" altLang="ko-KR" dirty="0">
              <a:ea typeface="+mn-lt"/>
              <a:cs typeface="+mn-lt"/>
            </a:endParaRPr>
          </a:p>
          <a:p>
            <a:pPr>
              <a:lnSpc>
                <a:spcPct val="110000"/>
              </a:lnSpc>
            </a:pPr>
            <a:endParaRPr lang="en-US" altLang="ko-KR" dirty="0">
              <a:ea typeface="+mn-lt"/>
              <a:cs typeface="+mn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o-KR" dirty="0">
                <a:ea typeface="+mn-lt"/>
                <a:cs typeface="+mn-lt"/>
              </a:rPr>
              <a:t>                                     유럽에서의 오리엔탈리즘으로 인한 주목</a:t>
            </a:r>
            <a:endParaRPr lang="en-US" altLang="ko-KR" dirty="0">
              <a:ea typeface="+mn-lt"/>
              <a:cs typeface="+mn-lt"/>
            </a:endParaRPr>
          </a:p>
          <a:p>
            <a:endParaRPr lang="ko-KR" altLang="en-US" dirty="0">
              <a:ea typeface="맑은 고딕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9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4" descr="사람들, 카페트, 군중이(가) 표시된 사진&#10;&#10;자동 생성된 설명">
            <a:extLst>
              <a:ext uri="{FF2B5EF4-FFF2-40B4-BE49-F238E27FC236}">
                <a16:creationId xmlns:a16="http://schemas.microsoft.com/office/drawing/2014/main" id="{64432572-197F-4758-B597-1FDFA6BBA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21177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195F398-1C4A-4BFD-9B65-F662160E3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ko-KR" sz="3600">
                <a:ea typeface="+mj-lt"/>
                <a:cs typeface="+mj-lt"/>
              </a:rPr>
              <a:t>칸영화제 황금종려상 수상작</a:t>
            </a:r>
          </a:p>
          <a:p>
            <a:pPr algn="ctr"/>
            <a:endParaRPr lang="ko-KR" altLang="en-US" sz="3600">
              <a:ea typeface="맑은 고딕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26C802-50A2-446C-80DE-33611611D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ko-KR" sz="1700">
                <a:ea typeface="+mn-lt"/>
                <a:cs typeface="+mn-lt"/>
              </a:rPr>
              <a:t>영화계에서 </a:t>
            </a:r>
            <a:r>
              <a:rPr lang="ko-KR" altLang="en-US" sz="1700">
                <a:ea typeface="+mn-lt"/>
                <a:cs typeface="+mn-lt"/>
              </a:rPr>
              <a:t>장</a:t>
            </a:r>
            <a:r>
              <a:rPr lang="ko-KR" sz="1700">
                <a:ea typeface="+mn-lt"/>
                <a:cs typeface="+mn-lt"/>
              </a:rPr>
              <a:t> 큰 상 </a:t>
            </a:r>
            <a:r>
              <a:rPr lang="ko-KR" sz="1700" err="1">
                <a:ea typeface="+mn-lt"/>
                <a:cs typeface="+mn-lt"/>
              </a:rPr>
              <a:t>황금종려상</a:t>
            </a:r>
            <a:r>
              <a:rPr lang="ko-KR" sz="1700" dirty="0">
                <a:ea typeface="+mn-lt"/>
                <a:cs typeface="+mn-lt"/>
              </a:rPr>
              <a:t> 수상작</a:t>
            </a:r>
            <a:endParaRPr lang="en-US" altLang="ko-KR" sz="1700" dirty="0">
              <a:ea typeface="+mn-lt"/>
              <a:cs typeface="+mn-lt"/>
            </a:endParaRPr>
          </a:p>
          <a:p>
            <a:endParaRPr lang="en-US" altLang="ko-KR" sz="17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ko-KR" sz="1700">
                <a:ea typeface="+mn-lt"/>
                <a:cs typeface="+mn-lt"/>
              </a:rPr>
              <a:t>-</a:t>
            </a:r>
            <a:r>
              <a:rPr lang="ko-KR" sz="1700">
                <a:ea typeface="+mn-lt"/>
                <a:cs typeface="+mn-lt"/>
              </a:rPr>
              <a:t>지옥문</a:t>
            </a:r>
            <a:r>
              <a:rPr lang="en-US" altLang="ko-KR" sz="1700">
                <a:ea typeface="+mn-lt"/>
                <a:cs typeface="+mn-lt"/>
              </a:rPr>
              <a:t>(1954)- </a:t>
            </a:r>
            <a:r>
              <a:rPr lang="ko-KR" sz="1700" err="1">
                <a:ea typeface="+mn-lt"/>
                <a:cs typeface="+mn-lt"/>
              </a:rPr>
              <a:t>기누가사</a:t>
            </a:r>
            <a:r>
              <a:rPr lang="ko-KR" sz="1700" dirty="0">
                <a:ea typeface="+mn-lt"/>
                <a:cs typeface="+mn-lt"/>
              </a:rPr>
              <a:t> </a:t>
            </a:r>
            <a:r>
              <a:rPr lang="ko-KR" sz="1700" err="1">
                <a:ea typeface="+mn-lt"/>
                <a:cs typeface="+mn-lt"/>
              </a:rPr>
              <a:t>데이노스케</a:t>
            </a:r>
            <a:endParaRPr lang="en-US" altLang="ko-KR" sz="17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ko-KR" sz="1700">
                <a:ea typeface="+mn-lt"/>
                <a:cs typeface="+mn-lt"/>
              </a:rPr>
              <a:t>-</a:t>
            </a:r>
            <a:r>
              <a:rPr lang="ko-KR" sz="1700">
                <a:ea typeface="+mn-lt"/>
                <a:cs typeface="+mn-lt"/>
              </a:rPr>
              <a:t>카케무샤</a:t>
            </a:r>
            <a:r>
              <a:rPr lang="en-US" altLang="ko-KR" sz="1700" dirty="0">
                <a:ea typeface="+mn-lt"/>
                <a:cs typeface="+mn-lt"/>
              </a:rPr>
              <a:t>(1980)-</a:t>
            </a:r>
            <a:r>
              <a:rPr lang="ko-KR" sz="1700" dirty="0">
                <a:ea typeface="+mn-lt"/>
                <a:cs typeface="+mn-lt"/>
              </a:rPr>
              <a:t>구로사와 아키라</a:t>
            </a:r>
            <a:endParaRPr lang="en-US" altLang="ko-KR" sz="17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ko-KR" sz="1700">
                <a:ea typeface="+mn-lt"/>
                <a:cs typeface="+mn-lt"/>
              </a:rPr>
              <a:t>-</a:t>
            </a:r>
            <a:r>
              <a:rPr lang="ko-KR" sz="1700">
                <a:ea typeface="+mn-lt"/>
                <a:cs typeface="+mn-lt"/>
              </a:rPr>
              <a:t>나라야마 </a:t>
            </a:r>
            <a:r>
              <a:rPr lang="ko-KR" sz="1700" err="1">
                <a:ea typeface="+mn-lt"/>
                <a:cs typeface="+mn-lt"/>
              </a:rPr>
              <a:t>부시코</a:t>
            </a:r>
            <a:r>
              <a:rPr lang="en-US" altLang="ko-KR" sz="1700" dirty="0">
                <a:ea typeface="+mn-lt"/>
                <a:cs typeface="+mn-lt"/>
              </a:rPr>
              <a:t>(1983)-</a:t>
            </a:r>
            <a:r>
              <a:rPr lang="ko-KR" sz="1700">
                <a:ea typeface="+mn-lt"/>
                <a:cs typeface="+mn-lt"/>
              </a:rPr>
              <a:t>이마무라 </a:t>
            </a:r>
            <a:r>
              <a:rPr lang="ko-KR" sz="1700" err="1">
                <a:ea typeface="+mn-lt"/>
                <a:cs typeface="+mn-lt"/>
              </a:rPr>
              <a:t>쇼헤이</a:t>
            </a:r>
            <a:endParaRPr lang="en-US" altLang="ko-KR" sz="17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ko-KR" sz="1700">
                <a:ea typeface="+mn-lt"/>
                <a:cs typeface="+mn-lt"/>
              </a:rPr>
              <a:t>-</a:t>
            </a:r>
            <a:r>
              <a:rPr lang="ko-KR" sz="1700">
                <a:ea typeface="+mn-lt"/>
                <a:cs typeface="+mn-lt"/>
              </a:rPr>
              <a:t>우나기</a:t>
            </a:r>
            <a:r>
              <a:rPr lang="en-US" altLang="ko-KR" sz="1700" dirty="0">
                <a:ea typeface="+mn-lt"/>
                <a:cs typeface="+mn-lt"/>
              </a:rPr>
              <a:t>(1999)-</a:t>
            </a:r>
            <a:r>
              <a:rPr lang="ko-KR" sz="1700">
                <a:ea typeface="+mn-lt"/>
                <a:cs typeface="+mn-lt"/>
              </a:rPr>
              <a:t>이마무라 </a:t>
            </a:r>
            <a:r>
              <a:rPr lang="ko-KR" sz="1700" err="1">
                <a:ea typeface="+mn-lt"/>
                <a:cs typeface="+mn-lt"/>
              </a:rPr>
              <a:t>쇼헤이</a:t>
            </a:r>
            <a:endParaRPr lang="en-US" altLang="ko-KR" sz="17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altLang="ko-KR" sz="1700">
                <a:ea typeface="+mn-lt"/>
                <a:cs typeface="+mn-lt"/>
              </a:rPr>
              <a:t>-</a:t>
            </a:r>
            <a:r>
              <a:rPr lang="ko-KR" sz="1700">
                <a:ea typeface="+mn-lt"/>
                <a:cs typeface="+mn-lt"/>
              </a:rPr>
              <a:t>어느 가족</a:t>
            </a:r>
            <a:r>
              <a:rPr lang="en-US" altLang="ko-KR" sz="1700" dirty="0">
                <a:ea typeface="+mn-lt"/>
                <a:cs typeface="+mn-lt"/>
              </a:rPr>
              <a:t>(2018)-</a:t>
            </a:r>
            <a:r>
              <a:rPr lang="ko-KR" sz="1700">
                <a:ea typeface="+mn-lt"/>
                <a:cs typeface="+mn-lt"/>
              </a:rPr>
              <a:t>고레에다 </a:t>
            </a:r>
            <a:r>
              <a:rPr lang="ko-KR" sz="1700" err="1">
                <a:ea typeface="+mn-lt"/>
                <a:cs typeface="+mn-lt"/>
              </a:rPr>
              <a:t>히로카즈</a:t>
            </a:r>
            <a:endParaRPr lang="ko-KR" sz="1700">
              <a:ea typeface="+mn-lt"/>
              <a:cs typeface="+mn-lt"/>
            </a:endParaRPr>
          </a:p>
          <a:p>
            <a:endParaRPr lang="ko-KR" altLang="en-US" sz="170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900442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 일본영화세계에서의 애니메이션 </vt:lpstr>
      <vt:lpstr>애니메이션 대표 감독</vt:lpstr>
      <vt:lpstr>미야자키 하야오 작품들</vt:lpstr>
      <vt:lpstr>애니메이션 대표 감독(2)</vt:lpstr>
      <vt:lpstr>신카이 마코토 작품</vt:lpstr>
      <vt:lpstr>신카이 마코토에 대해 </vt:lpstr>
      <vt:lpstr>애니메이션의 파급력</vt:lpstr>
      <vt:lpstr> 해외, 국제영화제에서 일본영화</vt:lpstr>
      <vt:lpstr>칸영화제 황금종려상 수상작 </vt:lpstr>
      <vt:lpstr>참고자료 사이트</vt:lpstr>
      <vt:lpstr>시청해주셔서 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/>
  <cp:lastModifiedBy/>
  <cp:revision>89</cp:revision>
  <dcterms:created xsi:type="dcterms:W3CDTF">2021-10-03T10:09:44Z</dcterms:created>
  <dcterms:modified xsi:type="dcterms:W3CDTF">2021-10-03T11:04:14Z</dcterms:modified>
</cp:coreProperties>
</file>