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7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298" r:id="rId14"/>
    <p:sldId id="325" r:id="rId15"/>
    <p:sldId id="326" r:id="rId16"/>
    <p:sldId id="327" r:id="rId17"/>
    <p:sldId id="328" r:id="rId18"/>
    <p:sldId id="329" r:id="rId19"/>
    <p:sldId id="330" r:id="rId20"/>
    <p:sldId id="262" r:id="rId21"/>
  </p:sldIdLst>
  <p:sldSz cx="12192000" cy="6858000"/>
  <p:notesSz cx="6858000" cy="9144000"/>
  <p:embeddedFontLst>
    <p:embeddedFont>
      <p:font typeface="Impact" pitchFamily="34" charset="0"/>
      <p:regular r:id="rId22"/>
    </p:embeddedFont>
    <p:embeddedFont>
      <p:font typeface="맑은 고딕" pitchFamily="50" charset="-127"/>
      <p:regular r:id="rId23"/>
      <p:bold r:id="rId24"/>
    </p:embeddedFont>
    <p:embeddedFont>
      <p:font typeface="나눔바른펜" charset="-127"/>
      <p:regular r:id="rId25"/>
      <p:bold r:id="rId26"/>
    </p:embeddedFont>
    <p:embeddedFont>
      <p:font typeface="나눔고딕 ExtraBold" charset="-127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353"/>
    <a:srgbClr val="3497F5"/>
    <a:srgbClr val="FFB54E"/>
    <a:srgbClr val="624CC8"/>
    <a:srgbClr val="BF33B0"/>
    <a:srgbClr val="E6466D"/>
    <a:srgbClr val="FF9248"/>
    <a:srgbClr val="FAFAFA"/>
    <a:srgbClr val="0F0F0F"/>
    <a:srgbClr val="CFCF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353" autoAdjust="0"/>
  </p:normalViewPr>
  <p:slideViewPr>
    <p:cSldViewPr snapToGrid="0">
      <p:cViewPr varScale="1">
        <p:scale>
          <a:sx n="116" d="100"/>
          <a:sy n="116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F40A78-AE15-4F7F-9F70-ED7E70C7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DE2EA7D-CE08-4973-BAB1-F7ECA280F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8EF8104-3E46-4A93-BB61-FDB606C2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02A4BA2-117C-4ACE-BCE1-04448405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A27A527-A2D0-43F2-B0EE-1E6B6AAB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10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BACBBEC-CFBA-4CF4-8972-DB788E33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94EC30-D0C5-42A9-8B17-5D4441CF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A844189-4981-441D-A220-F7DD3619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5B0CC29-9D31-4DF2-9251-0C97F520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3F4E83F-76AC-4EBD-8C5E-BFEB2BEA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50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80F2D5DA-E468-40FA-BEE0-2C5673D7E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1734093-E816-445B-80F1-292D3DD50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D206377-57AE-417E-A13F-13AD792C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BA2991B-19FB-47C9-98E7-155B0EED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6582061-BA48-40FE-B3D6-6423857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08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C07CA31-4FD7-4269-AA29-59A37323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ACF98C7-A09C-4E57-A3A9-69A473A2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5F452C0-3A30-44C1-AE05-CE7A4798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15DD472-0E8C-4DBD-B981-D051C085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6E55A6B-331B-429E-87B9-77F6992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005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F3A56FC-4F91-49DC-9CDF-CB4B8C70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F71E6E0-529B-4289-9942-B65ADBF0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925399A-6099-43DA-BA15-0B63D963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589B982-B289-4BC8-AB6B-AD1205F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54B8211-A0E1-4F7B-8391-EB3535F6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32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D0B9E4-070A-47BC-ABC2-1B139B08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F3CA730-1521-4A6E-BF07-40BEC4048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474B8A2-562E-4074-AC8E-BC1DD2A6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7779DC0-AB2A-4A15-9209-6DD561BB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6C3B69E-BB11-4C9F-9EEA-94EC047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A34E08A-0C9C-49E5-AA0E-9D54A326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56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432AD70-D8E5-4FF2-B1DB-7D5A29A9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77D2AEB-8C3F-4B54-8496-303EF9853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A2BC18C-CFE5-401C-A506-E3F351AC3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62EA3D5-EF30-47C2-9A73-9EAED4D99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88D747B-9795-4C7E-9FEE-D6098DFF9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44B1D396-AC12-4FE9-9EFE-2FB88E81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E0E86034-5B79-4884-BEC5-D39B6DBF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1442BAA-46F3-456C-8155-8131BB78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264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EC66B7-E8B4-4F2E-B61C-4A882777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19DC78B-8036-42D5-81A0-8C867668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92EEBAD-FC7E-4074-B924-4E2A5097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917F27B-2E01-46F5-9995-39B7BF05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44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6734AE5-C567-4875-AB46-E632FEA6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DF98687-F5F4-4785-8C71-B6B576AC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DB9E4FC-DF83-469C-A9F0-5BE7510B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806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A645BD-192A-4232-9568-C06B6A30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A90DC1F-D856-4E8F-ABEA-9F1E200D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4DD4DB6-E80A-442A-8589-1FEB6AEC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C45E675-6FA6-401D-ABF8-800266F6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EEDA51D-854A-4A9F-8583-04602E04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7A6E541-257D-4628-B695-D1067EC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0474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91BBDE8-1E77-4314-B86D-523C1BFF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536925B-B926-4B52-8A90-4E46A928E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E125270-3AFC-431E-9FDA-3FED5710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187CF22-D3ED-4EE9-8F5A-A9D18884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2C8E0AE-86BB-42DF-8435-585B7D5A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77E4F3D-D40F-4834-8C7D-658D2DB0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7769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7B56CA75-820C-4E20-BE70-7C8971AD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00706E75-381E-4339-9A4E-E861EC33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71D9F96-36B5-43BA-8F82-D2642E48C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1C22-4D51-488C-99A9-007E1D95C8AC}" type="datetimeFigureOut">
              <a:rPr lang="ko-KR" altLang="en-US" smtClean="0"/>
              <a:pPr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BF60079-6704-4C83-905B-A57F7FB44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56AE4D4-2F55-41F5-921C-01AA355A3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E140-E0EC-44A4-BCCE-C983EC5C31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439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24CC8"/>
            </a:gs>
            <a:gs pos="33000">
              <a:srgbClr val="BF33B0"/>
            </a:gs>
            <a:gs pos="93000">
              <a:srgbClr val="FFB54E"/>
            </a:gs>
            <a:gs pos="60000">
              <a:srgbClr val="E6466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8F62FC12-3FE1-46D7-9CC7-F7EEEF58BAC3}"/>
              </a:ext>
            </a:extLst>
          </p:cNvPr>
          <p:cNvGrpSpPr/>
          <p:nvPr/>
        </p:nvGrpSpPr>
        <p:grpSpPr>
          <a:xfrm>
            <a:off x="5490733" y="1703460"/>
            <a:ext cx="1539614" cy="1539614"/>
            <a:chOff x="6680996" y="2221708"/>
            <a:chExt cx="1068386" cy="1068386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A1EDEFB3-8D54-4066-8845-F30DB66FD6E4}"/>
                </a:ext>
              </a:extLst>
            </p:cNvPr>
            <p:cNvSpPr/>
            <p:nvPr/>
          </p:nvSpPr>
          <p:spPr>
            <a:xfrm>
              <a:off x="6680996" y="2221708"/>
              <a:ext cx="1068386" cy="1068386"/>
            </a:xfrm>
            <a:prstGeom prst="roundRect">
              <a:avLst>
                <a:gd name="adj" fmla="val 27551"/>
              </a:avLst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xmlns="" id="{3F77C5E1-82C4-459E-95BA-0E2963D6B07C}"/>
                </a:ext>
              </a:extLst>
            </p:cNvPr>
            <p:cNvSpPr/>
            <p:nvPr/>
          </p:nvSpPr>
          <p:spPr>
            <a:xfrm>
              <a:off x="6958015" y="2498727"/>
              <a:ext cx="526254" cy="526252"/>
            </a:xfrm>
            <a:prstGeom prst="ellipse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FA207661-11CD-4091-8BF2-256428EA7F79}"/>
                </a:ext>
              </a:extLst>
            </p:cNvPr>
            <p:cNvSpPr/>
            <p:nvPr/>
          </p:nvSpPr>
          <p:spPr>
            <a:xfrm>
              <a:off x="7467599" y="2370933"/>
              <a:ext cx="140494" cy="1404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Impact" panose="020B080603090205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3651493" y="3457889"/>
            <a:ext cx="521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Impact" panose="020B0806030902050204" pitchFamily="34" charset="0"/>
              </a:rPr>
              <a:t>일본의 </a:t>
            </a:r>
            <a:r>
              <a:rPr lang="ko-KR" altLang="en-US" sz="4800" b="1" dirty="0" err="1">
                <a:solidFill>
                  <a:schemeClr val="bg1"/>
                </a:solidFill>
                <a:latin typeface="Impact" panose="020B0806030902050204" pitchFamily="34" charset="0"/>
              </a:rPr>
              <a:t>센고쿠시대</a:t>
            </a:r>
            <a:r>
              <a:rPr lang="ko-KR" altLang="en-US" sz="4800" b="1" dirty="0">
                <a:solidFill>
                  <a:schemeClr val="bg1"/>
                </a:solidFill>
                <a:latin typeface="Impact" panose="020B0806030902050204" pitchFamily="34" charset="0"/>
              </a:rPr>
              <a:t>	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517DE2AA-0A4E-4761-BFFA-6AE15DE7E692}"/>
              </a:ext>
            </a:extLst>
          </p:cNvPr>
          <p:cNvCxnSpPr/>
          <p:nvPr/>
        </p:nvCxnSpPr>
        <p:spPr>
          <a:xfrm>
            <a:off x="3466540" y="4356846"/>
            <a:ext cx="5588000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6">
            <a:extLst>
              <a:ext uri="{FF2B5EF4-FFF2-40B4-BE49-F238E27FC236}">
                <a16:creationId xmlns:a16="http://schemas.microsoft.com/office/drawing/2014/main" xmlns="" id="{C173CE07-2AC0-45AA-BDDD-24DCBA00DF6E}"/>
              </a:ext>
            </a:extLst>
          </p:cNvPr>
          <p:cNvSpPr/>
          <p:nvPr/>
        </p:nvSpPr>
        <p:spPr>
          <a:xfrm>
            <a:off x="3474778" y="4530076"/>
            <a:ext cx="5588000" cy="464457"/>
          </a:xfrm>
          <a:prstGeom prst="roundRect">
            <a:avLst/>
          </a:prstGeom>
          <a:solidFill>
            <a:schemeClr val="bg1">
              <a:lumMod val="95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Impact" panose="020B0806030902050204" pitchFamily="34" charset="0"/>
                <a:ea typeface="나눔바른펜" panose="020B0503000000000000" pitchFamily="50" charset="-127"/>
              </a:rPr>
              <a:t>21*800*5  </a:t>
            </a:r>
            <a:r>
              <a:rPr lang="ko-KR" altLang="en-US" dirty="0" smtClean="0">
                <a:latin typeface="Impact" panose="020B0806030902050204" pitchFamily="34" charset="0"/>
                <a:ea typeface="나눔바른펜" panose="020B0503000000000000" pitchFamily="50" charset="-127"/>
              </a:rPr>
              <a:t>오</a:t>
            </a:r>
            <a:r>
              <a:rPr lang="en-US" altLang="ko-KR" dirty="0" smtClean="0">
                <a:latin typeface="Impact" panose="020B0806030902050204" pitchFamily="34" charset="0"/>
                <a:ea typeface="나눔바른펜" panose="020B0503000000000000" pitchFamily="50" charset="-127"/>
              </a:rPr>
              <a:t>*</a:t>
            </a:r>
            <a:r>
              <a:rPr lang="ko-KR" altLang="en-US" dirty="0" err="1" smtClean="0">
                <a:latin typeface="Impact" panose="020B0806030902050204" pitchFamily="34" charset="0"/>
                <a:ea typeface="나눔바른펜" panose="020B0503000000000000" pitchFamily="50" charset="-127"/>
              </a:rPr>
              <a:t>욱</a:t>
            </a:r>
            <a:endParaRPr lang="ko-KR" altLang="en-US" dirty="0">
              <a:latin typeface="Impact" panose="020B0806030902050204" pitchFamily="34" charset="0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4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43646" y="2713275"/>
            <a:ext cx="3175870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츄고쿠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20668" y="3487760"/>
            <a:ext cx="542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오우치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요시오키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아마고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츠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네히사의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대립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모리 모토나리가 센고쿠 다이묘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926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츄고쿠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주고쿠 지방 - 위키백과, 우리 모두의 백과사전">
            <a:extLst>
              <a:ext uri="{FF2B5EF4-FFF2-40B4-BE49-F238E27FC236}">
                <a16:creationId xmlns:a16="http://schemas.microsoft.com/office/drawing/2014/main" xmlns="" id="{BB77CBE6-8EF6-47B5-898B-2532B1DE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09" y="1467728"/>
            <a:ext cx="4636473" cy="52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996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43646" y="2713275"/>
            <a:ext cx="3175870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시코쿠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20668" y="3487760"/>
            <a:ext cx="542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호소가와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가문의 지배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미요시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가문이 쇠퇴하자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카가와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가문은 오다 가문에 복종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926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시코쿠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 descr="시코쿠 - 한국어사전에서 시코쿠 의 정의 및 동의어">
            <a:extLst>
              <a:ext uri="{FF2B5EF4-FFF2-40B4-BE49-F238E27FC236}">
                <a16:creationId xmlns:a16="http://schemas.microsoft.com/office/drawing/2014/main" xmlns="" id="{DE35C95E-C430-4417-8B2B-5017F02B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97" y="1347873"/>
            <a:ext cx="4768330" cy="54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아래쪽 화살표 26"/>
          <p:cNvSpPr/>
          <p:nvPr/>
        </p:nvSpPr>
        <p:spPr>
          <a:xfrm>
            <a:off x="8706890" y="4565861"/>
            <a:ext cx="249382" cy="3126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78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6075" y="2913330"/>
            <a:ext cx="293541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큐슈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2872" y="3687815"/>
            <a:ext cx="5421826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쇼니 가문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오토모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시마즈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가문 각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슈고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가문은 자립하려는 호족들과 다툼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24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큐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슈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규슈 - 우만위키">
            <a:extLst>
              <a:ext uri="{FF2B5EF4-FFF2-40B4-BE49-F238E27FC236}">
                <a16:creationId xmlns:a16="http://schemas.microsoft.com/office/drawing/2014/main" xmlns="" id="{9B23F277-4197-4EC5-8A62-075C1E68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52" y="1422943"/>
            <a:ext cx="4664723" cy="53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0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 flipH="1">
            <a:off x="0" y="4386072"/>
            <a:ext cx="12192000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48453" y="5386606"/>
            <a:ext cx="2780253" cy="400110"/>
          </a:xfrm>
          <a:prstGeom prst="rect">
            <a:avLst/>
          </a:prstGeom>
          <a:solidFill>
            <a:srgbClr val="FBA3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우리나라와 일본의 관계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06690" y="4644095"/>
            <a:ext cx="5298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재정확보를 위한 농업 진흥책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농기구발달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농업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생산량증가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우마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牛馬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경작법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 『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농업전서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農業全書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)』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787492" y="94930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11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농업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일본의 중세사 ③ : 3. 전국시대, 백성들 : 네이버 블로그">
            <a:extLst>
              <a:ext uri="{FF2B5EF4-FFF2-40B4-BE49-F238E27FC236}">
                <a16:creationId xmlns:a16="http://schemas.microsoft.com/office/drawing/2014/main" xmlns="" id="{E1AE061A-C24D-48F2-A547-726158AC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747" y="1233222"/>
            <a:ext cx="8607265" cy="27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6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44090" y="2713275"/>
            <a:ext cx="291938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상업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2872" y="3487760"/>
            <a:ext cx="542182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화폐사용량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보편화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임업의 확대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간접 거래 형식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11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상업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6644" y="1400345"/>
            <a:ext cx="5068620" cy="5136631"/>
            <a:chOff x="5937431" y="1690688"/>
            <a:chExt cx="4634153" cy="4696334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59121586-A2F3-4739-B3FC-57FD3DBF8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432" y="1690688"/>
              <a:ext cx="4634152" cy="223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xmlns="" id="{2309BA19-0039-40D6-B930-ACAF85A5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431" y="4030225"/>
              <a:ext cx="4634151" cy="235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288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7515782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56085" y="2655567"/>
            <a:ext cx="3400290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노예무역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21211" y="3430052"/>
            <a:ext cx="3470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노예무역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발달시기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규슈 지역에서 활발히 거래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빈부격차의 증거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069114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42146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노예무역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일본의 흑역사 - 일본의 노예무역, 화약값으로 팔려나간 50만 명의 일본인 노예들 : 네이버 블로그">
            <a:extLst>
              <a:ext uri="{FF2B5EF4-FFF2-40B4-BE49-F238E27FC236}">
                <a16:creationId xmlns:a16="http://schemas.microsoft.com/office/drawing/2014/main" xmlns="" id="{2A3468F4-2BD4-49F3-AEA0-9B9903D2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556" y="2081261"/>
            <a:ext cx="7048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3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6967576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93565" y="2713275"/>
            <a:ext cx="2180405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군사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80981" y="3487760"/>
            <a:ext cx="4605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 세력들은 군 유지에 큰 정성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로닌의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용병화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특수한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전투기술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발달시켜 닌자 집단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520908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2685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군사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 descr="일본전국시대] 전국시대 최후의 용사, 사나다 유키무라 - 인스티즈(instiz) 인티포털">
            <a:extLst>
              <a:ext uri="{FF2B5EF4-FFF2-40B4-BE49-F238E27FC236}">
                <a16:creationId xmlns:a16="http://schemas.microsoft.com/office/drawing/2014/main" xmlns="" id="{F368E38E-549B-49D6-9BE4-6D8E3F5F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08" y="2054142"/>
            <a:ext cx="6096000" cy="34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2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621700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55982" y="2713275"/>
            <a:ext cx="291938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사형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12889" y="3487760"/>
            <a:ext cx="4605574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대표적으로 십자가형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방식의 사형제도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75032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11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사형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일본 전국시대 역사편; 세키가하라 전투(22) 서군의 거물들 처형당하다">
            <a:extLst>
              <a:ext uri="{FF2B5EF4-FFF2-40B4-BE49-F238E27FC236}">
                <a16:creationId xmlns:a16="http://schemas.microsoft.com/office/drawing/2014/main" xmlns="" id="{6CD98AD5-EC59-48D7-95A3-36F50A3F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53" y="1807844"/>
            <a:ext cx="5017701" cy="39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1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621700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63952" y="2713275"/>
            <a:ext cx="3953326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문화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사무라이의 칼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37827" y="3487760"/>
            <a:ext cx="4605574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사무라이의 전성기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칼이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날카로운지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시체로 확인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75032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49071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사무라이의 칼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 descr="명검 일본도 - 유용원의 군사세계">
            <a:extLst>
              <a:ext uri="{FF2B5EF4-FFF2-40B4-BE49-F238E27FC236}">
                <a16:creationId xmlns:a16="http://schemas.microsoft.com/office/drawing/2014/main" xmlns="" id="{41201914-7A1B-41A8-8FEC-A7267E0C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27" y="1582291"/>
            <a:ext cx="3852863" cy="49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621700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55982" y="2821341"/>
            <a:ext cx="2919390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문화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상투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12889" y="3595826"/>
            <a:ext cx="4605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갑옷을 입은 채로 취침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투구부분만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삭발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일본식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상투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75032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11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상투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촌마게 - 나무위키">
            <a:extLst>
              <a:ext uri="{FF2B5EF4-FFF2-40B4-BE49-F238E27FC236}">
                <a16:creationId xmlns:a16="http://schemas.microsoft.com/office/drawing/2014/main" xmlns="" id="{D8656CD6-D53C-4D39-B42B-BF26C437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37" y="1793070"/>
            <a:ext cx="4639800" cy="43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1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24CC8"/>
            </a:gs>
            <a:gs pos="33000">
              <a:srgbClr val="BF33B0"/>
            </a:gs>
            <a:gs pos="93000">
              <a:srgbClr val="FFB54E"/>
            </a:gs>
            <a:gs pos="60000">
              <a:srgbClr val="E6466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427265" y="610730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Impact" panose="020B0806030902050204" pitchFamily="34" charset="0"/>
              </a:rPr>
              <a:t>Index</a:t>
            </a:r>
            <a:endParaRPr lang="ko-KR" altLang="en-US" sz="4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7265" y="1437226"/>
            <a:ext cx="11393714" cy="49802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Impact" panose="020B080603090205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6589" y="2222043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센고쿠시대란</a:t>
            </a:r>
          </a:p>
        </p:txBody>
      </p:sp>
      <p:sp>
        <p:nvSpPr>
          <p:cNvPr id="40" name="자유형 39"/>
          <p:cNvSpPr/>
          <p:nvPr/>
        </p:nvSpPr>
        <p:spPr>
          <a:xfrm>
            <a:off x="767505" y="223091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46589" y="2996528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토호쿠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자유형 64"/>
          <p:cNvSpPr/>
          <p:nvPr/>
        </p:nvSpPr>
        <p:spPr>
          <a:xfrm>
            <a:off x="767505" y="3005400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6589" y="3807635"/>
            <a:ext cx="204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767505" y="3816507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46589" y="4605327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9" name="자유형 68"/>
          <p:cNvSpPr/>
          <p:nvPr/>
        </p:nvSpPr>
        <p:spPr>
          <a:xfrm>
            <a:off x="767505" y="4614199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753" y="2222043"/>
            <a:ext cx="2385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호쿠리쿠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4150669" y="223091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753" y="2996528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토카이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4150669" y="3005400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9753" y="3807635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킨키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19" name="자유형 18"/>
          <p:cNvSpPr/>
          <p:nvPr/>
        </p:nvSpPr>
        <p:spPr>
          <a:xfrm>
            <a:off x="4150669" y="3816507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9753" y="4605327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츄고쿠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4150669" y="4614199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5678" y="2221424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시코쿠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7576594" y="2230296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5678" y="2995909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큐슈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7576594" y="3004781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5678" y="3807016"/>
            <a:ext cx="3193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경제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농업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상업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노예무역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7576594" y="3815888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7576594" y="4613580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55678" y="4605327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군사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55678" y="5411891"/>
            <a:ext cx="362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문화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사형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사무라이의 칼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상투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자유형 31"/>
          <p:cNvSpPr/>
          <p:nvPr/>
        </p:nvSpPr>
        <p:spPr>
          <a:xfrm>
            <a:off x="7576594" y="5420763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9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13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30" grpId="0" animBg="1"/>
      <p:bldP spid="31" grpId="0"/>
      <p:bldP spid="29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24CC8"/>
            </a:gs>
            <a:gs pos="33000">
              <a:srgbClr val="BF33B0"/>
            </a:gs>
            <a:gs pos="93000">
              <a:srgbClr val="FFB54E"/>
            </a:gs>
            <a:gs pos="60000">
              <a:srgbClr val="E6466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5011299" y="2302991"/>
            <a:ext cx="39116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ko-KR" altLang="en-US" sz="7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사각형: 둥근 모서리 16">
            <a:extLst>
              <a:ext uri="{FF2B5EF4-FFF2-40B4-BE49-F238E27FC236}">
                <a16:creationId xmlns:a16="http://schemas.microsoft.com/office/drawing/2014/main" xmlns="" id="{C173CE07-2AC0-45AA-BDDD-24DCBA00DF6E}"/>
              </a:ext>
            </a:extLst>
          </p:cNvPr>
          <p:cNvSpPr/>
          <p:nvPr/>
        </p:nvSpPr>
        <p:spPr>
          <a:xfrm>
            <a:off x="5331891" y="3608937"/>
            <a:ext cx="3270462" cy="464457"/>
          </a:xfrm>
          <a:prstGeom prst="roundRect">
            <a:avLst/>
          </a:prstGeom>
          <a:noFill/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Impact" panose="020B0806030902050204" pitchFamily="34" charset="0"/>
                <a:ea typeface="나눔바른펜" panose="020B0503000000000000" pitchFamily="50" charset="-127"/>
              </a:rPr>
              <a:t>오</a:t>
            </a:r>
            <a:r>
              <a:rPr lang="en-US" altLang="ko-KR" dirty="0" smtClean="0">
                <a:latin typeface="Impact" panose="020B0806030902050204" pitchFamily="34" charset="0"/>
                <a:ea typeface="나눔바른펜" panose="020B0503000000000000" pitchFamily="50" charset="-127"/>
              </a:rPr>
              <a:t>*</a:t>
            </a:r>
            <a:r>
              <a:rPr lang="ko-KR" altLang="en-US" dirty="0" err="1" smtClean="0">
                <a:latin typeface="Impact" panose="020B0806030902050204" pitchFamily="34" charset="0"/>
                <a:ea typeface="나눔바른펜" panose="020B0503000000000000" pitchFamily="50" charset="-127"/>
              </a:rPr>
              <a:t>욱</a:t>
            </a:r>
            <a:endParaRPr lang="ko-KR" altLang="en-US" dirty="0">
              <a:latin typeface="Impact" panose="020B0806030902050204" pitchFamily="34" charset="0"/>
              <a:ea typeface="나눔바른펜" panose="020B0503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601907" y="2568424"/>
            <a:ext cx="2281394" cy="1436496"/>
            <a:chOff x="-67905" y="298609"/>
            <a:chExt cx="3862022" cy="243174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8F62FC12-3FE1-46D7-9CC7-F7EEEF58BAC3}"/>
                </a:ext>
              </a:extLst>
            </p:cNvPr>
            <p:cNvGrpSpPr/>
            <p:nvPr/>
          </p:nvGrpSpPr>
          <p:grpSpPr>
            <a:xfrm>
              <a:off x="1093300" y="298609"/>
              <a:ext cx="1539614" cy="1539614"/>
              <a:chOff x="6680996" y="2221708"/>
              <a:chExt cx="1068386" cy="1068386"/>
            </a:xfrm>
          </p:grpSpPr>
          <p:sp>
            <p:nvSpPr>
              <p:cNvPr id="5" name="사각형: 둥근 모서리 9">
                <a:extLst>
                  <a:ext uri="{FF2B5EF4-FFF2-40B4-BE49-F238E27FC236}">
                    <a16:creationId xmlns:a16="http://schemas.microsoft.com/office/drawing/2014/main" xmlns="" id="{A1EDEFB3-8D54-4066-8845-F30DB66FD6E4}"/>
                  </a:ext>
                </a:extLst>
              </p:cNvPr>
              <p:cNvSpPr/>
              <p:nvPr/>
            </p:nvSpPr>
            <p:spPr>
              <a:xfrm>
                <a:off x="6680996" y="2221708"/>
                <a:ext cx="1068386" cy="1068386"/>
              </a:xfrm>
              <a:prstGeom prst="roundRect">
                <a:avLst>
                  <a:gd name="adj" fmla="val 27551"/>
                </a:avLst>
              </a:prstGeom>
              <a:noFill/>
              <a:ln w="152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xmlns="" id="{3F77C5E1-82C4-459E-95BA-0E2963D6B07C}"/>
                  </a:ext>
                </a:extLst>
              </p:cNvPr>
              <p:cNvSpPr/>
              <p:nvPr/>
            </p:nvSpPr>
            <p:spPr>
              <a:xfrm>
                <a:off x="6958015" y="2498727"/>
                <a:ext cx="526254" cy="526252"/>
              </a:xfrm>
              <a:prstGeom prst="ellipse">
                <a:avLst/>
              </a:prstGeom>
              <a:noFill/>
              <a:ln w="152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xmlns="" id="{FA207661-11CD-4091-8BF2-256428EA7F79}"/>
                  </a:ext>
                </a:extLst>
              </p:cNvPr>
              <p:cNvSpPr/>
              <p:nvPr/>
            </p:nvSpPr>
            <p:spPr>
              <a:xfrm>
                <a:off x="7467599" y="2370933"/>
                <a:ext cx="140494" cy="140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FA8AC-F22B-4566-9CA6-AA101C4F34ED}"/>
                </a:ext>
              </a:extLst>
            </p:cNvPr>
            <p:cNvSpPr txBox="1"/>
            <p:nvPr/>
          </p:nvSpPr>
          <p:spPr>
            <a:xfrm>
              <a:off x="-67905" y="2053038"/>
              <a:ext cx="3862022" cy="677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일본의 </a:t>
              </a:r>
              <a:r>
                <a:rPr lang="ko-KR" altLang="en-US" sz="2000" b="1" dirty="0" err="1">
                  <a:solidFill>
                    <a:schemeClr val="bg1"/>
                  </a:solidFill>
                  <a:latin typeface="Impact" panose="020B0806030902050204" pitchFamily="34" charset="0"/>
                </a:rPr>
                <a:t>센고쿠시대</a:t>
              </a:r>
              <a:r>
                <a:rPr lang="ko-KR" altLang="en-US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38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35643" y="2590507"/>
            <a:ext cx="1770036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센고쿠시대란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749" y="3364992"/>
            <a:ext cx="542182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#15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세기 중반부터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세기 후반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변동이 계속된 내란의 시기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전국시대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21707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센고쿠시대란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 descr="센고쿠 시대 - 나무위키">
            <a:extLst>
              <a:ext uri="{FF2B5EF4-FFF2-40B4-BE49-F238E27FC236}">
                <a16:creationId xmlns:a16="http://schemas.microsoft.com/office/drawing/2014/main" xmlns="" id="{CCE629D6-A637-44B5-8AB3-E24403D8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98" y="1382079"/>
            <a:ext cx="4170519" cy="51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1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40742" y="2884959"/>
            <a:ext cx="315983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토호쿠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749" y="3659444"/>
            <a:ext cx="542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보통 토지 내력을 가진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가문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다이묘로 발전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칸토의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동란에 말려들지 않음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9132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토호쿠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 descr="도호쿠 지방 - 위키백과, 우리 모두의 백과사전">
            <a:extLst>
              <a:ext uri="{FF2B5EF4-FFF2-40B4-BE49-F238E27FC236}">
                <a16:creationId xmlns:a16="http://schemas.microsoft.com/office/drawing/2014/main" xmlns="" id="{592F7CD1-A2B7-4A97-B301-678B0065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98" y="1422943"/>
            <a:ext cx="4737764" cy="54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2906319" y="5298146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93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44090" y="2823264"/>
            <a:ext cx="291938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2872" y="3597749"/>
            <a:ext cx="5421826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연이은 큰 대란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칸토의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패권을 두고 삼파전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11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4" descr="간토 지방 - 위키백과, 우리 모두의 백과사전">
            <a:extLst>
              <a:ext uri="{FF2B5EF4-FFF2-40B4-BE49-F238E27FC236}">
                <a16:creationId xmlns:a16="http://schemas.microsoft.com/office/drawing/2014/main" xmlns="" id="{10006C09-FE67-4F2F-A1C9-148B965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11" y="1382079"/>
            <a:ext cx="4745307" cy="54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856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6075" y="2682497"/>
            <a:ext cx="293541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2872" y="3456982"/>
            <a:ext cx="5421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타케다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노부토라의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통일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시나다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가문을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제외한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&gt;&gt;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시나노 호족들의 간토 이동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24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D102FF52-D4E9-4CF5-84E0-6DD83ED2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14" y="1382079"/>
            <a:ext cx="4860407" cy="53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9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0517" y="2482442"/>
            <a:ext cx="3400290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호쿠리쿠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749" y="3256927"/>
            <a:ext cx="542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나가오 가문이 대부분 제압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 1576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년에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노토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우에스기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가문의 지배하에 들어가게 됨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42146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호쿠리쿠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9B60E61F-532A-41E4-B9A5-CBA39C12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06" y="1449647"/>
            <a:ext cx="4687052" cy="53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아래쪽 화살표 26"/>
          <p:cNvSpPr/>
          <p:nvPr/>
        </p:nvSpPr>
        <p:spPr>
          <a:xfrm>
            <a:off x="8695971" y="4347396"/>
            <a:ext cx="249382" cy="3126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67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51661" y="1875614"/>
            <a:ext cx="315983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토카이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20668" y="2650099"/>
            <a:ext cx="54218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#1526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분국법을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정하여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영국 지배를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강화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모토야스는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미카와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도토미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평정 후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토쿠가와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이에야스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개명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9132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토카이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8706890" y="3269076"/>
            <a:ext cx="249382" cy="3126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>
            <a:off x="8706890" y="5103641"/>
            <a:ext cx="249382" cy="3126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Picture 2" descr="東海地方 - Wikipedia">
            <a:extLst>
              <a:ext uri="{FF2B5EF4-FFF2-40B4-BE49-F238E27FC236}">
                <a16:creationId xmlns:a16="http://schemas.microsoft.com/office/drawing/2014/main" xmlns="" id="{A59D4D7E-D1E6-462B-AF96-D91E955A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28" y="1408921"/>
            <a:ext cx="4879069" cy="53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95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  <p:bldP spid="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5449324" y="704947"/>
            <a:ext cx="0" cy="6153053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52952" y="2713275"/>
            <a:ext cx="2935419" cy="400110"/>
          </a:xfrm>
          <a:prstGeom prst="rect">
            <a:avLst/>
          </a:prstGeom>
          <a:solidFill>
            <a:srgbClr val="FBA353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킨키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749" y="3487760"/>
            <a:ext cx="542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초반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쇼군과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칸레이의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항쟁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#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주로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슈고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다이묘가 센고쿠 다이묘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0" y="-1667"/>
            <a:ext cx="12192000" cy="706614"/>
            <a:chOff x="0" y="-1667"/>
            <a:chExt cx="12192000" cy="838640"/>
          </a:xfrm>
        </p:grpSpPr>
        <p:sp>
          <p:nvSpPr>
            <p:cNvPr id="17" name="직사각형 16"/>
            <p:cNvSpPr/>
            <p:nvPr/>
          </p:nvSpPr>
          <p:spPr>
            <a:xfrm>
              <a:off x="0" y="32005"/>
              <a:ext cx="12192000" cy="80496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-1667"/>
              <a:ext cx="12192000" cy="80496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7196" y="199913"/>
            <a:ext cx="307974" cy="263104"/>
            <a:chOff x="3260725" y="-6476667"/>
            <a:chExt cx="479425" cy="409577"/>
          </a:xfrm>
        </p:grpSpPr>
        <p:sp>
          <p:nvSpPr>
            <p:cNvPr id="25" name="자유형 24"/>
            <p:cNvSpPr/>
            <p:nvPr/>
          </p:nvSpPr>
          <p:spPr>
            <a:xfrm flipV="1">
              <a:off x="3260725" y="-6476667"/>
              <a:ext cx="479425" cy="409577"/>
            </a:xfrm>
            <a:custGeom>
              <a:avLst/>
              <a:gdLst>
                <a:gd name="connsiteX0" fmla="*/ 168832 w 479425"/>
                <a:gd name="connsiteY0" fmla="*/ 409577 h 409577"/>
                <a:gd name="connsiteX1" fmla="*/ 310593 w 479425"/>
                <a:gd name="connsiteY1" fmla="*/ 409577 h 409577"/>
                <a:gd name="connsiteX2" fmla="*/ 341394 w 479425"/>
                <a:gd name="connsiteY2" fmla="*/ 330200 h 409577"/>
                <a:gd name="connsiteX3" fmla="*/ 427567 w 479425"/>
                <a:gd name="connsiteY3" fmla="*/ 330200 h 409577"/>
                <a:gd name="connsiteX4" fmla="*/ 479425 w 479425"/>
                <a:gd name="connsiteY4" fmla="*/ 278342 h 409577"/>
                <a:gd name="connsiteX5" fmla="*/ 479425 w 479425"/>
                <a:gd name="connsiteY5" fmla="*/ 51858 h 409577"/>
                <a:gd name="connsiteX6" fmla="*/ 427567 w 479425"/>
                <a:gd name="connsiteY6" fmla="*/ 0 h 409577"/>
                <a:gd name="connsiteX7" fmla="*/ 51858 w 479425"/>
                <a:gd name="connsiteY7" fmla="*/ 0 h 409577"/>
                <a:gd name="connsiteX8" fmla="*/ 0 w 479425"/>
                <a:gd name="connsiteY8" fmla="*/ 51858 h 409577"/>
                <a:gd name="connsiteX9" fmla="*/ 0 w 479425"/>
                <a:gd name="connsiteY9" fmla="*/ 278342 h 409577"/>
                <a:gd name="connsiteX10" fmla="*/ 51858 w 479425"/>
                <a:gd name="connsiteY10" fmla="*/ 330200 h 409577"/>
                <a:gd name="connsiteX11" fmla="*/ 138031 w 479425"/>
                <a:gd name="connsiteY11" fmla="*/ 330200 h 4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9425" h="409577">
                  <a:moveTo>
                    <a:pt x="168832" y="409577"/>
                  </a:moveTo>
                  <a:lnTo>
                    <a:pt x="310593" y="409577"/>
                  </a:lnTo>
                  <a:lnTo>
                    <a:pt x="341394" y="330200"/>
                  </a:lnTo>
                  <a:lnTo>
                    <a:pt x="427567" y="330200"/>
                  </a:lnTo>
                  <a:cubicBezTo>
                    <a:pt x="456207" y="330200"/>
                    <a:pt x="479425" y="306982"/>
                    <a:pt x="479425" y="278342"/>
                  </a:cubicBezTo>
                  <a:lnTo>
                    <a:pt x="479425" y="51858"/>
                  </a:lnTo>
                  <a:cubicBezTo>
                    <a:pt x="479425" y="23218"/>
                    <a:pt x="456207" y="0"/>
                    <a:pt x="427567" y="0"/>
                  </a:cubicBezTo>
                  <a:lnTo>
                    <a:pt x="51858" y="0"/>
                  </a:lnTo>
                  <a:cubicBezTo>
                    <a:pt x="23218" y="0"/>
                    <a:pt x="0" y="23218"/>
                    <a:pt x="0" y="51858"/>
                  </a:cubicBezTo>
                  <a:lnTo>
                    <a:pt x="0" y="278342"/>
                  </a:lnTo>
                  <a:cubicBezTo>
                    <a:pt x="0" y="306982"/>
                    <a:pt x="23218" y="330200"/>
                    <a:pt x="51858" y="330200"/>
                  </a:cubicBezTo>
                  <a:lnTo>
                    <a:pt x="138031" y="330200"/>
                  </a:lnTo>
                  <a:close/>
                </a:path>
              </a:pathLst>
            </a:cu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416300" y="-6325227"/>
              <a:ext cx="168275" cy="168275"/>
            </a:xfrm>
            <a:prstGeom prst="ellipse">
              <a:avLst/>
            </a:prstGeom>
            <a:noFill/>
            <a:ln w="25400">
              <a:solidFill>
                <a:srgbClr val="0F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타원 22"/>
          <p:cNvSpPr/>
          <p:nvPr/>
        </p:nvSpPr>
        <p:spPr>
          <a:xfrm>
            <a:off x="327194" y="889525"/>
            <a:ext cx="307976" cy="307976"/>
          </a:xfrm>
          <a:prstGeom prst="ellipse">
            <a:avLst/>
          </a:prstGeom>
          <a:noFill/>
          <a:ln w="1905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02656" y="1043513"/>
            <a:ext cx="198125" cy="45719"/>
            <a:chOff x="5002656" y="1043513"/>
            <a:chExt cx="198125" cy="45719"/>
          </a:xfrm>
        </p:grpSpPr>
        <p:sp>
          <p:nvSpPr>
            <p:cNvPr id="37" name="타원 36"/>
            <p:cNvSpPr/>
            <p:nvPr/>
          </p:nvSpPr>
          <p:spPr>
            <a:xfrm>
              <a:off x="5002656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78859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155062" y="1043513"/>
              <a:ext cx="45719" cy="45719"/>
            </a:xfrm>
            <a:prstGeom prst="ellipse">
              <a:avLst/>
            </a:prstGeom>
            <a:solidFill>
              <a:srgbClr val="0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94" y="186648"/>
            <a:ext cx="344061" cy="344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FA8AC-F22B-4566-9CA6-AA101C4F34ED}"/>
              </a:ext>
            </a:extLst>
          </p:cNvPr>
          <p:cNvSpPr txBox="1"/>
          <p:nvPr/>
        </p:nvSpPr>
        <p:spPr>
          <a:xfrm>
            <a:off x="740681" y="129524"/>
            <a:ext cx="3624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센고쿠시대의 </a:t>
            </a:r>
            <a:r>
              <a:rPr lang="ko-KR" altLang="en-US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 </a:t>
            </a:r>
            <a:r>
              <a:rPr lang="en-US" altLang="ko-KR" sz="2500" b="1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500" b="1" dirty="0" err="1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킨키</a:t>
            </a:r>
            <a:r>
              <a:rPr lang="en-US" altLang="ko-KR" sz="2500" b="1" dirty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500" b="1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170" y="894668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F0F0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JAPAN</a:t>
            </a:r>
            <a:endParaRPr lang="ko-KR" altLang="en-US" sz="1600" dirty="0">
              <a:solidFill>
                <a:srgbClr val="0F0F0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2" descr="Kinki - Wikiwand">
            <a:extLst>
              <a:ext uri="{FF2B5EF4-FFF2-40B4-BE49-F238E27FC236}">
                <a16:creationId xmlns:a16="http://schemas.microsoft.com/office/drawing/2014/main" xmlns="" id="{00918F8B-3B31-4A97-8567-84F22D18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93" y="1460619"/>
            <a:ext cx="4510139" cy="51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906319" y="5264894"/>
            <a:ext cx="2443942" cy="152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70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464</Words>
  <Application>Microsoft Office PowerPoint</Application>
  <PresentationFormat>사용자 지정</PresentationFormat>
  <Paragraphs>121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굴림</vt:lpstr>
      <vt:lpstr>Arial</vt:lpstr>
      <vt:lpstr>Impact</vt:lpstr>
      <vt:lpstr>맑은 고딕</vt:lpstr>
      <vt:lpstr>나눔바른펜</vt:lpstr>
      <vt:lpstr>나눔고딕 ExtraBold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14</cp:revision>
  <dcterms:created xsi:type="dcterms:W3CDTF">2019-10-10T07:46:12Z</dcterms:created>
  <dcterms:modified xsi:type="dcterms:W3CDTF">2021-10-11T07:27:04Z</dcterms:modified>
</cp:coreProperties>
</file>