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8" r:id="rId1"/>
  </p:sldMasterIdLst>
  <p:notesMasterIdLst>
    <p:notesMasterId r:id="rId66"/>
  </p:notesMasterIdLst>
  <p:sldIdLst>
    <p:sldId id="256" r:id="rId2"/>
    <p:sldId id="257" r:id="rId3"/>
    <p:sldId id="328" r:id="rId4"/>
    <p:sldId id="258" r:id="rId5"/>
    <p:sldId id="264" r:id="rId6"/>
    <p:sldId id="274" r:id="rId7"/>
    <p:sldId id="272" r:id="rId8"/>
    <p:sldId id="263" r:id="rId9"/>
    <p:sldId id="260" r:id="rId10"/>
    <p:sldId id="275" r:id="rId11"/>
    <p:sldId id="276" r:id="rId12"/>
    <p:sldId id="267" r:id="rId13"/>
    <p:sldId id="277" r:id="rId14"/>
    <p:sldId id="329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331" r:id="rId23"/>
    <p:sldId id="286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333" r:id="rId34"/>
    <p:sldId id="297" r:id="rId35"/>
    <p:sldId id="299" r:id="rId36"/>
    <p:sldId id="300" r:id="rId37"/>
    <p:sldId id="301" r:id="rId38"/>
    <p:sldId id="302" r:id="rId39"/>
    <p:sldId id="303" r:id="rId40"/>
    <p:sldId id="304" r:id="rId41"/>
    <p:sldId id="273" r:id="rId42"/>
    <p:sldId id="305" r:id="rId43"/>
    <p:sldId id="307" r:id="rId44"/>
    <p:sldId id="308" r:id="rId45"/>
    <p:sldId id="309" r:id="rId46"/>
    <p:sldId id="310" r:id="rId47"/>
    <p:sldId id="311" r:id="rId48"/>
    <p:sldId id="332" r:id="rId49"/>
    <p:sldId id="312" r:id="rId50"/>
    <p:sldId id="314" r:id="rId51"/>
    <p:sldId id="315" r:id="rId52"/>
    <p:sldId id="316" r:id="rId53"/>
    <p:sldId id="317" r:id="rId54"/>
    <p:sldId id="318" r:id="rId55"/>
    <p:sldId id="319" r:id="rId56"/>
    <p:sldId id="334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 autoAdjust="0"/>
    <p:restoredTop sz="94623"/>
  </p:normalViewPr>
  <p:slideViewPr>
    <p:cSldViewPr>
      <p:cViewPr varScale="1">
        <p:scale>
          <a:sx n="77" d="100"/>
          <a:sy n="77" d="100"/>
        </p:scale>
        <p:origin x="582" y="120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6919" y="0"/>
            <a:ext cx="4457700" cy="9144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2022-04-05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0426"/>
            <a:ext cx="4457700" cy="9144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6919" y="17370426"/>
            <a:ext cx="4457700" cy="9144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32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A14C3-F1E8-4304-AAFF-0E07B019DA6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6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62F03-8B9A-4250-85A8-5FCCDD43684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33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10AF8-E613-46BD-BD4F-19C1EE4948D4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66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5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ko-KR" altLang="en-US"/>
              <a:t>마스터 텍스트 스타일을 편집하려면 클릭</a:t>
            </a:r>
          </a:p>
          <a:p>
            <a:pPr lvl="1">
              <a:buChar char="•"/>
            </a:pPr>
            <a:r>
              <a:rPr lang="ko-KR" altLang="en-US"/>
              <a:t>두 번째 수준</a:t>
            </a:r>
          </a:p>
          <a:p>
            <a:pPr lvl="2">
              <a:buChar char="•"/>
            </a:pPr>
            <a:r>
              <a:rPr lang="ko-KR" altLang="en-US"/>
              <a:t>세 번째 수준</a:t>
            </a:r>
          </a:p>
          <a:p>
            <a:pPr lvl="3">
              <a:buChar char="•"/>
            </a:pPr>
            <a:r>
              <a:rPr lang="ko-KR" altLang="en-US"/>
              <a:t>네 번째 수준</a:t>
            </a:r>
          </a:p>
          <a:p>
            <a:pPr lvl="4">
              <a:buChar char="•"/>
            </a:pPr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lJuL48RQAc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-MSUq84EZs?feature=oembed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JRJBv4E8V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jp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39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44.png"/><Relationship Id="rId7" Type="http://schemas.openxmlformats.org/officeDocument/2006/relationships/image" Target="../media/image8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jpg"/><Relationship Id="rId3" Type="http://schemas.openxmlformats.org/officeDocument/2006/relationships/image" Target="../media/image35.png"/><Relationship Id="rId7" Type="http://schemas.openxmlformats.org/officeDocument/2006/relationships/image" Target="../media/image87.png"/><Relationship Id="rId12" Type="http://schemas.openxmlformats.org/officeDocument/2006/relationships/image" Target="../media/image91.jpeg"/><Relationship Id="rId2" Type="http://schemas.openxmlformats.org/officeDocument/2006/relationships/image" Target="../media/image36.png"/><Relationship Id="rId16" Type="http://schemas.openxmlformats.org/officeDocument/2006/relationships/hyperlink" Target="https://ja.wikipedia.org/wiki/%E6%9D%B1%E4%B9%85%E9%82%87%E6%88%90%E5%AD%9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90.jpg"/><Relationship Id="rId5" Type="http://schemas.openxmlformats.org/officeDocument/2006/relationships/image" Target="../media/image69.png"/><Relationship Id="rId15" Type="http://schemas.openxmlformats.org/officeDocument/2006/relationships/hyperlink" Target="https://ja.wikipedia.org/wiki/%E5%90%89%E5%B7%9D%E8%8B%B1%E6%B2%BB" TargetMode="External"/><Relationship Id="rId10" Type="http://schemas.openxmlformats.org/officeDocument/2006/relationships/image" Target="../media/image89.png"/><Relationship Id="rId4" Type="http://schemas.openxmlformats.org/officeDocument/2006/relationships/image" Target="../media/image48.png"/><Relationship Id="rId9" Type="http://schemas.openxmlformats.org/officeDocument/2006/relationships/image" Target="../media/image71.png"/><Relationship Id="rId14" Type="http://schemas.openxmlformats.org/officeDocument/2006/relationships/hyperlink" Target="https://ja.wikipedia.org/wiki/%E6%98%AD%E5%92%8C%E5%A4%A9%E7%9A%87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ojiMUb8ynkI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6HqhLCXFM&amp;t=4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10199" y="5524500"/>
            <a:ext cx="14455244" cy="30469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96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다이쇼시대와</a:t>
            </a:r>
            <a:r>
              <a:rPr lang="ko-KR" altLang="en-US" sz="9600" dirty="0">
                <a:solidFill>
                  <a:srgbClr val="595959"/>
                </a:solidFill>
                <a:latin typeface="Cafe24 Dangdanghae"/>
                <a:cs typeface="Cafe24 Dangdanghae"/>
              </a:rPr>
              <a:t> </a:t>
            </a:r>
            <a:r>
              <a:rPr lang="ko-KR" altLang="en-US" sz="96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쇼와시대의</a:t>
            </a:r>
            <a:endParaRPr lang="ko-KR" altLang="en-US" sz="9600" dirty="0">
              <a:solidFill>
                <a:srgbClr val="595959"/>
              </a:solidFill>
              <a:latin typeface="Cafe24 Dangdanghae"/>
              <a:cs typeface="Cafe24 Dangdanghae"/>
            </a:endParaRPr>
          </a:p>
          <a:p>
            <a:pPr lvl="0">
              <a:defRPr/>
            </a:pPr>
            <a:r>
              <a:rPr lang="ko-KR" altLang="en-US" sz="9600" dirty="0">
                <a:solidFill>
                  <a:srgbClr val="595959"/>
                </a:solidFill>
                <a:latin typeface="Cafe24 Dangdanghae"/>
                <a:cs typeface="Cafe24 Dangdanghae"/>
              </a:rPr>
              <a:t>대중문화</a:t>
            </a:r>
            <a:endParaRPr lang="en-US" sz="9600" dirty="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10199" y="655893"/>
            <a:ext cx="6141844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ko-KR" altLang="en-US" sz="1800" dirty="0">
                <a:solidFill>
                  <a:srgbClr val="595959"/>
                </a:solidFill>
                <a:latin typeface="S-Core Dream 4 Regular" pitchFamily="34" charset="0"/>
              </a:rPr>
              <a:t>일본문화</a:t>
            </a:r>
            <a:endParaRPr lang="ko-KR" altLang="en-US" sz="18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endParaRPr lang="ko-KR" alt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10763800" y="655893"/>
            <a:ext cx="4400000" cy="19389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/>
                <a:cs typeface="S-Core Dream 4 Regular"/>
              </a:rPr>
              <a:t>22101410</a:t>
            </a:r>
            <a:r>
              <a:rPr lang="ko-KR" altLang="en-US" sz="2000" dirty="0">
                <a:solidFill>
                  <a:srgbClr val="595959"/>
                </a:solidFill>
                <a:latin typeface="S-Core Dream 4 Regular"/>
                <a:cs typeface="S-Core Dream 4 Regular"/>
              </a:rPr>
              <a:t> </a:t>
            </a:r>
            <a:r>
              <a:rPr lang="ko-KR" altLang="en-US" sz="2000" dirty="0" err="1">
                <a:solidFill>
                  <a:srgbClr val="595959"/>
                </a:solidFill>
                <a:latin typeface="S-Core Dream 4 Regular"/>
                <a:cs typeface="S-Core Dream 4 Regular"/>
              </a:rPr>
              <a:t>김한서</a:t>
            </a:r>
            <a:endParaRPr lang="en-US" altLang="ko-KR" sz="20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21908957 </a:t>
            </a:r>
            <a:r>
              <a:rPr lang="en-US" altLang="ko-KR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이재은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22101588 </a:t>
            </a:r>
            <a:r>
              <a:rPr lang="ko-KR" altLang="en-US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이동주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22140387 </a:t>
            </a:r>
            <a:r>
              <a:rPr lang="en-US" altLang="ko-KR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양석준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</a:rPr>
              <a:t>22045547 </a:t>
            </a:r>
            <a:r>
              <a:rPr lang="ko-KR" altLang="en-US" sz="2000" dirty="0" err="1">
                <a:solidFill>
                  <a:srgbClr val="595959"/>
                </a:solidFill>
                <a:latin typeface="S-Core Dream 4 Regular" pitchFamily="34" charset="0"/>
              </a:rPr>
              <a:t>레티퀸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</a:rPr>
              <a:t>22101627 </a:t>
            </a:r>
            <a:r>
              <a:rPr lang="ko-KR" altLang="en-US" sz="2000" dirty="0">
                <a:solidFill>
                  <a:srgbClr val="595959"/>
                </a:solidFill>
                <a:latin typeface="S-Core Dream 4 Regular" pitchFamily="34" charset="0"/>
              </a:rPr>
              <a:t>김건우</a:t>
            </a:r>
            <a:endParaRPr lang="ko-KR" altLang="en-US" sz="20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grpSp>
        <p:nvGrpSpPr>
          <p:cNvPr id="1003" name="그룹 1003"/>
          <p:cNvGrpSpPr/>
          <p:nvPr/>
        </p:nvGrpSpPr>
        <p:grpSpPr>
          <a:xfrm>
            <a:off x="1282691" y="6519795"/>
            <a:ext cx="13625053" cy="164571"/>
            <a:chOff x="1460662" y="5679771"/>
            <a:chExt cx="1362505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377190" y="6833235"/>
            <a:ext cx="4693239" cy="617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>
              <a:defRPr/>
            </a:pPr>
            <a:r>
              <a:rPr lang="ko-KR" altLang="en-US" sz="3500">
                <a:solidFill>
                  <a:srgbClr val="595959"/>
                </a:solidFill>
                <a:latin typeface="S-Core Dream 4 Regular"/>
                <a:cs typeface="S-Core Dream 4 Regular"/>
              </a:rPr>
              <a:t>다카라즈카 가극단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90600" y="7831455"/>
            <a:ext cx="4927429" cy="110109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>
              <a:defRPr/>
            </a:pPr>
            <a:r>
              <a:rPr lang="ko-KR" altLang="en-US" sz="2200">
                <a:solidFill>
                  <a:srgbClr val="595959"/>
                </a:solidFill>
                <a:latin typeface="S-Core Dream 4 Regular"/>
                <a:cs typeface="S-Core Dream 4 Regular"/>
              </a:rPr>
              <a:t>미혼 여성만으로 구성된 가극단</a:t>
            </a:r>
          </a:p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200">
                <a:solidFill>
                  <a:srgbClr val="595959"/>
                </a:solidFill>
                <a:latin typeface="S-Core Dream 4 Regular"/>
                <a:cs typeface="S-Core Dream 4 Regular"/>
              </a:rPr>
              <a:t>해외 뮤지컬의 상연이나, 과거의 작품을 재연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19800" y="6840855"/>
            <a:ext cx="4693241" cy="10058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3000">
                <a:solidFill>
                  <a:srgbClr val="595959"/>
                </a:solidFill>
                <a:latin typeface="Cafe24 Dangdanghae"/>
                <a:cs typeface="Cafe24 Dangdanghae"/>
              </a:rPr>
              <a:t>마츠이 스마코</a:t>
            </a:r>
            <a:endParaRPr lang="en-US" altLang="ko-KR" sz="3000">
              <a:solidFill>
                <a:srgbClr val="595959"/>
              </a:solidFill>
              <a:latin typeface="Cafe24 Dangdanghae"/>
              <a:cs typeface="Cafe24 Dangdanghae"/>
            </a:endParaRPr>
          </a:p>
          <a:p>
            <a:pPr algn="ctr">
              <a:defRPr/>
            </a:pPr>
            <a:r>
              <a:rPr lang="en-US" altLang="ko-KR" sz="3000">
                <a:solidFill>
                  <a:srgbClr val="595959"/>
                </a:solidFill>
                <a:latin typeface="Cafe24 Dangdanghae"/>
                <a:cs typeface="Cafe24 Dangdanghae"/>
              </a:rPr>
              <a:t>[</a:t>
            </a:r>
            <a:r>
              <a:rPr lang="ko-KR" altLang="en-US" sz="3000">
                <a:solidFill>
                  <a:srgbClr val="595959"/>
                </a:solidFill>
                <a:latin typeface="Cafe24 Dangdanghae"/>
                <a:cs typeface="Cafe24 Dangdanghae"/>
              </a:rPr>
              <a:t>카츄사의 노래</a:t>
            </a:r>
            <a:r>
              <a:rPr lang="en-US" altLang="ko-KR" sz="3000">
                <a:solidFill>
                  <a:srgbClr val="595959"/>
                </a:solidFill>
                <a:latin typeface="Cafe24 Dangdanghae"/>
                <a:cs typeface="Cafe24 Dangdanghae"/>
              </a:rPr>
              <a:t>]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943600" y="7991193"/>
            <a:ext cx="4876800" cy="43652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300">
                <a:solidFill>
                  <a:srgbClr val="595959"/>
                </a:solidFill>
                <a:latin typeface="S-Core Dream 4 Regular"/>
                <a:cs typeface="S-Core Dream 4 Regular"/>
              </a:rPr>
              <a:t>일본 최초의 음반 으로 히트한 가요곡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670076" y="6875437"/>
            <a:ext cx="4693239" cy="5159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rgbClr val="595959"/>
                </a:solidFill>
                <a:latin typeface="Cafe24 Dangdanghae"/>
                <a:cs typeface="Cafe24 Dangdanghae"/>
              </a:rPr>
              <a:t>츠키치 소극장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744200" y="7886700"/>
            <a:ext cx="4698829" cy="109565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200">
                <a:solidFill>
                  <a:srgbClr val="595959"/>
                </a:solidFill>
                <a:latin typeface="S-Core Dream 4 Regular"/>
                <a:cs typeface="S-Core Dream 4 Regular"/>
              </a:rPr>
              <a:t>1924년 ( 다이쇼 13년) 6월 13일 에 개설한 일본 최초의 신극 의 상설 극장</a:t>
            </a:r>
          </a:p>
        </p:txBody>
      </p:sp>
      <p:grpSp>
        <p:nvGrpSpPr>
          <p:cNvPr id="1007" name="그룹 1007"/>
          <p:cNvGrpSpPr/>
          <p:nvPr/>
        </p:nvGrpSpPr>
        <p:grpSpPr>
          <a:xfrm>
            <a:off x="1252886" y="6470357"/>
            <a:ext cx="271524" cy="271524"/>
            <a:chOff x="1430857" y="5630333"/>
            <a:chExt cx="271524" cy="2715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888696" y="6470357"/>
            <a:ext cx="271524" cy="271524"/>
            <a:chOff x="15066667" y="5630333"/>
            <a:chExt cx="271524" cy="27152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795456" y="6472176"/>
            <a:ext cx="271524" cy="271524"/>
            <a:chOff x="5973427" y="5632152"/>
            <a:chExt cx="271524" cy="27152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468902" y="6472176"/>
            <a:ext cx="271524" cy="271524"/>
            <a:chOff x="10646873" y="5632152"/>
            <a:chExt cx="271524" cy="27152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sp>
        <p:nvSpPr>
          <p:cNvPr id="1012" name="TextBox 1011"/>
          <p:cNvSpPr txBox="1"/>
          <p:nvPr/>
        </p:nvSpPr>
        <p:spPr>
          <a:xfrm>
            <a:off x="1371599" y="571500"/>
            <a:ext cx="9144000" cy="104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300">
                <a:solidFill>
                  <a:srgbClr val="595959"/>
                </a:solidFill>
                <a:latin typeface="Cafe24 Dangdanghae"/>
                <a:cs typeface="Cafe24 Dangdanghae"/>
              </a:rPr>
              <a:t>연예 문화</a:t>
            </a:r>
            <a:endParaRPr lang="ko-KR" altLang="en-US"/>
          </a:p>
        </p:txBody>
      </p:sp>
      <p:pic>
        <p:nvPicPr>
          <p:cNvPr id="1013" name="그림 10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574629" y="2857500"/>
            <a:ext cx="4114800" cy="3581400"/>
          </a:xfrm>
          <a:prstGeom prst="rect">
            <a:avLst/>
          </a:prstGeom>
        </p:spPr>
      </p:pic>
      <p:pic>
        <p:nvPicPr>
          <p:cNvPr id="1014" name="그림 10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400800" y="2781300"/>
            <a:ext cx="3657600" cy="3657600"/>
          </a:xfrm>
          <a:prstGeom prst="rect">
            <a:avLst/>
          </a:prstGeom>
        </p:spPr>
      </p:pic>
      <p:pic>
        <p:nvPicPr>
          <p:cNvPr id="1015" name="그림 101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0877550" y="2857500"/>
            <a:ext cx="398145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1" animBg="1"/>
      <p:bldP spid="24" grpId="2" animBg="1"/>
      <p:bldP spid="25" grpId="3" animBg="1"/>
      <p:bldP spid="30" grpId="4" animBg="1"/>
      <p:bldP spid="31" grpId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4050" y="2071360"/>
            <a:ext cx="4598987" cy="32162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en-US" sz="20300" dirty="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20300" dirty="0">
                <a:solidFill>
                  <a:srgbClr val="595959"/>
                </a:solidFill>
                <a:latin typeface="Cafe24 Dangdanghae"/>
                <a:cs typeface="Cafe24 Dangdanghae"/>
              </a:rPr>
              <a:t>4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2599555" y="5437619"/>
            <a:ext cx="13886160" cy="13518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ko-KR" altLang="en-US" sz="8300">
                <a:solidFill>
                  <a:srgbClr val="595959"/>
                </a:solidFill>
                <a:latin typeface="Cafe24 Dangdanghae"/>
                <a:cs typeface="Cafe24 Dangdanghae"/>
              </a:rPr>
              <a:t>도시 문화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6938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4" cy="164571"/>
            <a:chOff x="1790476" y="9460571"/>
            <a:chExt cx="16857144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90476" y="9460571"/>
              <a:ext cx="16857144" cy="1645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09524" y="9460571"/>
            <a:ext cx="18857144" cy="164571"/>
            <a:chOff x="-209524" y="9460571"/>
            <a:chExt cx="1885714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-209524" y="9460571"/>
              <a:ext cx="18857144" cy="16457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088056" y="342900"/>
            <a:ext cx="10657144" cy="105039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6300">
                <a:solidFill>
                  <a:srgbClr val="595959"/>
                </a:solidFill>
                <a:latin typeface="Cafe24 Dangdanghae"/>
                <a:cs typeface="Cafe24 Dangdanghae"/>
              </a:rPr>
              <a:t>도시 문화</a:t>
            </a:r>
            <a:endParaRPr lang="en-US" sz="63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97322" y="4497705"/>
            <a:ext cx="6171429" cy="617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3500">
                <a:solidFill>
                  <a:srgbClr val="595959"/>
                </a:solidFill>
                <a:latin typeface="Cafe24 Dangdanghae"/>
                <a:cs typeface="Cafe24 Dangdanghae"/>
              </a:rPr>
              <a:t>문화주택 유행</a:t>
            </a:r>
            <a:endParaRPr lang="en-US" sz="35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19048" y="5133873"/>
            <a:ext cx="8306952" cy="84782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도쿄 문화인 이주 문화적 더 융성</a:t>
            </a:r>
            <a:endParaRPr lang="en-US" altLang="ko-KR" sz="2500">
              <a:solidFill>
                <a:srgbClr val="595959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 도시부에서 서양식 생활 도입 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‘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문화주택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’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 유행</a:t>
            </a:r>
          </a:p>
        </p:txBody>
      </p:sp>
      <p:grpSp>
        <p:nvGrpSpPr>
          <p:cNvPr id="1004" name="그룹 1004"/>
          <p:cNvGrpSpPr/>
          <p:nvPr/>
        </p:nvGrpSpPr>
        <p:grpSpPr>
          <a:xfrm>
            <a:off x="9121726" y="4637961"/>
            <a:ext cx="264808" cy="264808"/>
            <a:chOff x="9121726" y="5877520"/>
            <a:chExt cx="264808" cy="26480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121726" y="5877520"/>
              <a:ext cx="264808" cy="26480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pic>
        <p:nvPicPr>
          <p:cNvPr id="1007" name="그림 100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083948" y="549396"/>
            <a:ext cx="5195207" cy="8605485"/>
          </a:xfrm>
          <a:prstGeom prst="rect">
            <a:avLst/>
          </a:prstGeom>
        </p:spPr>
      </p:pic>
      <p:sp>
        <p:nvSpPr>
          <p:cNvPr id="1008" name="Object 20"/>
          <p:cNvSpPr txBox="1"/>
          <p:nvPr/>
        </p:nvSpPr>
        <p:spPr>
          <a:xfrm>
            <a:off x="9670844" y="6515100"/>
            <a:ext cx="6171429" cy="617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3500">
                <a:solidFill>
                  <a:srgbClr val="595959"/>
                </a:solidFill>
                <a:latin typeface="Cafe24 Dangdanghae"/>
                <a:cs typeface="Cafe24 Dangdanghae"/>
              </a:rPr>
              <a:t>삶의 질 향상</a:t>
            </a:r>
            <a:endParaRPr lang="en-US" sz="35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009" name="Object 21"/>
          <p:cNvSpPr txBox="1"/>
          <p:nvPr/>
        </p:nvSpPr>
        <p:spPr>
          <a:xfrm>
            <a:off x="9371438" y="7151265"/>
            <a:ext cx="6554362" cy="12288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오복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노포 가게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 백화점 </a:t>
            </a:r>
          </a:p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우물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  <a:sym typeface="Wingdings"/>
              </a:rPr>
              <a:t>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석유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  <a:sym typeface="Wingdings"/>
              </a:rPr>
              <a:t>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램프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상수도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  <a:sym typeface="Wingdings"/>
              </a:rPr>
              <a:t>및 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전기 가스</a:t>
            </a:r>
          </a:p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선풍기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전기스토브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다리미등 보급</a:t>
            </a:r>
          </a:p>
        </p:txBody>
      </p:sp>
      <p:grpSp>
        <p:nvGrpSpPr>
          <p:cNvPr id="1010" name="그룹 1005"/>
          <p:cNvGrpSpPr/>
          <p:nvPr/>
        </p:nvGrpSpPr>
        <p:grpSpPr>
          <a:xfrm>
            <a:off x="9219057" y="6674403"/>
            <a:ext cx="264808" cy="264808"/>
            <a:chOff x="9142857" y="7334663"/>
            <a:chExt cx="264808" cy="264808"/>
          </a:xfrm>
        </p:grpSpPr>
        <p:pic>
          <p:nvPicPr>
            <p:cNvPr id="1011" name="Object 22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142857" y="7334663"/>
              <a:ext cx="264808" cy="264808"/>
            </a:xfrm>
            <a:prstGeom prst="rect">
              <a:avLst/>
            </a:prstGeom>
          </p:spPr>
        </p:pic>
      </p:grpSp>
      <p:sp>
        <p:nvSpPr>
          <p:cNvPr id="1020" name="Object 15"/>
          <p:cNvSpPr txBox="1"/>
          <p:nvPr/>
        </p:nvSpPr>
        <p:spPr>
          <a:xfrm>
            <a:off x="9443396" y="2528636"/>
            <a:ext cx="6171429" cy="6222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3500">
                <a:solidFill>
                  <a:srgbClr val="595959"/>
                </a:solidFill>
                <a:latin typeface="Cafe24 Dangdanghae"/>
                <a:cs typeface="Cafe24 Dangdanghae"/>
              </a:rPr>
              <a:t>도시배경 대중문화 성립</a:t>
            </a:r>
            <a:endParaRPr lang="en-US" sz="35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021" name="Object 16"/>
          <p:cNvSpPr txBox="1"/>
          <p:nvPr/>
        </p:nvSpPr>
        <p:spPr>
          <a:xfrm>
            <a:off x="8991600" y="3164804"/>
            <a:ext cx="8665678" cy="8528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Cafe24 Dangdanghae"/>
                <a:cs typeface="Cafe24 Dangdanghae"/>
              </a:rPr>
              <a:t>경제문화 중심지 오사카 · 고베 에서 도시배경 대중문화 성립 </a:t>
            </a:r>
          </a:p>
          <a:p>
            <a:pPr lvl="0">
              <a:defRPr/>
            </a:pPr>
            <a:r>
              <a:rPr lang="en-US" altLang="ko-KR" sz="2500">
                <a:solidFill>
                  <a:srgbClr val="595959"/>
                </a:solidFill>
                <a:latin typeface="Cafe24 Dangdanghae"/>
                <a:cs typeface="Cafe24 Dangdanghae"/>
              </a:rPr>
              <a:t>-&gt;</a:t>
            </a:r>
            <a:r>
              <a:rPr lang="ko-KR" altLang="en-US" sz="2500">
                <a:solidFill>
                  <a:srgbClr val="595959"/>
                </a:solidFill>
                <a:latin typeface="Cafe24 Dangdanghae"/>
                <a:cs typeface="Cafe24 Dangdanghae"/>
              </a:rPr>
              <a:t>전국으로 파급</a:t>
            </a:r>
            <a:endParaRPr lang="ko-KR" altLang="en-US" sz="250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  <p:grpSp>
        <p:nvGrpSpPr>
          <p:cNvPr id="1022" name="그룹 1004"/>
          <p:cNvGrpSpPr/>
          <p:nvPr/>
        </p:nvGrpSpPr>
        <p:grpSpPr>
          <a:xfrm>
            <a:off x="9067800" y="2668892"/>
            <a:ext cx="264808" cy="264808"/>
            <a:chOff x="9121726" y="5877520"/>
            <a:chExt cx="264808" cy="264808"/>
          </a:xfrm>
        </p:grpSpPr>
        <p:pic>
          <p:nvPicPr>
            <p:cNvPr id="1023" name="Object 1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121726" y="5877520"/>
              <a:ext cx="264808" cy="2648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3" animBg="1"/>
      <p:bldP spid="16" grpId="4" animBg="1"/>
      <p:bldP spid="1004" grpId="5" animBg="1"/>
      <p:bldP spid="1008" grpId="6" animBg="1"/>
      <p:bldP spid="1009" grpId="7" animBg="1"/>
      <p:bldP spid="1010" grpId="8" animBg="1"/>
      <p:bldP spid="1020" grpId="0" animBg="1"/>
      <p:bldP spid="1021" grpId="1" animBg="1"/>
      <p:bldP spid="102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grpSp>
        <p:nvGrpSpPr>
          <p:cNvPr id="1003" name="그룹 1003"/>
          <p:cNvGrpSpPr/>
          <p:nvPr/>
        </p:nvGrpSpPr>
        <p:grpSpPr>
          <a:xfrm>
            <a:off x="1460662" y="6843726"/>
            <a:ext cx="13625053" cy="164571"/>
            <a:chOff x="1460662" y="5679771"/>
            <a:chExt cx="1362505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30857" y="6794288"/>
            <a:ext cx="271524" cy="271524"/>
            <a:chOff x="1430857" y="5630333"/>
            <a:chExt cx="271524" cy="2715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066667" y="6794288"/>
            <a:ext cx="271524" cy="271524"/>
            <a:chOff x="15066667" y="5630333"/>
            <a:chExt cx="271524" cy="27152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186676" y="6776976"/>
            <a:ext cx="271524" cy="271524"/>
            <a:chOff x="10646873" y="5632152"/>
            <a:chExt cx="271524" cy="27152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pic>
        <p:nvPicPr>
          <p:cNvPr id="1011" name="그림 10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600200" y="2933700"/>
            <a:ext cx="3259803" cy="3657600"/>
          </a:xfrm>
          <a:prstGeom prst="rect">
            <a:avLst/>
          </a:prstGeom>
        </p:spPr>
      </p:pic>
      <p:pic>
        <p:nvPicPr>
          <p:cNvPr id="1012" name="그림 10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105400" y="2933700"/>
            <a:ext cx="3034146" cy="3809999"/>
          </a:xfrm>
          <a:prstGeom prst="rect">
            <a:avLst/>
          </a:prstGeom>
        </p:spPr>
      </p:pic>
      <p:sp>
        <p:nvSpPr>
          <p:cNvPr id="1018" name="Object 26"/>
          <p:cNvSpPr txBox="1"/>
          <p:nvPr/>
        </p:nvSpPr>
        <p:spPr>
          <a:xfrm>
            <a:off x="2639322" y="7353300"/>
            <a:ext cx="5209278" cy="617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3500">
                <a:solidFill>
                  <a:srgbClr val="595959"/>
                </a:solidFill>
                <a:latin typeface="Cafe24 Dangdanghae"/>
                <a:cs typeface="Cafe24 Dangdanghae"/>
              </a:rPr>
              <a:t>도로와 교통기관 정비</a:t>
            </a:r>
          </a:p>
        </p:txBody>
      </p:sp>
      <p:sp>
        <p:nvSpPr>
          <p:cNvPr id="1019" name="Object 27"/>
          <p:cNvSpPr txBox="1"/>
          <p:nvPr/>
        </p:nvSpPr>
        <p:spPr>
          <a:xfrm>
            <a:off x="2133600" y="7989466"/>
            <a:ext cx="4725552" cy="8764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>
              <a:defRPr/>
            </a:pPr>
            <a:r>
              <a:rPr lang="ko-KR" altLang="en-US" sz="2600">
                <a:solidFill>
                  <a:srgbClr val="595959"/>
                </a:solidFill>
                <a:latin typeface="S-Core Dream 4 Regular"/>
                <a:cs typeface="S-Core Dream 4 Regular"/>
              </a:rPr>
              <a:t>노면 전철</a:t>
            </a:r>
            <a:r>
              <a:rPr lang="en-US" altLang="ko-KR" sz="26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600">
                <a:solidFill>
                  <a:srgbClr val="595959"/>
                </a:solidFill>
                <a:latin typeface="S-Core Dream 4 Regular"/>
                <a:cs typeface="S-Core Dream 4 Regular"/>
              </a:rPr>
              <a:t>청 버스</a:t>
            </a:r>
            <a:r>
              <a:rPr lang="en-US" altLang="ko-KR" sz="26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600">
                <a:solidFill>
                  <a:srgbClr val="595959"/>
                </a:solidFill>
                <a:latin typeface="S-Core Dream 4 Regular"/>
                <a:cs typeface="S-Core Dream 4 Regular"/>
              </a:rPr>
              <a:t>엔타로 버스등 승합버스가 시내 주행</a:t>
            </a:r>
            <a:endParaRPr lang="en-US" sz="260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  <p:grpSp>
        <p:nvGrpSpPr>
          <p:cNvPr id="1020" name="그룹 1006"/>
          <p:cNvGrpSpPr/>
          <p:nvPr/>
        </p:nvGrpSpPr>
        <p:grpSpPr>
          <a:xfrm>
            <a:off x="2263726" y="7493556"/>
            <a:ext cx="264808" cy="264808"/>
            <a:chOff x="9121726" y="4439425"/>
            <a:chExt cx="264808" cy="264808"/>
          </a:xfrm>
        </p:grpSpPr>
        <p:pic>
          <p:nvPicPr>
            <p:cNvPr id="1021" name="Object 2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9121726" y="4439425"/>
              <a:ext cx="264808" cy="264808"/>
            </a:xfrm>
            <a:prstGeom prst="rect">
              <a:avLst/>
            </a:prstGeom>
          </p:spPr>
        </p:pic>
      </p:grpSp>
      <p:sp>
        <p:nvSpPr>
          <p:cNvPr id="1022" name="Object 20"/>
          <p:cNvSpPr txBox="1"/>
          <p:nvPr/>
        </p:nvSpPr>
        <p:spPr>
          <a:xfrm>
            <a:off x="9061244" y="7353300"/>
            <a:ext cx="6171429" cy="617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altLang="ko-KR" sz="3500">
                <a:solidFill>
                  <a:srgbClr val="595959"/>
                </a:solidFill>
                <a:latin typeface="Cafe24 Dangdanghae"/>
                <a:cs typeface="Cafe24 Dangdanghae"/>
              </a:rPr>
              <a:t>‘</a:t>
            </a:r>
            <a:r>
              <a:rPr lang="ko-KR" altLang="en-US" sz="3500">
                <a:solidFill>
                  <a:srgbClr val="595959"/>
                </a:solidFill>
                <a:latin typeface="Cafe24 Dangdanghae"/>
                <a:cs typeface="Cafe24 Dangdanghae"/>
              </a:rPr>
              <a:t>샐러리맨</a:t>
            </a:r>
            <a:r>
              <a:rPr lang="en-US" altLang="ko-KR" sz="3500">
                <a:solidFill>
                  <a:srgbClr val="595959"/>
                </a:solidFill>
                <a:latin typeface="Cafe24 Dangdanghae"/>
                <a:cs typeface="Cafe24 Dangdanghae"/>
              </a:rPr>
              <a:t>’</a:t>
            </a:r>
            <a:r>
              <a:rPr lang="ko-KR" altLang="en-US" sz="3500">
                <a:solidFill>
                  <a:srgbClr val="595959"/>
                </a:solidFill>
                <a:latin typeface="Cafe24 Dangdanghae"/>
                <a:cs typeface="Cafe24 Dangdanghae"/>
              </a:rPr>
              <a:t> 대중의 주인공</a:t>
            </a:r>
          </a:p>
        </p:txBody>
      </p:sp>
      <p:sp>
        <p:nvSpPr>
          <p:cNvPr id="1023" name="Object 21"/>
          <p:cNvSpPr txBox="1"/>
          <p:nvPr/>
        </p:nvSpPr>
        <p:spPr>
          <a:xfrm>
            <a:off x="8229600" y="8029472"/>
            <a:ext cx="7087762" cy="8478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대학령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고등학교령 공포로 고등교육 기관정비 </a:t>
            </a:r>
          </a:p>
          <a:p>
            <a:pPr lvl="0" algn="ctr">
              <a:defRPr/>
            </a:pP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민간기업에 근무하는 대졸의 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‘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샐러리맨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’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 등장</a:t>
            </a:r>
          </a:p>
        </p:txBody>
      </p:sp>
      <p:grpSp>
        <p:nvGrpSpPr>
          <p:cNvPr id="1024" name="그룹 1005"/>
          <p:cNvGrpSpPr/>
          <p:nvPr/>
        </p:nvGrpSpPr>
        <p:grpSpPr>
          <a:xfrm>
            <a:off x="8609457" y="7512603"/>
            <a:ext cx="264808" cy="264808"/>
            <a:chOff x="9142857" y="7334663"/>
            <a:chExt cx="264808" cy="264808"/>
          </a:xfrm>
        </p:grpSpPr>
        <p:pic>
          <p:nvPicPr>
            <p:cNvPr id="1025" name="Object 2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9142857" y="7334663"/>
              <a:ext cx="264808" cy="264808"/>
            </a:xfrm>
            <a:prstGeom prst="rect">
              <a:avLst/>
            </a:prstGeom>
          </p:spPr>
        </p:pic>
      </p:grpSp>
      <p:pic>
        <p:nvPicPr>
          <p:cNvPr id="1026" name="그림 1025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839200" y="2781300"/>
            <a:ext cx="6096000" cy="3833528"/>
          </a:xfrm>
          <a:prstGeom prst="rect">
            <a:avLst/>
          </a:prstGeom>
        </p:spPr>
      </p:pic>
      <p:sp>
        <p:nvSpPr>
          <p:cNvPr id="1027" name="TextBox 1026"/>
          <p:cNvSpPr txBox="1"/>
          <p:nvPr/>
        </p:nvSpPr>
        <p:spPr>
          <a:xfrm>
            <a:off x="1143000" y="744855"/>
            <a:ext cx="9144000" cy="104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300">
                <a:solidFill>
                  <a:srgbClr val="595959"/>
                </a:solidFill>
                <a:latin typeface="Cafe24 Dangdanghae"/>
                <a:cs typeface="Cafe24 Dangdanghae"/>
              </a:rPr>
              <a:t>도시 문화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" grpId="0" animBg="1"/>
      <p:bldP spid="1019" grpId="1" animBg="1"/>
      <p:bldP spid="1020" grpId="2" animBg="1"/>
      <p:bldP spid="1022" grpId="3" animBg="1"/>
      <p:bldP spid="1023" grpId="4" animBg="1"/>
      <p:bldP spid="1024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744757" y="6401726"/>
            <a:ext cx="2634076" cy="116338"/>
            <a:chOff x="15744757" y="6401726"/>
            <a:chExt cx="2634076" cy="1163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5744757" y="6401726"/>
              <a:ext cx="2634076" cy="1163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1905" y="477972"/>
            <a:ext cx="1447809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8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연예문화중</a:t>
            </a:r>
            <a:r>
              <a:rPr lang="ko-KR" altLang="en-US" sz="4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하나인 </a:t>
            </a:r>
            <a:r>
              <a:rPr lang="ko-KR" altLang="en-US" sz="48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다카라즈카</a:t>
            </a:r>
            <a:r>
              <a:rPr lang="ko-KR" altLang="en-US" sz="4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가극단 소개영상</a:t>
            </a:r>
            <a:endParaRPr lang="en-US" sz="4800" dirty="0"/>
          </a:p>
        </p:txBody>
      </p:sp>
      <p:sp>
        <p:nvSpPr>
          <p:cNvPr id="10" name="Object 10"/>
          <p:cNvSpPr txBox="1"/>
          <p:nvPr/>
        </p:nvSpPr>
        <p:spPr>
          <a:xfrm>
            <a:off x="1295400" y="9568913"/>
            <a:ext cx="755714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dirty="0">
                <a:hlinkClick r:id="rId3"/>
              </a:rPr>
              <a:t>https://youtu.be/ClJuL48RQAc</a:t>
            </a:r>
            <a:endParaRPr lang="en-US" sz="2800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1722376" y="4995446"/>
            <a:ext cx="9886033" cy="144864"/>
            <a:chOff x="11722376" y="4995446"/>
            <a:chExt cx="9886033" cy="14486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1722376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  <p:pic>
        <p:nvPicPr>
          <p:cNvPr id="6" name="그림 5" descr="스포츠, 무용수, 장식, 입은이(가) 표시된 사진&#10;&#10;자동 생성된 설명">
            <a:extLst>
              <a:ext uri="{FF2B5EF4-FFF2-40B4-BE49-F238E27FC236}">
                <a16:creationId xmlns:a16="http://schemas.microsoft.com/office/drawing/2014/main" id="{809C9053-A58B-4ECB-8355-6AE57874F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73" y="2130727"/>
            <a:ext cx="12671157" cy="62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200" y="3759410"/>
            <a:ext cx="14455243" cy="6079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5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다이쇼시대의 </a:t>
            </a:r>
          </a:p>
          <a:p>
            <a:r>
              <a:rPr lang="en-US" sz="125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서양문화 영향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536181" y="7942781"/>
            <a:ext cx="13363129" cy="1424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4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다이쇼 시대의 복장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10200" y="655893"/>
            <a:ext cx="6141844" cy="5527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일본문화</a:t>
            </a:r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10764000" y="655893"/>
            <a:ext cx="4400000" cy="5527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21908957 이재은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353056" y="2071360"/>
            <a:ext cx="4598987" cy="5421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01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353057" y="5437619"/>
            <a:ext cx="14722242" cy="1599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다이쇼 시대의 서양문화의 영향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1353056" y="7710024"/>
            <a:ext cx="14801977" cy="895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4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서양의 문화를 바탕으로 새로운 문화적 경험이 보급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372104" y="9734985"/>
            <a:ext cx="4170730" cy="426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01 제목을 입력해주세요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09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09305" y="3194959"/>
            <a:ext cx="14824957" cy="22775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근대적 일상생활과 서양의 문화를 바탕으로 새로운 경험이 보급된 시기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410199" y="1581886"/>
            <a:ext cx="752757" cy="703828"/>
            <a:chOff x="1410199" y="1581886"/>
            <a:chExt cx="752757" cy="70382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1410199" y="1581886"/>
              <a:ext cx="752757" cy="70382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53439" y="6713271"/>
            <a:ext cx="1539447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다이쇼 시대에는 서양의 영향을 많이 받아 서양복을 그대로 모방한 형태가 사회에 많이 나타나기 시작함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2237" y="9429037"/>
            <a:ext cx="13133181" cy="164571"/>
            <a:chOff x="-838095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838095" y="9460571"/>
              <a:ext cx="13133181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372104" y="9734985"/>
            <a:ext cx="4170730" cy="426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01 제목을 입력해주세요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410200" y="1443248"/>
            <a:ext cx="12225218" cy="16812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다이쇼시대의 양복과 양장</a:t>
            </a:r>
            <a:endParaRPr lang="en-US" dirty="0"/>
          </a:p>
        </p:txBody>
      </p:sp>
      <p:sp>
        <p:nvSpPr>
          <p:cNvPr id="12" name="Object 12"/>
          <p:cNvSpPr txBox="1"/>
          <p:nvPr/>
        </p:nvSpPr>
        <p:spPr>
          <a:xfrm>
            <a:off x="1410200" y="5388543"/>
            <a:ext cx="12225219" cy="25587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다이쇼 시대에 여성들은 양장을 입는 것이 유행</a:t>
            </a:r>
          </a:p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-기모노에 있어서는 화려한 하오리가 유행</a:t>
            </a:r>
          </a:p>
          <a:p>
            <a:endParaRPr lang="en-US" dirty="0"/>
          </a:p>
        </p:txBody>
      </p:sp>
      <p:sp>
        <p:nvSpPr>
          <p:cNvPr id="13" name="Object 13"/>
          <p:cNvSpPr txBox="1"/>
          <p:nvPr/>
        </p:nvSpPr>
        <p:spPr>
          <a:xfrm>
            <a:off x="1372104" y="4420827"/>
            <a:ext cx="1383947" cy="16163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1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01</a:t>
            </a:r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1410200" y="7683400"/>
            <a:ext cx="12225219" cy="17365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다이쇼 시대의 남성들은 양복을 입는 것이 유행</a:t>
            </a:r>
          </a:p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-남성은 오오시마츠무기, 메이센 등 이 유행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1372104" y="6715679"/>
            <a:ext cx="1383947" cy="16163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1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02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0703202" y="1701518"/>
            <a:ext cx="5115845" cy="6934003"/>
            <a:chOff x="10703202" y="1701518"/>
            <a:chExt cx="5115845" cy="693400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3202" y="1701518"/>
              <a:ext cx="5115845" cy="6934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9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647829" y="1468848"/>
            <a:ext cx="12131548" cy="17728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kern="0" spc="-100" dirty="0">
                <a:solidFill>
                  <a:srgbClr val="000000"/>
                </a:solidFill>
                <a:latin typeface="S-Core Dream 4 Regular" pitchFamily="34" charset="0"/>
                <a:cs typeface="S-Core Dream 4 Regular" pitchFamily="34" charset="0"/>
              </a:rPr>
              <a:t>다이쇼 시대 남성 복장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1374095" y="3273285"/>
            <a:ext cx="5420431" cy="4088841"/>
            <a:chOff x="1374095" y="3273285"/>
            <a:chExt cx="5420431" cy="408884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4095" y="3273285"/>
              <a:ext cx="5420431" cy="40888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94526" y="5142857"/>
            <a:ext cx="9939981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S-Core Dream 4 Regular" pitchFamily="34" charset="0"/>
                <a:cs typeface="S-Core Dream 4 Regular" pitchFamily="34" charset="0"/>
              </a:rPr>
              <a:t>오오시마츠무기- 오오시마에서 나는 붓으로 살짝 스친 것 같은 무늬가 많이 있게  짠 명주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6102639" y="6981321"/>
            <a:ext cx="2813796" cy="124275"/>
            <a:chOff x="16102639" y="6981321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102639" y="6981321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77600" y="9247947"/>
            <a:ext cx="13133181" cy="164571"/>
            <a:chOff x="977600" y="9247947"/>
            <a:chExt cx="13133181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977600" y="9247947"/>
              <a:ext cx="13133181" cy="16457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514438" y="9460571"/>
            <a:ext cx="13133181" cy="164571"/>
            <a:chOff x="5514438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5514438" y="9460571"/>
              <a:ext cx="13133181" cy="1645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635365" y="735716"/>
            <a:ext cx="4657494" cy="252301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95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목차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9657137" y="2519094"/>
            <a:ext cx="1383947" cy="16163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dirty="0">
                <a:solidFill>
                  <a:srgbClr val="595959"/>
                </a:solidFill>
                <a:latin typeface="Cafe24 Dangdanghae"/>
                <a:cs typeface="Cafe24 Dangdanghae"/>
              </a:rPr>
              <a:t>01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9619034" y="3438139"/>
            <a:ext cx="3639765" cy="95410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8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다이쇼</a:t>
            </a:r>
            <a:r>
              <a:rPr lang="ko-KR" altLang="en-US" sz="2800" dirty="0">
                <a:solidFill>
                  <a:srgbClr val="595959"/>
                </a:solidFill>
                <a:latin typeface="Cafe24 Dangdanghae"/>
                <a:cs typeface="Cafe24 Dangdanghae"/>
              </a:rPr>
              <a:t> 시대의 </a:t>
            </a:r>
            <a:r>
              <a:rPr lang="ko-KR" altLang="en-US" sz="28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연예문화와</a:t>
            </a:r>
            <a:r>
              <a:rPr lang="ko-KR" altLang="en-US" sz="2800" dirty="0">
                <a:solidFill>
                  <a:srgbClr val="595959"/>
                </a:solidFill>
                <a:latin typeface="Cafe24 Dangdanghae"/>
                <a:cs typeface="Cafe24 Dangdanghae"/>
              </a:rPr>
              <a:t> 도시문화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520894" y="2508635"/>
            <a:ext cx="1383947" cy="16163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dirty="0">
                <a:solidFill>
                  <a:srgbClr val="595959"/>
                </a:solidFill>
                <a:latin typeface="Cafe24 Dangdanghae"/>
                <a:cs typeface="Cafe24 Dangdanghae"/>
              </a:rPr>
              <a:t>02</a:t>
            </a:r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13520894" y="3443534"/>
            <a:ext cx="3014506" cy="95410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en-US" altLang="ko-KR" sz="28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다이쇼</a:t>
            </a:r>
            <a:r>
              <a:rPr lang="en-US" altLang="ko-KR" sz="2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</a:t>
            </a:r>
            <a:r>
              <a:rPr lang="en-US" altLang="ko-KR" sz="28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시대의</a:t>
            </a:r>
            <a:r>
              <a:rPr lang="en-US" altLang="ko-KR" sz="2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</a:t>
            </a:r>
            <a:r>
              <a:rPr lang="en-US" altLang="ko-KR" sz="28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복장</a:t>
            </a:r>
            <a:endParaRPr lang="en-US" altLang="ko-KR" sz="2800" dirty="0"/>
          </a:p>
        </p:txBody>
      </p:sp>
      <p:sp>
        <p:nvSpPr>
          <p:cNvPr id="16" name="Object 16"/>
          <p:cNvSpPr txBox="1"/>
          <p:nvPr/>
        </p:nvSpPr>
        <p:spPr>
          <a:xfrm>
            <a:off x="9609239" y="4436244"/>
            <a:ext cx="1383947" cy="16163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dirty="0">
                <a:solidFill>
                  <a:srgbClr val="595959"/>
                </a:solidFill>
                <a:latin typeface="Cafe24 Dangdanghae"/>
                <a:cs typeface="Cafe24 Dangdanghae"/>
              </a:rPr>
              <a:t>03</a:t>
            </a:r>
            <a:endParaRPr lang="en-US" dirty="0"/>
          </a:p>
        </p:txBody>
      </p:sp>
      <p:sp>
        <p:nvSpPr>
          <p:cNvPr id="17" name="Object 17"/>
          <p:cNvSpPr txBox="1"/>
          <p:nvPr/>
        </p:nvSpPr>
        <p:spPr>
          <a:xfrm>
            <a:off x="9657135" y="5366094"/>
            <a:ext cx="3449265" cy="95410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8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다이쇼</a:t>
            </a:r>
            <a:r>
              <a:rPr lang="ko-KR" altLang="en-US" sz="2800" dirty="0">
                <a:solidFill>
                  <a:srgbClr val="595959"/>
                </a:solidFill>
                <a:latin typeface="Cafe24 Dangdanghae"/>
                <a:cs typeface="Cafe24 Dangdanghae"/>
              </a:rPr>
              <a:t> 시대의 </a:t>
            </a:r>
            <a:r>
              <a:rPr lang="ko-KR" altLang="en-US" sz="28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식문화</a:t>
            </a:r>
            <a:endParaRPr lang="ko-KR" altLang="en-US" sz="2800" dirty="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20894" y="4368886"/>
            <a:ext cx="1383947" cy="16163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dirty="0">
                <a:solidFill>
                  <a:srgbClr val="595959"/>
                </a:solidFill>
                <a:latin typeface="Cafe24 Dangdanghae"/>
                <a:cs typeface="Cafe24 Dangdanghae"/>
              </a:rPr>
              <a:t>04</a:t>
            </a:r>
            <a:endParaRPr lang="en-US" dirty="0"/>
          </a:p>
        </p:txBody>
      </p:sp>
      <p:sp>
        <p:nvSpPr>
          <p:cNvPr id="20" name="Object 20"/>
          <p:cNvSpPr txBox="1"/>
          <p:nvPr/>
        </p:nvSpPr>
        <p:spPr>
          <a:xfrm>
            <a:off x="13520894" y="5366094"/>
            <a:ext cx="4005106" cy="95410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800" dirty="0">
                <a:solidFill>
                  <a:srgbClr val="595959"/>
                </a:solidFill>
                <a:latin typeface="Cafe24 Dangdanghae"/>
                <a:cs typeface="Cafe24 Dangdanghae"/>
              </a:rPr>
              <a:t>쇼와 시대 초기의 대중문화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96938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grpSp>
        <p:nvGrpSpPr>
          <p:cNvPr id="1003" name="그룹 1003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004" name="그림 100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05000" y="-342900"/>
            <a:ext cx="6629400" cy="10972800"/>
          </a:xfrm>
          <a:prstGeom prst="rect">
            <a:avLst/>
          </a:prstGeom>
        </p:spPr>
      </p:pic>
      <p:sp>
        <p:nvSpPr>
          <p:cNvPr id="23" name="Object 10"/>
          <p:cNvSpPr txBox="1"/>
          <p:nvPr/>
        </p:nvSpPr>
        <p:spPr>
          <a:xfrm>
            <a:off x="9639057" y="6408427"/>
            <a:ext cx="1383947" cy="103105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dirty="0">
                <a:solidFill>
                  <a:srgbClr val="595959"/>
                </a:solidFill>
                <a:latin typeface="Cafe24 Dangdanghae"/>
                <a:cs typeface="Cafe24 Dangdanghae"/>
              </a:rPr>
              <a:t>05</a:t>
            </a:r>
            <a:endParaRPr lang="en-US" dirty="0"/>
          </a:p>
        </p:txBody>
      </p:sp>
      <p:sp>
        <p:nvSpPr>
          <p:cNvPr id="26" name="Object 17"/>
          <p:cNvSpPr txBox="1"/>
          <p:nvPr/>
        </p:nvSpPr>
        <p:spPr>
          <a:xfrm>
            <a:off x="9639056" y="7346067"/>
            <a:ext cx="3449264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800" dirty="0">
                <a:solidFill>
                  <a:srgbClr val="595959"/>
                </a:solidFill>
                <a:latin typeface="Cafe24 Dangdanghae"/>
                <a:cs typeface="Cafe24 Dangdanghae"/>
              </a:rPr>
              <a:t>쇼와 시대의 양복</a:t>
            </a:r>
          </a:p>
        </p:txBody>
      </p:sp>
      <p:sp>
        <p:nvSpPr>
          <p:cNvPr id="25" name="Object 10"/>
          <p:cNvSpPr txBox="1"/>
          <p:nvPr/>
        </p:nvSpPr>
        <p:spPr>
          <a:xfrm>
            <a:off x="13502813" y="6406881"/>
            <a:ext cx="1383947" cy="103105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dirty="0">
                <a:solidFill>
                  <a:srgbClr val="595959"/>
                </a:solidFill>
                <a:latin typeface="Cafe24 Dangdanghae"/>
                <a:cs typeface="Cafe24 Dangdanghae"/>
              </a:rPr>
              <a:t>06</a:t>
            </a:r>
            <a:endParaRPr lang="en-US" dirty="0"/>
          </a:p>
        </p:txBody>
      </p:sp>
      <p:sp>
        <p:nvSpPr>
          <p:cNvPr id="27" name="Object 17"/>
          <p:cNvSpPr txBox="1"/>
          <p:nvPr/>
        </p:nvSpPr>
        <p:spPr>
          <a:xfrm>
            <a:off x="13502813" y="7346067"/>
            <a:ext cx="3624107" cy="5232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800" dirty="0">
                <a:solidFill>
                  <a:srgbClr val="595959"/>
                </a:solidFill>
                <a:latin typeface="Cafe24 Dangdanghae"/>
                <a:cs typeface="Cafe24 Dangdanghae"/>
              </a:rPr>
              <a:t>쇼와 시대의 양식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3" grpId="3" animBg="1"/>
      <p:bldP spid="14" grpId="4" animBg="1"/>
      <p:bldP spid="16" grpId="6" animBg="1"/>
      <p:bldP spid="17" grpId="7" animBg="1"/>
      <p:bldP spid="19" grpId="9" animBg="1"/>
      <p:bldP spid="20" grpId="10" animBg="1"/>
      <p:bldP spid="23" grpId="0"/>
      <p:bldP spid="26" grpId="0"/>
      <p:bldP spid="25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6938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68819" y="4203543"/>
            <a:ext cx="889458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기모노에 있어서는 화려한 하오리가 유행</a:t>
            </a:r>
          </a:p>
          <a:p>
            <a:endParaRPr lang="en-US" sz="3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남녀공용으로 입기에 발목까지 내려온다.</a:t>
            </a:r>
          </a:p>
          <a:p>
            <a:endParaRPr lang="en-US" sz="3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3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-하오리를 입을 때에는 앞섶에 있는 끈을 교차시켜서 묶는다.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3217543" y="1443248"/>
            <a:ext cx="9964383" cy="16812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다이쇼 시대의 기모노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2272592" y="1260773"/>
            <a:ext cx="5503230" cy="8269880"/>
            <a:chOff x="11083056" y="1463344"/>
            <a:chExt cx="5503230" cy="826988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83056" y="1463344"/>
              <a:ext cx="5503230" cy="8269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2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91152" y="1233282"/>
            <a:ext cx="9247226" cy="16812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도시화에 따른 의복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853549" y="3930148"/>
            <a:ext cx="8281051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도시화에 따른 생활개선운동과 관동대지진과 같은 천재지변을 겪음</a:t>
            </a:r>
          </a:p>
          <a:p>
            <a:endParaRPr lang="en-US" sz="24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24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그 결과? 화복의 비활동성을 개선, 근대생활에 맞는 의복을 요구</a:t>
            </a:r>
          </a:p>
          <a:p>
            <a:endParaRPr lang="en-US" sz="24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24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-다이쇼 시대의  여성잡지 확산 , 화장,헤어스타일을 통해 서양화는 자연스럽게 받아들여짐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0715261" y="1664192"/>
            <a:ext cx="6842412" cy="6127623"/>
            <a:chOff x="9807309" y="2300948"/>
            <a:chExt cx="6842412" cy="612762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07309" y="2300948"/>
              <a:ext cx="6842412" cy="612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02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066800" y="1189225"/>
            <a:ext cx="14388824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500" dirty="0" err="1">
                <a:solidFill>
                  <a:srgbClr val="595959"/>
                </a:solidFill>
                <a:latin typeface="Cafe24 Dangdanghae" pitchFamily="34" charset="0"/>
              </a:rPr>
              <a:t>다이쇼</a:t>
            </a:r>
            <a:r>
              <a:rPr lang="ko-KR" altLang="en-US" sz="4500" dirty="0">
                <a:solidFill>
                  <a:srgbClr val="595959"/>
                </a:solidFill>
                <a:latin typeface="Cafe24 Dangdanghae" pitchFamily="34" charset="0"/>
              </a:rPr>
              <a:t> 시대 배경인 </a:t>
            </a:r>
            <a:r>
              <a:rPr lang="en-US" altLang="ko-KR" sz="4500" dirty="0">
                <a:solidFill>
                  <a:srgbClr val="595959"/>
                </a:solidFill>
                <a:latin typeface="Cafe24 Dangdanghae" pitchFamily="34" charset="0"/>
              </a:rPr>
              <a:t>‘</a:t>
            </a:r>
            <a:r>
              <a:rPr lang="ko-KR" altLang="en-US" sz="4500" dirty="0" err="1">
                <a:solidFill>
                  <a:srgbClr val="595959"/>
                </a:solidFill>
                <a:latin typeface="Cafe24 Dangdanghae" pitchFamily="34" charset="0"/>
              </a:rPr>
              <a:t>귀멸의</a:t>
            </a:r>
            <a:r>
              <a:rPr lang="ko-KR" altLang="en-US" sz="4500" dirty="0">
                <a:solidFill>
                  <a:srgbClr val="595959"/>
                </a:solidFill>
                <a:latin typeface="Cafe24 Dangdanghae" pitchFamily="34" charset="0"/>
              </a:rPr>
              <a:t> 칼날</a:t>
            </a:r>
            <a:r>
              <a:rPr lang="en-US" altLang="ko-KR" sz="4500" dirty="0">
                <a:solidFill>
                  <a:srgbClr val="595959"/>
                </a:solidFill>
                <a:latin typeface="Cafe24 Dangdanghae" pitchFamily="34" charset="0"/>
              </a:rPr>
              <a:t>’ </a:t>
            </a:r>
            <a:r>
              <a:rPr lang="ko-KR" altLang="en-US" sz="4500" dirty="0">
                <a:solidFill>
                  <a:srgbClr val="595959"/>
                </a:solidFill>
                <a:latin typeface="Cafe24 Dangdanghae" pitchFamily="34" charset="0"/>
              </a:rPr>
              <a:t>하오리의 간단한 소개</a:t>
            </a:r>
            <a:endParaRPr lang="en-US" sz="4500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  <p:pic>
        <p:nvPicPr>
          <p:cNvPr id="2" name="온라인 미디어 1" title="【귀멸의 칼날】 귀살대가 입고다니는 '하오리'는 대체 뭘까?">
            <a:hlinkClick r:id="" action="ppaction://media"/>
            <a:extLst>
              <a:ext uri="{FF2B5EF4-FFF2-40B4-BE49-F238E27FC236}">
                <a16:creationId xmlns:a16="http://schemas.microsoft.com/office/drawing/2014/main" id="{54AC0946-7D39-4853-8B70-A47C5D7E65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38400" y="2373818"/>
            <a:ext cx="11444161" cy="64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1977AF-4F93-4DED-B9CD-8C5FB0313B79}"/>
              </a:ext>
            </a:extLst>
          </p:cNvPr>
          <p:cNvSpPr txBox="1"/>
          <p:nvPr/>
        </p:nvSpPr>
        <p:spPr>
          <a:xfrm>
            <a:off x="1524000" y="4426527"/>
            <a:ext cx="8451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kern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다이쇼시대</a:t>
            </a:r>
            <a:r>
              <a:rPr lang="en-US" altLang="ko-KR" sz="72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72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대중문화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809DD-63DE-467B-9DE0-1A23B7AD884A}"/>
              </a:ext>
            </a:extLst>
          </p:cNvPr>
          <p:cNvSpPr txBox="1"/>
          <p:nvPr/>
        </p:nvSpPr>
        <p:spPr>
          <a:xfrm>
            <a:off x="1524000" y="723661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식문화</a:t>
            </a:r>
            <a:endParaRPr lang="ko-KR" alt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35F1F-D06F-4321-BFF7-A355D5ED2CB7}"/>
              </a:ext>
            </a:extLst>
          </p:cNvPr>
          <p:cNvSpPr txBox="1"/>
          <p:nvPr/>
        </p:nvSpPr>
        <p:spPr>
          <a:xfrm>
            <a:off x="1411200" y="655200"/>
            <a:ext cx="944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r>
              <a: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일본문화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3351D-0878-4534-B06C-FF37179C0652}"/>
              </a:ext>
            </a:extLst>
          </p:cNvPr>
          <p:cNvSpPr txBox="1"/>
          <p:nvPr/>
        </p:nvSpPr>
        <p:spPr>
          <a:xfrm>
            <a:off x="11193145" y="655200"/>
            <a:ext cx="3750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22101588 </a:t>
            </a:r>
            <a:r>
              <a:rPr lang="ko-KR" altLang="en-US" sz="20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이동주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4340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A88591E-D958-49C5-AA14-1575A1379492}"/>
              </a:ext>
            </a:extLst>
          </p:cNvPr>
          <p:cNvSpPr txBox="1"/>
          <p:nvPr/>
        </p:nvSpPr>
        <p:spPr>
          <a:xfrm>
            <a:off x="1313920" y="1955023"/>
            <a:ext cx="963809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</a:t>
            </a:r>
          </a:p>
          <a:p>
            <a:r>
              <a:rPr lang="ko-KR" altLang="en-US" sz="54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식문화의 변화</a:t>
            </a:r>
            <a:endParaRPr lang="en-US" altLang="ko-KR" sz="54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endParaRPr lang="en-US" altLang="ko-KR" sz="36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en-US" altLang="ko-KR" sz="36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-</a:t>
            </a:r>
            <a:r>
              <a:rPr lang="ko-KR" altLang="en-US" sz="3600" kern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다이쇼시대</a:t>
            </a:r>
            <a:r>
              <a:rPr lang="ko-KR" altLang="en-US" sz="36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식문화는 </a:t>
            </a:r>
            <a:endParaRPr lang="en-US" altLang="ko-KR" sz="36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ko-KR" altLang="en-US" sz="36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어떻게 </a:t>
            </a:r>
            <a:r>
              <a:rPr lang="ko-KR" altLang="en-US" sz="3600" kern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변한걸까</a:t>
            </a:r>
            <a:r>
              <a:rPr lang="en-US" altLang="ko-KR" sz="3600" kern="12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0491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BF3AB2-BDEF-4C6A-9FE6-E99F3466AB63}"/>
              </a:ext>
            </a:extLst>
          </p:cNvPr>
          <p:cNvSpPr txBox="1"/>
          <p:nvPr/>
        </p:nvSpPr>
        <p:spPr>
          <a:xfrm>
            <a:off x="2438400" y="1183862"/>
            <a:ext cx="131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다이쇼시대</a:t>
            </a:r>
            <a:r>
              <a:rPr lang="ko-KR" altLang="en-US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4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식문화</a:t>
            </a:r>
            <a:r>
              <a:rPr lang="ko-KR" altLang="en-US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변화는</a:t>
            </a:r>
            <a:r>
              <a:rPr lang="en-US" altLang="ko-KR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.. </a:t>
            </a:r>
            <a:r>
              <a:rPr lang="ko-KR" altLang="en-US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바로 </a:t>
            </a:r>
            <a:r>
              <a:rPr lang="ko-KR" altLang="en-US" sz="4400" dirty="0" err="1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지진</a:t>
            </a:r>
            <a:r>
              <a:rPr lang="ko-KR" altLang="en-US" sz="4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때문</a:t>
            </a:r>
            <a:r>
              <a:rPr lang="en-US" altLang="ko-KR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BC7EE-F4D7-4F8F-A13C-259F21B09B63}"/>
              </a:ext>
            </a:extLst>
          </p:cNvPr>
          <p:cNvSpPr txBox="1"/>
          <p:nvPr/>
        </p:nvSpPr>
        <p:spPr>
          <a:xfrm>
            <a:off x="2272145" y="2705100"/>
            <a:ext cx="1374370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간토 대지진</a:t>
            </a:r>
            <a:r>
              <a:rPr lang="en-US" altLang="ko-KR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</a:t>
            </a:r>
            <a:r>
              <a:rPr lang="ko-KR" altLang="en-US" sz="4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関東大地震</a:t>
            </a:r>
            <a:r>
              <a:rPr lang="en-US" altLang="ko-KR" sz="4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ko-KR" altLang="en-US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또는 </a:t>
            </a:r>
            <a:r>
              <a:rPr lang="ko-KR" altLang="en-US" sz="44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관동 대지진</a:t>
            </a:r>
            <a:endParaRPr lang="en-US" altLang="ko-KR" sz="4400" dirty="0">
              <a:solidFill>
                <a:schemeClr val="accent6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endParaRPr lang="en-US" altLang="ko-KR" sz="4400" dirty="0">
              <a:solidFill>
                <a:srgbClr val="202122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en-US" altLang="ko-KR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1923</a:t>
            </a:r>
            <a:r>
              <a:rPr lang="ko-KR" altLang="en-US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년 </a:t>
            </a:r>
            <a:r>
              <a:rPr lang="en-US" altLang="ko-KR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9</a:t>
            </a:r>
            <a:r>
              <a:rPr lang="ko-KR" altLang="en-US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월 </a:t>
            </a:r>
            <a:r>
              <a:rPr lang="en-US" altLang="ko-KR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1</a:t>
            </a:r>
            <a:r>
              <a:rPr lang="ko-KR" altLang="en-US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 일본 도쿄도 등을 포함한 </a:t>
            </a:r>
            <a:r>
              <a:rPr lang="ko-KR" altLang="en-US" sz="4400" dirty="0" err="1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미나미칸토</a:t>
            </a:r>
            <a:r>
              <a:rPr lang="ko-KR" altLang="en-US" sz="4400" dirty="0">
                <a:solidFill>
                  <a:srgbClr val="20212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지역 중심 거대지진</a:t>
            </a:r>
            <a:endParaRPr lang="ko-KR" altLang="en-US" sz="4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464E998-A54B-4119-ABCD-AC234B9AC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618" y="5782866"/>
            <a:ext cx="6067425" cy="42481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3F12A2B-8765-451D-B592-DB8F32F07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737" y="5816203"/>
            <a:ext cx="62769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pic>
        <p:nvPicPr>
          <p:cNvPr id="2050" name="Picture 2" descr="지진 이후 위쪽 절반이 무너진 도쿄의 료운카쿠.">
            <a:extLst>
              <a:ext uri="{FF2B5EF4-FFF2-40B4-BE49-F238E27FC236}">
                <a16:creationId xmlns:a16="http://schemas.microsoft.com/office/drawing/2014/main" id="{06040403-516F-4DA6-9F3E-9048208F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" y="342900"/>
            <a:ext cx="7145654" cy="81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간토 대지진 (간토 지방)">
            <a:extLst>
              <a:ext uri="{FF2B5EF4-FFF2-40B4-BE49-F238E27FC236}">
                <a16:creationId xmlns:a16="http://schemas.microsoft.com/office/drawing/2014/main" id="{EA645A40-CAC4-451C-8B8C-C95D0D503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41" y="723900"/>
            <a:ext cx="7558048" cy="92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폭발: 14pt 3">
            <a:extLst>
              <a:ext uri="{FF2B5EF4-FFF2-40B4-BE49-F238E27FC236}">
                <a16:creationId xmlns:a16="http://schemas.microsoft.com/office/drawing/2014/main" id="{E9A17C02-BD7D-45BB-A05F-F4EE00EAF434}"/>
              </a:ext>
            </a:extLst>
          </p:cNvPr>
          <p:cNvSpPr/>
          <p:nvPr/>
        </p:nvSpPr>
        <p:spPr>
          <a:xfrm>
            <a:off x="9601200" y="6134100"/>
            <a:ext cx="1628495" cy="1694833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연결자 6">
            <a:extLst>
              <a:ext uri="{FF2B5EF4-FFF2-40B4-BE49-F238E27FC236}">
                <a16:creationId xmlns:a16="http://schemas.microsoft.com/office/drawing/2014/main" id="{FE1585DE-07D4-4F8C-949F-7D2C07A2B379}"/>
              </a:ext>
            </a:extLst>
          </p:cNvPr>
          <p:cNvSpPr/>
          <p:nvPr/>
        </p:nvSpPr>
        <p:spPr>
          <a:xfrm>
            <a:off x="11659318" y="57531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B03A1-6051-4BAE-81F9-D4A40DD496E6}"/>
              </a:ext>
            </a:extLst>
          </p:cNvPr>
          <p:cNvSpPr txBox="1"/>
          <p:nvPr/>
        </p:nvSpPr>
        <p:spPr>
          <a:xfrm>
            <a:off x="11430000" y="5218699"/>
            <a:ext cx="15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도쿄</a:t>
            </a:r>
            <a:endParaRPr lang="ko-KR" alt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D4B0C5C-083E-4D1A-B3D1-B26E6039B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28949"/>
            <a:ext cx="167956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A049C-0224-492D-8A9B-2569DA4AA711}"/>
              </a:ext>
            </a:extLst>
          </p:cNvPr>
          <p:cNvSpPr txBox="1"/>
          <p:nvPr/>
        </p:nvSpPr>
        <p:spPr>
          <a:xfrm>
            <a:off x="152400" y="8744447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지진 이후 위쪽 절반이 무너진 도쿄의 </a:t>
            </a:r>
            <a:r>
              <a:rPr lang="ko-KR" altLang="en-US" sz="2400" dirty="0" err="1">
                <a:solidFill>
                  <a:srgbClr val="FF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료운카쿠</a:t>
            </a:r>
            <a:r>
              <a:rPr lang="en-US" altLang="ko-KR" sz="2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3F07C7-9EFD-40F9-A9CD-6446321C3F49}"/>
              </a:ext>
            </a:extLst>
          </p:cNvPr>
          <p:cNvSpPr txBox="1"/>
          <p:nvPr/>
        </p:nvSpPr>
        <p:spPr>
          <a:xfrm>
            <a:off x="8608039" y="5943600"/>
            <a:ext cx="243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해구형지진</a:t>
            </a:r>
            <a:endParaRPr lang="ko-KR" altLang="en-US" sz="2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6603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581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3" cy="164571"/>
            <a:chOff x="1790476" y="9460571"/>
            <a:chExt cx="16857143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0476" y="9460571"/>
              <a:ext cx="16857143" cy="16457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6108CB-FF45-4B61-9607-A067A755806C}"/>
              </a:ext>
            </a:extLst>
          </p:cNvPr>
          <p:cNvSpPr txBox="1"/>
          <p:nvPr/>
        </p:nvSpPr>
        <p:spPr>
          <a:xfrm>
            <a:off x="2630727" y="2476500"/>
            <a:ext cx="6324167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</a:p>
          <a:p>
            <a:endParaRPr lang="en-US" altLang="ko-KR" sz="66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ko-KR" altLang="en-US" sz="8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서양화</a:t>
            </a:r>
            <a:endParaRPr lang="en-US" altLang="ko-KR" sz="8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식문화가 서양화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??</a:t>
            </a:r>
            <a:endParaRPr lang="ko-KR" altLang="en-US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5660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581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471E186-AF62-40BC-8EC3-AEC0BB9B3229}"/>
              </a:ext>
            </a:extLst>
          </p:cNvPr>
          <p:cNvSpPr txBox="1"/>
          <p:nvPr/>
        </p:nvSpPr>
        <p:spPr>
          <a:xfrm>
            <a:off x="2136345" y="1571413"/>
            <a:ext cx="1280650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간토 대지진 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여파 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-&gt; </a:t>
            </a:r>
            <a:r>
              <a:rPr lang="ko-KR" altLang="en-US" sz="5400" dirty="0">
                <a:solidFill>
                  <a:schemeClr val="tx2">
                    <a:lumMod val="40000"/>
                    <a:lumOff val="60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쌀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5400" dirty="0">
                <a:solidFill>
                  <a:schemeClr val="tx2">
                    <a:lumMod val="40000"/>
                    <a:lumOff val="60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생선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등 기존의 일본산 식품 구하기 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X</a:t>
            </a:r>
          </a:p>
          <a:p>
            <a:endParaRPr lang="en-US" altLang="ko-KR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식생활의 변화 추구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서양 요리 소비   ↑</a:t>
            </a:r>
            <a:endParaRPr lang="en-US" altLang="ko-KR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altLang="ko-KR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5400" dirty="0" err="1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화양식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” (</a:t>
            </a:r>
            <a:r>
              <a:rPr lang="ko-KR" altLang="en-US" sz="5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일본화된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서양식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) 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요리 발전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5046C91-B932-40AB-95C2-96EF4EBC5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2847" y="190500"/>
            <a:ext cx="3238500" cy="32385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BFCADFF-F655-4EE7-B30F-40DBF7C51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9500" y="3717663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539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8380" y="6567674"/>
            <a:ext cx="2813796" cy="124275"/>
            <a:chOff x="-488380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488380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02516" y="4549867"/>
            <a:ext cx="9821410" cy="164571"/>
            <a:chOff x="-3102516" y="4549867"/>
            <a:chExt cx="9821410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3102516" y="4549867"/>
              <a:ext cx="9821410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66667" y="9460571"/>
            <a:ext cx="19314286" cy="164571"/>
            <a:chOff x="-666667" y="9460571"/>
            <a:chExt cx="19314286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66667" y="9460571"/>
              <a:ext cx="19314286" cy="16457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BCA0F4-D2AC-41B4-BD1F-8A5FFC3ED6B7}"/>
              </a:ext>
            </a:extLst>
          </p:cNvPr>
          <p:cNvSpPr txBox="1"/>
          <p:nvPr/>
        </p:nvSpPr>
        <p:spPr>
          <a:xfrm>
            <a:off x="2057400" y="2736833"/>
            <a:ext cx="917644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r>
              <a:rPr lang="en-US" altLang="ko-KR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</a:p>
          <a:p>
            <a:r>
              <a:rPr lang="ko-KR" altLang="en-US" sz="5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다이쇼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인기음식</a:t>
            </a:r>
            <a:endParaRPr lang="en-US" altLang="ko-KR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endParaRPr lang="en-US" altLang="ko-KR" sz="4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ko-KR" altLang="en-US" sz="36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식문화가 변화하면서 인기음식 등장</a:t>
            </a:r>
            <a:r>
              <a:rPr lang="en-US" altLang="ko-KR" sz="36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..!?</a:t>
            </a:r>
            <a:endParaRPr lang="ko-KR" altLang="en-US" sz="36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12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10198" y="3759409"/>
            <a:ext cx="14455244" cy="399203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12800">
                <a:solidFill>
                  <a:srgbClr val="595959"/>
                </a:solidFill>
                <a:latin typeface="Cafe24 Dangdanghae"/>
                <a:cs typeface="Cafe24 Dangdanghae"/>
              </a:rPr>
              <a:t>다이쇼시대의</a:t>
            </a:r>
          </a:p>
          <a:p>
            <a:pPr lvl="0">
              <a:defRPr/>
            </a:pPr>
            <a:r>
              <a:rPr lang="ko-KR" altLang="en-US" sz="12800">
                <a:solidFill>
                  <a:srgbClr val="595959"/>
                </a:solidFill>
                <a:latin typeface="Cafe24 Dangdanghae"/>
                <a:cs typeface="Cafe24 Dangdanghae"/>
              </a:rPr>
              <a:t>대중문화</a:t>
            </a:r>
            <a:endParaRPr lang="en-US" sz="128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6184" y="7942783"/>
            <a:ext cx="13363129" cy="90403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altLang="ko-KR" sz="5400">
                <a:solidFill>
                  <a:srgbClr val="595959"/>
                </a:solidFill>
                <a:latin typeface="Cafe24 Dangdanghae"/>
                <a:cs typeface="Cafe24 Dangdanghae"/>
              </a:rPr>
              <a:t>-</a:t>
            </a:r>
            <a:r>
              <a:rPr lang="ko-KR" altLang="en-US" sz="5400">
                <a:solidFill>
                  <a:srgbClr val="595959"/>
                </a:solidFill>
                <a:latin typeface="Cafe24 Dangdanghae"/>
                <a:cs typeface="Cafe24 Dangdanghae"/>
              </a:rPr>
              <a:t>연예문화와 도시문화</a:t>
            </a:r>
          </a:p>
        </p:txBody>
      </p:sp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10199" y="655893"/>
            <a:ext cx="6141844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ko-KR" altLang="en-US" sz="1800" dirty="0">
                <a:solidFill>
                  <a:srgbClr val="595959"/>
                </a:solidFill>
                <a:latin typeface="S-Core Dream 4 Regular" pitchFamily="34" charset="0"/>
              </a:rPr>
              <a:t>일본문화</a:t>
            </a:r>
            <a:endParaRPr lang="ko-KR" altLang="en-US" sz="18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endParaRPr lang="ko-KR" alt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10763800" y="655893"/>
            <a:ext cx="4400000" cy="3899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/>
                <a:cs typeface="S-Core Dream 4 Regular"/>
              </a:rPr>
              <a:t>22101410</a:t>
            </a:r>
            <a:r>
              <a:rPr lang="ko-KR" altLang="en-US" sz="2000" dirty="0">
                <a:solidFill>
                  <a:srgbClr val="595959"/>
                </a:solidFill>
                <a:latin typeface="S-Core Dream 4 Regular"/>
                <a:cs typeface="S-Core Dream 4 Regular"/>
              </a:rPr>
              <a:t> </a:t>
            </a:r>
            <a:r>
              <a:rPr lang="ko-KR" altLang="en-US" sz="2000" dirty="0" err="1">
                <a:solidFill>
                  <a:srgbClr val="595959"/>
                </a:solidFill>
                <a:latin typeface="S-Core Dream 4 Regular"/>
                <a:cs typeface="S-Core Dream 4 Regular"/>
              </a:rPr>
              <a:t>김한서</a:t>
            </a:r>
            <a:endParaRPr lang="ko-KR" altLang="en-US" sz="20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5DF4920-0216-4B51-A9C0-0AF8F7775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1575347"/>
            <a:ext cx="8458200" cy="7136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F86EF-8C43-4BC6-BF14-D04A8FBB1FC4}"/>
              </a:ext>
            </a:extLst>
          </p:cNvPr>
          <p:cNvSpPr txBox="1"/>
          <p:nvPr/>
        </p:nvSpPr>
        <p:spPr>
          <a:xfrm>
            <a:off x="8915400" y="3425487"/>
            <a:ext cx="78005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1929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년 도쿄에서 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40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시마다 신지로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 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가 처음 팔기 시작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0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돈까스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이전 이름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＂</a:t>
            </a:r>
            <a:r>
              <a:rPr lang="ko-KR" altLang="en-US" sz="40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포크</a:t>
            </a:r>
            <a:r>
              <a:rPr lang="en-US" altLang="ko-KR" sz="40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(Pork)</a:t>
            </a:r>
            <a:r>
              <a:rPr lang="ko-KR" altLang="en-US" sz="4000" dirty="0" err="1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가쓰레스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”</a:t>
            </a:r>
            <a:endParaRPr lang="ko-KR" altLang="en-US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04722" y="6005483"/>
            <a:ext cx="8779044" cy="124275"/>
            <a:chOff x="13004722" y="6005483"/>
            <a:chExt cx="8779044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3004722" y="6005483"/>
              <a:ext cx="8779044" cy="124275"/>
            </a:xfrm>
            <a:prstGeom prst="rect">
              <a:avLst/>
            </a:prstGeom>
          </p:spPr>
        </p:pic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DF8A05-8F0F-4AB9-AA71-773506FB5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4035"/>
            <a:ext cx="10134600" cy="76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D23DC-A30E-4D10-81C9-9AA2D31648E0}"/>
              </a:ext>
            </a:extLst>
          </p:cNvPr>
          <p:cNvSpPr txBox="1"/>
          <p:nvPr/>
        </p:nvSpPr>
        <p:spPr>
          <a:xfrm>
            <a:off x="10494852" y="2875064"/>
            <a:ext cx="68372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40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고로케가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유행한 것은 </a:t>
            </a:r>
            <a:r>
              <a:rPr lang="ko-KR" altLang="en-US" sz="40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다이쇼시대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불황기인 </a:t>
            </a:r>
            <a:r>
              <a:rPr lang="ko-KR" altLang="en-US" sz="40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다이쇼시대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중엽</a:t>
            </a: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불황을 이겨낸다는 뜻을 담아 경쾌한 </a:t>
            </a: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4000" dirty="0" err="1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고로케의</a:t>
            </a:r>
            <a:r>
              <a:rPr lang="ko-KR" altLang="en-US" sz="40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노래</a:t>
            </a:r>
            <a:r>
              <a:rPr lang="en-US" altLang="ko-KR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 </a:t>
            </a:r>
            <a:r>
              <a:rPr lang="ko-KR" altLang="en-US" sz="4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등장</a:t>
            </a:r>
          </a:p>
        </p:txBody>
      </p:sp>
    </p:spTree>
    <p:extLst>
      <p:ext uri="{BB962C8B-B14F-4D97-AF65-F5344CB8AC3E}">
        <p14:creationId xmlns:p14="http://schemas.microsoft.com/office/powerpoint/2010/main" val="20934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DFE45B5-1105-49C9-A848-F263EDA4F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52500"/>
            <a:ext cx="7346317" cy="7212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556B29-CF0C-472F-A57E-2FE110553237}"/>
              </a:ext>
            </a:extLst>
          </p:cNvPr>
          <p:cNvSpPr txBox="1"/>
          <p:nvPr/>
        </p:nvSpPr>
        <p:spPr>
          <a:xfrm>
            <a:off x="8839200" y="25527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-</a:t>
            </a:r>
            <a:r>
              <a:rPr lang="ko-KR" altLang="en-US" sz="48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화양식</a:t>
            </a: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첫번째 대표 음식 </a:t>
            </a:r>
            <a: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48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팬케이크</a:t>
            </a:r>
            <a: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”</a:t>
            </a:r>
          </a:p>
          <a:p>
            <a:endParaRPr lang="en-US" altLang="ko-KR" sz="48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- </a:t>
            </a: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 만화 </a:t>
            </a:r>
            <a: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4800" dirty="0">
                <a:solidFill>
                  <a:schemeClr val="accent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도라에몽</a:t>
            </a:r>
            <a:r>
              <a:rPr lang="en-US" altLang="ko-KR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”</a:t>
            </a: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 좋아하는 </a:t>
            </a:r>
            <a:r>
              <a:rPr lang="ko-KR" altLang="en-US" sz="48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도리야끼가</a:t>
            </a: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팬케이크를 기반으로 발명</a:t>
            </a:r>
          </a:p>
        </p:txBody>
      </p:sp>
    </p:spTree>
    <p:extLst>
      <p:ext uri="{BB962C8B-B14F-4D97-AF65-F5344CB8AC3E}">
        <p14:creationId xmlns:p14="http://schemas.microsoft.com/office/powerpoint/2010/main" val="37764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92E9AD2-F1C6-4788-A454-AF4E2E6F8FB5}"/>
              </a:ext>
            </a:extLst>
          </p:cNvPr>
          <p:cNvSpPr txBox="1"/>
          <p:nvPr/>
        </p:nvSpPr>
        <p:spPr>
          <a:xfrm>
            <a:off x="1150976" y="7879804"/>
            <a:ext cx="9501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 dirty="0">
                <a:hlinkClick r:id="rId3"/>
              </a:rPr>
              <a:t>https://youtu.be/kJRJBv4E8Vg</a:t>
            </a:r>
            <a:endParaRPr lang="ko-KR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D3754-9813-4992-8063-7F5E8EEDA865}"/>
              </a:ext>
            </a:extLst>
          </p:cNvPr>
          <p:cNvSpPr txBox="1"/>
          <p:nvPr/>
        </p:nvSpPr>
        <p:spPr>
          <a:xfrm>
            <a:off x="1511152" y="65082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핫케이크의 역사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CC5F641-CF54-412F-8E72-8E8114CFB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12" y="1379650"/>
            <a:ext cx="12687647" cy="627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5976" y="4661120"/>
            <a:ext cx="16160802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4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쇼와시대</a:t>
            </a:r>
            <a:r>
              <a:rPr lang="en-US" sz="114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(</a:t>
            </a:r>
            <a:r>
              <a:rPr lang="ko-KR" altLang="en-US" sz="114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초</a:t>
            </a:r>
            <a:r>
              <a:rPr lang="en-US" sz="114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기</a:t>
            </a:r>
            <a:r>
              <a:rPr lang="en-US" sz="114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)</a:t>
            </a:r>
          </a:p>
          <a:p>
            <a:r>
              <a:rPr lang="en-US" sz="114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대중문화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467342" y="655893"/>
            <a:ext cx="6141844" cy="5289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일본문화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6D0B72-2536-4EF0-ABD1-84F52AC62868}"/>
              </a:ext>
            </a:extLst>
          </p:cNvPr>
          <p:cNvSpPr txBox="1"/>
          <p:nvPr/>
        </p:nvSpPr>
        <p:spPr>
          <a:xfrm>
            <a:off x="10764000" y="655200"/>
            <a:ext cx="5578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22140387 </a:t>
            </a:r>
            <a:r>
              <a:rPr lang="en-US" altLang="ko-KR" sz="18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양석준</a:t>
            </a:r>
            <a:endParaRPr lang="en-US" altLang="ko-KR" sz="1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36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353056" y="2071360"/>
            <a:ext cx="4598987" cy="5421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01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353056" y="5437619"/>
            <a:ext cx="16466656" cy="2175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쇼와시대 초기 문화의 흐름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2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1410199" y="1443251"/>
            <a:ext cx="10228059" cy="16776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쇼와시대</a:t>
            </a:r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1410199" y="5388542"/>
            <a:ext cx="1040080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쇼와시대는 1926년 ~ 1981년 까지의 일본이며, </a:t>
            </a:r>
            <a:r>
              <a:rPr lang="en-US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일본의</a:t>
            </a:r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영</a:t>
            </a:r>
            <a:r>
              <a:rPr lang="ko-KR" alt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광</a:t>
            </a:r>
            <a:r>
              <a:rPr lang="en-US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의</a:t>
            </a:r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시대라고도 알려져 있다.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1372104" y="4420827"/>
            <a:ext cx="1383947" cy="16163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1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01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410199" y="7683395"/>
            <a:ext cx="842713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쇼와시대는 전기와 후기로 나눌 수 있으며 전기는 26년 ~ 45년,</a:t>
            </a:r>
          </a:p>
          <a:p>
            <a:r>
              <a:rPr 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후기는 45년 ~ 89년 이며, 전기는 한국의 일제 감정기 시기이기도 하다.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372104" y="6715679"/>
            <a:ext cx="1383947" cy="16163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1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02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228905" y="339129"/>
            <a:ext cx="7498256" cy="4803728"/>
            <a:chOff x="8228905" y="339129"/>
            <a:chExt cx="7498256" cy="480372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8905" y="339129"/>
              <a:ext cx="7498256" cy="4803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7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3913" y="9460571"/>
            <a:ext cx="18111801" cy="161438"/>
            <a:chOff x="173913" y="9460571"/>
            <a:chExt cx="18111801" cy="16143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913" y="9460571"/>
              <a:ext cx="18111801" cy="1614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36217" y="2209524"/>
            <a:ext cx="8598987" cy="34878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문화 발달 그리고문화 통제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3600675" y="5654384"/>
            <a:ext cx="8370415" cy="11072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쇼와시대 초기 전반기는 공업화의 진행으로 문화의 발달이 진행 되었다.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3600675" y="7193051"/>
            <a:ext cx="8313273" cy="11072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쇼와시대 초기 후반기의 문화는 국군 주의의 길로 들어서며 많은 통제를 받게 되었다.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876439" y="6925413"/>
            <a:ext cx="1285863" cy="1285863"/>
            <a:chOff x="1876439" y="6925413"/>
            <a:chExt cx="1285863" cy="1285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6439" y="6925413"/>
              <a:ext cx="1285863" cy="128586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773473" y="7391293"/>
            <a:ext cx="1483787" cy="4874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900" dirty="0">
                <a:solidFill>
                  <a:srgbClr val="F5F5F5"/>
                </a:solidFill>
                <a:latin typeface="Cafe24 Dangdanghae" pitchFamily="34" charset="0"/>
                <a:cs typeface="Cafe24 Dangdanghae" pitchFamily="34" charset="0"/>
              </a:rPr>
              <a:t>문화 통제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851595" y="5467016"/>
            <a:ext cx="1285863" cy="1285863"/>
            <a:chOff x="1851595" y="5467016"/>
            <a:chExt cx="1285863" cy="128586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1595" y="5467016"/>
              <a:ext cx="1285863" cy="128586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723651" y="5942171"/>
            <a:ext cx="1518232" cy="5637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문화 발달</a:t>
            </a:r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1430000" y="1831184"/>
            <a:ext cx="5761722" cy="3487863"/>
            <a:chOff x="9664596" y="2612412"/>
            <a:chExt cx="7679526" cy="506088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64596" y="2612412"/>
              <a:ext cx="7679526" cy="5060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17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1729751" y="2188593"/>
            <a:ext cx="11156927" cy="20078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9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1930년대 초반의 문화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460662" y="5679771"/>
            <a:ext cx="13625053" cy="164571"/>
            <a:chOff x="1460662" y="5679771"/>
            <a:chExt cx="13625053" cy="164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524783" y="5609675"/>
            <a:ext cx="312840" cy="312840"/>
            <a:chOff x="3524783" y="5609675"/>
            <a:chExt cx="312840" cy="31284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4783" y="5609675"/>
              <a:ext cx="312840" cy="31284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72430" y="6321082"/>
            <a:ext cx="455539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쇼와시대 초기문화의 발달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468993" y="7531806"/>
            <a:ext cx="6111580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공업화가 급속히 진행되면서 도시의</a:t>
            </a:r>
          </a:p>
          <a:p>
            <a:pPr algn="ctr"/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중산층들을 위한 대중 문화가 싹트기 시작하였다.</a:t>
            </a:r>
            <a:endParaRPr lang="en-US" dirty="0"/>
          </a:p>
        </p:txBody>
      </p:sp>
      <p:sp>
        <p:nvSpPr>
          <p:cNvPr id="16" name="Object 16"/>
          <p:cNvSpPr txBox="1"/>
          <p:nvPr/>
        </p:nvSpPr>
        <p:spPr>
          <a:xfrm>
            <a:off x="3107924" y="4676637"/>
            <a:ext cx="1146558" cy="1339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0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01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8281515" y="5609675"/>
            <a:ext cx="312840" cy="312840"/>
            <a:chOff x="8281515" y="5609675"/>
            <a:chExt cx="312840" cy="31284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1515" y="5609675"/>
              <a:ext cx="312840" cy="31284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91315" y="6321082"/>
            <a:ext cx="4693239" cy="7246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출판 문화가 꽃피다</a:t>
            </a:r>
            <a:endParaRPr lang="en-US" dirty="0"/>
          </a:p>
        </p:txBody>
      </p:sp>
      <p:sp>
        <p:nvSpPr>
          <p:cNvPr id="21" name="Object 21"/>
          <p:cNvSpPr txBox="1"/>
          <p:nvPr/>
        </p:nvSpPr>
        <p:spPr>
          <a:xfrm>
            <a:off x="6091315" y="7443565"/>
            <a:ext cx="4577129" cy="9694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어른들의 교양과 오락을 위한 책과 잡지</a:t>
            </a:r>
          </a:p>
          <a:p>
            <a:pPr algn="ctr"/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그리고 교육을 위한 책등이 대량 출판되기 시작하였다.</a:t>
            </a:r>
            <a:endParaRPr lang="en-US" dirty="0"/>
          </a:p>
        </p:txBody>
      </p:sp>
      <p:sp>
        <p:nvSpPr>
          <p:cNvPr id="22" name="Object 22"/>
          <p:cNvSpPr txBox="1"/>
          <p:nvPr/>
        </p:nvSpPr>
        <p:spPr>
          <a:xfrm>
            <a:off x="7864656" y="4676637"/>
            <a:ext cx="1146558" cy="1339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0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02</a:t>
            </a:r>
            <a:endParaRPr lang="en-US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13038247" y="5609675"/>
            <a:ext cx="312840" cy="312840"/>
            <a:chOff x="13038247" y="5609675"/>
            <a:chExt cx="312840" cy="31284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38247" y="5609675"/>
              <a:ext cx="312840" cy="31284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0848047" y="6321082"/>
            <a:ext cx="4693239" cy="7246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모던 문화</a:t>
            </a:r>
            <a:endParaRPr lang="en-US" dirty="0"/>
          </a:p>
        </p:txBody>
      </p:sp>
      <p:sp>
        <p:nvSpPr>
          <p:cNvPr id="27" name="Object 27"/>
          <p:cNvSpPr txBox="1"/>
          <p:nvPr/>
        </p:nvSpPr>
        <p:spPr>
          <a:xfrm>
            <a:off x="10668444" y="7531806"/>
            <a:ext cx="5210175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소비 문화와 향락을 중심으로 하는 모던 문화가 유행되었다.</a:t>
            </a:r>
            <a:endParaRPr lang="en-US" dirty="0"/>
          </a:p>
        </p:txBody>
      </p:sp>
      <p:sp>
        <p:nvSpPr>
          <p:cNvPr id="28" name="Object 28"/>
          <p:cNvSpPr txBox="1"/>
          <p:nvPr/>
        </p:nvSpPr>
        <p:spPr>
          <a:xfrm>
            <a:off x="12621388" y="4676637"/>
            <a:ext cx="1146558" cy="13390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000" kern="0" spc="-1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03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1430857" y="5630333"/>
            <a:ext cx="271524" cy="271524"/>
            <a:chOff x="1430857" y="5630333"/>
            <a:chExt cx="271524" cy="2715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5066667" y="5630333"/>
            <a:ext cx="271524" cy="271524"/>
            <a:chOff x="15066667" y="5630333"/>
            <a:chExt cx="271524" cy="27152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973427" y="5632152"/>
            <a:ext cx="271524" cy="271524"/>
            <a:chOff x="5973427" y="5632152"/>
            <a:chExt cx="271524" cy="271524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646873" y="5632152"/>
            <a:ext cx="271524" cy="271524"/>
            <a:chOff x="10646873" y="5632152"/>
            <a:chExt cx="271524" cy="27152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1548463" y="4995446"/>
            <a:ext cx="9886033" cy="144864"/>
            <a:chOff x="11548463" y="4995446"/>
            <a:chExt cx="9886033" cy="14486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11548463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7140" y="9465029"/>
            <a:ext cx="16377146" cy="160114"/>
            <a:chOff x="137140" y="9465029"/>
            <a:chExt cx="16377146" cy="16011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137140" y="9465029"/>
              <a:ext cx="16377146" cy="160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93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20" grpId="0"/>
      <p:bldP spid="21" grpId="0"/>
      <p:bldP spid="22" grpId="0"/>
      <p:bldP spid="26" grpId="0"/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199" y="1443251"/>
            <a:ext cx="12919691" cy="16776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공업화의 진행과 출판 문화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6542839" y="3682820"/>
            <a:ext cx="1401369" cy="200925"/>
            <a:chOff x="6542839" y="3682820"/>
            <a:chExt cx="1401369" cy="20092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2839" y="3682820"/>
              <a:ext cx="1401369" cy="20092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133352" y="3602517"/>
            <a:ext cx="4413763" cy="586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공업화 진행과 출판 문화</a:t>
            </a:r>
            <a:endParaRPr lang="en-US" dirty="0"/>
          </a:p>
        </p:txBody>
      </p:sp>
      <p:sp>
        <p:nvSpPr>
          <p:cNvPr id="7" name="Object 7"/>
          <p:cNvSpPr txBox="1"/>
          <p:nvPr/>
        </p:nvSpPr>
        <p:spPr>
          <a:xfrm>
            <a:off x="7982303" y="4178050"/>
            <a:ext cx="9315097" cy="30008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쇼와시대 초기에는 공업화가 급속히 진행되며 문화가 발전되기 시작하였다.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특히 출판 문화가 크게 발전 되기 시작하였다.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-어른의 교양과 오락을 위한 책과 잡지 그리고 여유있는 중산층의 자녀들을 위한 </a:t>
            </a: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교육용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</a:t>
            </a:r>
          </a:p>
          <a:p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그림책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, 동화책 등이 대량 출판되고 유통되었다.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시기에 기반을 확립한 출판사가 많다는 점에서 출판 문화가 뿌리 </a:t>
            </a: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깊게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</a:t>
            </a: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자리</a:t>
            </a:r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 잡고 있었음을 알 수 있다.</a:t>
            </a:r>
          </a:p>
          <a:p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37140" y="9461206"/>
            <a:ext cx="16768190" cy="163937"/>
            <a:chOff x="137140" y="9461206"/>
            <a:chExt cx="16768190" cy="16393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37140" y="9461206"/>
              <a:ext cx="16768190" cy="16393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08991" y="3450687"/>
            <a:ext cx="6664748" cy="4238780"/>
            <a:chOff x="808991" y="3450687"/>
            <a:chExt cx="6664748" cy="423878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991" y="3450687"/>
              <a:ext cx="6664748" cy="4238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8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1353056" y="2071360"/>
            <a:ext cx="4598987" cy="54218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20300">
                <a:solidFill>
                  <a:srgbClr val="595959"/>
                </a:solidFill>
                <a:latin typeface="Cafe24 Dangdanghae"/>
                <a:cs typeface="Cafe24 Dangdanghae"/>
              </a:rPr>
              <a:t>01</a:t>
            </a:r>
            <a:endParaRPr lang="en-US"/>
          </a:p>
        </p:txBody>
      </p:sp>
      <p:sp>
        <p:nvSpPr>
          <p:cNvPr id="11" name="Object 11"/>
          <p:cNvSpPr txBox="1"/>
          <p:nvPr/>
        </p:nvSpPr>
        <p:spPr>
          <a:xfrm>
            <a:off x="1353056" y="5437619"/>
            <a:ext cx="13886159" cy="13518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83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다이쇼시대</a:t>
            </a:r>
            <a:r>
              <a:rPr lang="ko-KR" altLang="en-US" sz="8300" dirty="0">
                <a:solidFill>
                  <a:srgbClr val="595959"/>
                </a:solidFill>
                <a:latin typeface="Cafe24 Dangdanghae"/>
                <a:cs typeface="Cafe24 Dangdanghae"/>
              </a:rPr>
              <a:t> </a:t>
            </a:r>
            <a:endParaRPr lang="en-US" sz="8300" dirty="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-318823" y="9460571"/>
            <a:ext cx="16833108" cy="164571"/>
            <a:chOff x="-318823" y="9460571"/>
            <a:chExt cx="16833108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-318823" y="9460571"/>
              <a:ext cx="16833108" cy="164571"/>
            </a:xfrm>
            <a:prstGeom prst="rect">
              <a:avLst/>
            </a:prstGeom>
          </p:spPr>
        </p:pic>
      </p:grpSp>
      <p:pic>
        <p:nvPicPr>
          <p:cNvPr id="1004" name="그림 100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175504" y="-342900"/>
            <a:ext cx="5740896" cy="10972800"/>
          </a:xfrm>
          <a:prstGeom prst="rect">
            <a:avLst/>
          </a:prstGeom>
        </p:spPr>
      </p:pic>
      <p:sp>
        <p:nvSpPr>
          <p:cNvPr id="1006" name="TextBox 1005"/>
          <p:cNvSpPr txBox="1"/>
          <p:nvPr/>
        </p:nvSpPr>
        <p:spPr>
          <a:xfrm>
            <a:off x="1371600" y="7048500"/>
            <a:ext cx="8915400" cy="56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Cafe24 Dangdanghae"/>
                <a:cs typeface="Cafe24 Dangdanghae"/>
              </a:rPr>
              <a:t>일왕 요시히토가 즉위한 뒤에 사용한 연호 </a:t>
            </a:r>
            <a:r>
              <a:rPr lang="ko-KR" altLang="en-US" sz="3200" b="1">
                <a:solidFill>
                  <a:srgbClr val="595959"/>
                </a:solidFill>
                <a:latin typeface="Cafe24 Dangdanghae"/>
                <a:cs typeface="Cafe24 Dangdanghae"/>
              </a:rPr>
              <a:t>다이쇼</a:t>
            </a:r>
            <a:r>
              <a:rPr lang="ko-KR" altLang="en-US" sz="3200" b="1">
                <a:solidFill>
                  <a:srgbClr val="595959"/>
                </a:solidFill>
                <a:latin typeface="Arial"/>
                <a:cs typeface="Arial"/>
              </a:rPr>
              <a:t>[大正]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895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410199" y="1443251"/>
            <a:ext cx="10998987" cy="16776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모던 문화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6542839" y="3682820"/>
            <a:ext cx="1401369" cy="200925"/>
            <a:chOff x="6542839" y="3682820"/>
            <a:chExt cx="1401369" cy="20092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2839" y="3682820"/>
              <a:ext cx="1401369" cy="2009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3352" y="3602517"/>
            <a:ext cx="5165643" cy="586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2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무던 문화와 모던 보이, 모던 걸</a:t>
            </a:r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7982304" y="4178050"/>
            <a:ext cx="10062734" cy="33085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공업화의 진행으로 소비문화와 향락을 중심으로 한 모던 문화가 유행되었다.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모던 문화를 잘 나타내는 특징으로는 백화점이나 카페, 바 그리고 영화관 등의 도시 공간이다.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새로운 세대의 등장이라고 하는 젊은 세대 모던 보이와 모던 걸 들이 나타났다.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모던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보이와 모던 걸은 이 시기의 식민지 현실이나, 사회의 모습에 관심을 두지 </a:t>
            </a: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않고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</a:t>
            </a:r>
          </a:p>
          <a:p>
            <a:r>
              <a:rPr lang="ko-KR" alt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      </a:t>
            </a:r>
            <a:r>
              <a:rPr lang="en-US" sz="19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자신의</a:t>
            </a:r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정체성을 찾으려는 사람들을 일컫기도 한다.</a:t>
            </a:r>
          </a:p>
          <a:p>
            <a:endParaRPr lang="en-US" sz="19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en-US" sz="19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 이들은 도시 공간 그리고 잡이나 영화 등의 대중 예술을 즐기며 모던 문화의 핵심적인 존재였다.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837743" y="2759252"/>
            <a:ext cx="5038111" cy="6171429"/>
            <a:chOff x="1837743" y="2759252"/>
            <a:chExt cx="5038111" cy="617142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7743" y="2759252"/>
              <a:ext cx="5038111" cy="6171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7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744757" y="6401726"/>
            <a:ext cx="2634076" cy="116338"/>
            <a:chOff x="15744757" y="6401726"/>
            <a:chExt cx="2634076" cy="1163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5744757" y="6401726"/>
              <a:ext cx="2634076" cy="1163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1905" y="477972"/>
            <a:ext cx="11734895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1930</a:t>
            </a:r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년도 일본의 거리</a:t>
            </a:r>
            <a:r>
              <a:rPr 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영상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0838095" y="9639747"/>
            <a:ext cx="755714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https://</a:t>
            </a:r>
            <a:r>
              <a:rPr lang="en-US" sz="16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www.youtube.com</a:t>
            </a:r>
            <a:r>
              <a:rPr lang="en-US" sz="16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/</a:t>
            </a:r>
            <a:r>
              <a:rPr lang="en-US" sz="16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watch?v</a:t>
            </a:r>
            <a:r>
              <a:rPr lang="en-US" sz="16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=</a:t>
            </a:r>
            <a:r>
              <a:rPr lang="en-US" sz="16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mZuDFere_nw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1722376" y="4995446"/>
            <a:ext cx="9886033" cy="144864"/>
            <a:chOff x="11722376" y="4995446"/>
            <a:chExt cx="9886033" cy="14486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1722376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  <p:pic>
        <p:nvPicPr>
          <p:cNvPr id="4" name="그림 3" descr="텍스트, 건물, 실외이(가) 표시된 사진&#10;&#10;자동 생성된 설명">
            <a:extLst>
              <a:ext uri="{FF2B5EF4-FFF2-40B4-BE49-F238E27FC236}">
                <a16:creationId xmlns:a16="http://schemas.microsoft.com/office/drawing/2014/main" id="{0B272ACC-D769-F646-9642-7B87C385B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68" y="2104618"/>
            <a:ext cx="13535479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55592" y="6210300"/>
            <a:ext cx="2813796" cy="124275"/>
            <a:chOff x="16049483" y="6567674"/>
            <a:chExt cx="2813796" cy="12427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AC517C1-B348-4A5A-9002-FD949D0AFE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494907"/>
            <a:ext cx="6800972" cy="4741264"/>
          </a:xfrm>
          <a:prstGeom prst="rect">
            <a:avLst/>
          </a:prstGeom>
        </p:spPr>
      </p:pic>
      <p:sp>
        <p:nvSpPr>
          <p:cNvPr id="14" name="Object 2"/>
          <p:cNvSpPr txBox="1"/>
          <p:nvPr/>
        </p:nvSpPr>
        <p:spPr>
          <a:xfrm>
            <a:off x="838200" y="3187917"/>
            <a:ext cx="12919691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쇼와시대의</a:t>
            </a:r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양복</a:t>
            </a:r>
            <a:endParaRPr lang="en-US" altLang="ko-KR" sz="6300" dirty="0">
              <a:solidFill>
                <a:srgbClr val="595959"/>
              </a:solidFill>
              <a:latin typeface="Cafe24 Dangdanghae" pitchFamily="34" charset="0"/>
              <a:cs typeface="Cafe24 Dangdanghae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87BDA-1B25-4DA3-AD37-A4844AF23DD1}"/>
              </a:ext>
            </a:extLst>
          </p:cNvPr>
          <p:cNvSpPr txBox="1"/>
          <p:nvPr/>
        </p:nvSpPr>
        <p:spPr>
          <a:xfrm>
            <a:off x="7655335" y="6552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srgbClr val="595959"/>
                </a:solidFill>
                <a:latin typeface="S-Core Dream 4 Regular" pitchFamily="34" charset="0"/>
              </a:rPr>
              <a:t>22045547 </a:t>
            </a:r>
            <a:r>
              <a:rPr lang="ko-KR" altLang="en-US" sz="1800" dirty="0" err="1">
                <a:solidFill>
                  <a:srgbClr val="595959"/>
                </a:solidFill>
                <a:latin typeface="S-Core Dream 4 Regular" pitchFamily="34" charset="0"/>
              </a:rPr>
              <a:t>레티퀸</a:t>
            </a:r>
            <a:endParaRPr lang="en-US" altLang="ko-KR" sz="1800" dirty="0">
              <a:solidFill>
                <a:srgbClr val="595959"/>
              </a:solidFill>
              <a:latin typeface="S-Core Dream 4 Regular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48D1B3A-5DE3-404F-B519-F146A3611648}"/>
              </a:ext>
            </a:extLst>
          </p:cNvPr>
          <p:cNvSpPr txBox="1"/>
          <p:nvPr/>
        </p:nvSpPr>
        <p:spPr>
          <a:xfrm>
            <a:off x="1410199" y="655893"/>
            <a:ext cx="6141844" cy="64633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ko-KR" altLang="en-US" sz="1800" dirty="0">
                <a:solidFill>
                  <a:srgbClr val="595959"/>
                </a:solidFill>
                <a:latin typeface="S-Core Dream 4 Regular" pitchFamily="34" charset="0"/>
              </a:rPr>
              <a:t>일본문화</a:t>
            </a:r>
            <a:endParaRPr lang="ko-KR" altLang="en-US" sz="18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  <a:p>
            <a:pPr lvl="0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9873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74946" y="9432133"/>
            <a:ext cx="13133181" cy="164571"/>
            <a:chOff x="-838095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838095" y="9460571"/>
              <a:ext cx="13133181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6654" y="2773754"/>
            <a:ext cx="1087291" cy="124301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6654" y="5954026"/>
            <a:ext cx="1252770" cy="1243013"/>
          </a:xfrm>
          <a:prstGeom prst="rect">
            <a:avLst/>
          </a:prstGeom>
        </p:spPr>
      </p:pic>
      <p:sp>
        <p:nvSpPr>
          <p:cNvPr id="20" name="제목 1">
            <a:extLst>
              <a:ext uri="{FF2B5EF4-FFF2-40B4-BE49-F238E27FC236}">
                <a16:creationId xmlns:a16="http://schemas.microsoft.com/office/drawing/2014/main" id="{63CA60E7-B3D2-48BB-AB70-4111080C6FCE}"/>
              </a:ext>
            </a:extLst>
          </p:cNvPr>
          <p:cNvSpPr txBox="1">
            <a:spLocks/>
          </p:cNvSpPr>
          <p:nvPr/>
        </p:nvSpPr>
        <p:spPr>
          <a:xfrm>
            <a:off x="1328870" y="854867"/>
            <a:ext cx="6214930" cy="1233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/>
              <a:t>양복 </a:t>
            </a:r>
            <a:r>
              <a:rPr lang="en-US" altLang="ko-KR" b="1" dirty="0"/>
              <a:t>(</a:t>
            </a:r>
            <a:r>
              <a:rPr lang="ko-KR" altLang="en-US" b="1" dirty="0" err="1"/>
              <a:t>요후쿠</a:t>
            </a:r>
            <a:r>
              <a:rPr lang="en-US" altLang="ko-KR" b="1" dirty="0"/>
              <a:t>)</a:t>
            </a:r>
            <a:r>
              <a:rPr lang="ko-KR" altLang="en-US" b="1" dirty="0"/>
              <a:t>이란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857AA3E-00A7-432E-A2C5-5932A19F2F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57" y="3296523"/>
            <a:ext cx="6962567" cy="4586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3E235-F86E-447F-8C81-62788AA993A3}"/>
              </a:ext>
            </a:extLst>
          </p:cNvPr>
          <p:cNvSpPr txBox="1"/>
          <p:nvPr/>
        </p:nvSpPr>
        <p:spPr>
          <a:xfrm>
            <a:off x="734850" y="4438347"/>
            <a:ext cx="8942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서양풍 의 의복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유럽의 복식 에 기원</a:t>
            </a:r>
            <a:r>
              <a:rPr lang="en-US" altLang="ko-KR" sz="3200" dirty="0">
                <a:solidFill>
                  <a:schemeClr val="tx1"/>
                </a:solidFill>
              </a:rPr>
              <a:t>,</a:t>
            </a:r>
            <a:r>
              <a:rPr lang="ko-KR" altLang="en-US" sz="3200" dirty="0">
                <a:solidFill>
                  <a:schemeClr val="tx1"/>
                </a:solidFill>
              </a:rPr>
              <a:t> 세계 각지에서 널리 이용됨</a:t>
            </a:r>
          </a:p>
          <a:p>
            <a:pPr algn="ctr"/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38D96E-EB01-4A71-B673-9819AB2D27F4}"/>
              </a:ext>
            </a:extLst>
          </p:cNvPr>
          <p:cNvSpPr txBox="1"/>
          <p:nvPr/>
        </p:nvSpPr>
        <p:spPr>
          <a:xfrm>
            <a:off x="681873" y="7807958"/>
            <a:ext cx="8942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</a:rPr>
              <a:t> 일본어 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중국어 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조선어에</a:t>
            </a:r>
            <a:r>
              <a:rPr lang="en-US" altLang="ko-KR" sz="3200" dirty="0">
                <a:solidFill>
                  <a:schemeClr val="tx1"/>
                </a:solidFill>
              </a:rPr>
              <a:t> </a:t>
            </a:r>
            <a:r>
              <a:rPr lang="ko-KR" altLang="en-US" sz="3200" dirty="0">
                <a:solidFill>
                  <a:schemeClr val="tx1"/>
                </a:solidFill>
              </a:rPr>
              <a:t>이러한 서양 기원의 의복을 양복이라고 불리게 되었음</a:t>
            </a:r>
          </a:p>
        </p:txBody>
      </p:sp>
    </p:spTree>
    <p:extLst>
      <p:ext uri="{BB962C8B-B14F-4D97-AF65-F5344CB8AC3E}">
        <p14:creationId xmlns:p14="http://schemas.microsoft.com/office/powerpoint/2010/main" val="1570108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9773" y="1684088"/>
            <a:ext cx="4540210" cy="416963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581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3" cy="164571"/>
            <a:chOff x="1790476" y="9460571"/>
            <a:chExt cx="16857143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0476" y="9460571"/>
              <a:ext cx="16857143" cy="164571"/>
            </a:xfrm>
            <a:prstGeom prst="rect">
              <a:avLst/>
            </a:prstGeom>
          </p:spPr>
        </p:pic>
      </p:grpSp>
      <p:sp>
        <p:nvSpPr>
          <p:cNvPr id="15" name="제목 1">
            <a:extLst>
              <a:ext uri="{FF2B5EF4-FFF2-40B4-BE49-F238E27FC236}">
                <a16:creationId xmlns:a16="http://schemas.microsoft.com/office/drawing/2014/main" id="{0E297034-0C70-4147-9876-60989038099B}"/>
              </a:ext>
            </a:extLst>
          </p:cNvPr>
          <p:cNvSpPr txBox="1">
            <a:spLocks/>
          </p:cNvSpPr>
          <p:nvPr/>
        </p:nvSpPr>
        <p:spPr>
          <a:xfrm>
            <a:off x="10972800" y="5806156"/>
            <a:ext cx="6214930" cy="1233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/>
              <a:t>일본 옷의 역사</a:t>
            </a:r>
          </a:p>
        </p:txBody>
      </p:sp>
    </p:spTree>
    <p:extLst>
      <p:ext uri="{BB962C8B-B14F-4D97-AF65-F5344CB8AC3E}">
        <p14:creationId xmlns:p14="http://schemas.microsoft.com/office/powerpoint/2010/main" val="34151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02512" y="3376145"/>
            <a:ext cx="977778" cy="977778"/>
            <a:chOff x="2235596" y="5524825"/>
            <a:chExt cx="977778" cy="97777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5596" y="5524825"/>
              <a:ext cx="977778" cy="97777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24886" y="5882349"/>
            <a:ext cx="926984" cy="926984"/>
            <a:chOff x="2260993" y="7083333"/>
            <a:chExt cx="926984" cy="92698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0993" y="7083333"/>
              <a:ext cx="926984" cy="92698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50266" y="3623899"/>
            <a:ext cx="482271" cy="482271"/>
            <a:chOff x="2483350" y="5772579"/>
            <a:chExt cx="482271" cy="48227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3350" y="5772579"/>
              <a:ext cx="482271" cy="4822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03968" y="6133714"/>
            <a:ext cx="368819" cy="424254"/>
            <a:chOff x="2540076" y="7324381"/>
            <a:chExt cx="368819" cy="424254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076" y="7324381"/>
              <a:ext cx="368819" cy="424254"/>
            </a:xfrm>
            <a:prstGeom prst="rect">
              <a:avLst/>
            </a:prstGeom>
          </p:spPr>
        </p:pic>
      </p:grpSp>
      <p:sp>
        <p:nvSpPr>
          <p:cNvPr id="22" name="제목 1">
            <a:extLst>
              <a:ext uri="{FF2B5EF4-FFF2-40B4-BE49-F238E27FC236}">
                <a16:creationId xmlns:a16="http://schemas.microsoft.com/office/drawing/2014/main" id="{385F725A-B1A5-4CD0-8CA6-3C20F611B9E8}"/>
              </a:ext>
            </a:extLst>
          </p:cNvPr>
          <p:cNvSpPr txBox="1">
            <a:spLocks/>
          </p:cNvSpPr>
          <p:nvPr/>
        </p:nvSpPr>
        <p:spPr>
          <a:xfrm>
            <a:off x="923513" y="708262"/>
            <a:ext cx="10496550" cy="147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/>
              <a:t>일본 </a:t>
            </a:r>
            <a:r>
              <a:rPr lang="ko-KR" altLang="en-US" b="1" dirty="0" err="1"/>
              <a:t>쇼와시대</a:t>
            </a:r>
            <a:r>
              <a:rPr lang="ko-KR" altLang="en-US" b="1" dirty="0"/>
              <a:t> 옷의 역사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A1A044A-0B16-4907-A89B-43ED829402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25" y="2885409"/>
            <a:ext cx="7620000" cy="48672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98529B4-B6F9-42BF-B42D-4803DF157F31}"/>
              </a:ext>
            </a:extLst>
          </p:cNvPr>
          <p:cNvSpPr txBox="1"/>
          <p:nvPr/>
        </p:nvSpPr>
        <p:spPr>
          <a:xfrm>
            <a:off x="2663567" y="3569093"/>
            <a:ext cx="711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1935</a:t>
            </a:r>
            <a:r>
              <a:rPr lang="ko-KR" altLang="en-US" sz="3200" dirty="0">
                <a:solidFill>
                  <a:schemeClr val="tx1"/>
                </a:solidFill>
              </a:rPr>
              <a:t>년 미국에 나일론이라는 화학섬유를 합성하는 데 성공했음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4C6ECA-61DC-4B5A-B562-062D5FFAC773}"/>
              </a:ext>
            </a:extLst>
          </p:cNvPr>
          <p:cNvSpPr txBox="1"/>
          <p:nvPr/>
        </p:nvSpPr>
        <p:spPr>
          <a:xfrm>
            <a:off x="2681152" y="6113122"/>
            <a:ext cx="7113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1939</a:t>
            </a:r>
            <a:r>
              <a:rPr lang="ko-KR" altLang="en-US" sz="3200" dirty="0">
                <a:solidFill>
                  <a:schemeClr val="tx1"/>
                </a:solidFill>
              </a:rPr>
              <a:t>년 공장에서 대량 생산되게 되었음</a:t>
            </a:r>
          </a:p>
        </p:txBody>
      </p:sp>
      <p:pic>
        <p:nvPicPr>
          <p:cNvPr id="29" name="Object 1">
            <a:extLst>
              <a:ext uri="{FF2B5EF4-FFF2-40B4-BE49-F238E27FC236}">
                <a16:creationId xmlns:a16="http://schemas.microsoft.com/office/drawing/2014/main" id="{4058C1E2-2AC8-472E-BAD3-62A24109FE1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3513" y="447462"/>
            <a:ext cx="2256183" cy="20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29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68988" y="1685750"/>
            <a:ext cx="13625053" cy="164571"/>
            <a:chOff x="1460662" y="5679771"/>
            <a:chExt cx="1362505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265339" y="1615710"/>
            <a:ext cx="312840" cy="312840"/>
            <a:chOff x="3524783" y="5609675"/>
            <a:chExt cx="312840" cy="3128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4783" y="5609675"/>
              <a:ext cx="312840" cy="31284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022071" y="1615710"/>
            <a:ext cx="312840" cy="312840"/>
            <a:chOff x="8281515" y="5609675"/>
            <a:chExt cx="312840" cy="3128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1515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0097" y="478862"/>
            <a:ext cx="1083174" cy="102979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778803" y="1615710"/>
            <a:ext cx="312840" cy="312840"/>
            <a:chOff x="13038247" y="5609675"/>
            <a:chExt cx="312840" cy="31284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38247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306829" y="478862"/>
            <a:ext cx="1078711" cy="102979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432856" y="1657026"/>
            <a:ext cx="271524" cy="271524"/>
            <a:chOff x="1430857" y="5630333"/>
            <a:chExt cx="271524" cy="2715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807223" y="1636368"/>
            <a:ext cx="271524" cy="271524"/>
            <a:chOff x="15066667" y="5630333"/>
            <a:chExt cx="271524" cy="27152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713983" y="1638187"/>
            <a:ext cx="271524" cy="271524"/>
            <a:chOff x="5973427" y="5632152"/>
            <a:chExt cx="271524" cy="27152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387429" y="1638187"/>
            <a:ext cx="271524" cy="271524"/>
            <a:chOff x="10646873" y="5632152"/>
            <a:chExt cx="271524" cy="27152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pic>
        <p:nvPicPr>
          <p:cNvPr id="44" name="Object 19">
            <a:extLst>
              <a:ext uri="{FF2B5EF4-FFF2-40B4-BE49-F238E27FC236}">
                <a16:creationId xmlns:a16="http://schemas.microsoft.com/office/drawing/2014/main" id="{910C88D6-8504-408E-B7E6-8FF3717113B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1479" y="478862"/>
            <a:ext cx="992629" cy="102979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1329F80-EF88-4A51-9D13-3E9B224C20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50" y="2673416"/>
            <a:ext cx="4763357" cy="273452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444837D2-4A77-46C3-94E6-F42B1B239A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14" y="2317157"/>
            <a:ext cx="4064000" cy="30480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3CB3011-9B43-40CB-A9C2-0600979C3C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004" y="2275591"/>
            <a:ext cx="3243597" cy="41689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F6432CB-30C3-4DC8-87F8-C2925FB51ABA}"/>
              </a:ext>
            </a:extLst>
          </p:cNvPr>
          <p:cNvSpPr txBox="1"/>
          <p:nvPr/>
        </p:nvSpPr>
        <p:spPr>
          <a:xfrm>
            <a:off x="1568618" y="6768310"/>
            <a:ext cx="362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rial" panose="020B0604020202020204" pitchFamily="34" charset="0"/>
                <a:hlinkClick r:id="rId14" tooltip="쇼와 천황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쇼와</a:t>
            </a:r>
            <a:r>
              <a:rPr lang="ko-KR" altLang="en-US" sz="2400" b="0" i="0" strike="noStrike" dirty="0">
                <a:effectLst/>
                <a:latin typeface="Arial" panose="020B0604020202020204" pitchFamily="34" charset="0"/>
                <a:hlinkClick r:id="rId14" tooltip="쇼와 천황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천황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 일가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(1936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년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)</a:t>
            </a:r>
            <a:endParaRPr lang="ko-KR" alt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1A6C27-DE50-4FA4-AA42-F2484B37F3EE}"/>
              </a:ext>
            </a:extLst>
          </p:cNvPr>
          <p:cNvSpPr txBox="1"/>
          <p:nvPr/>
        </p:nvSpPr>
        <p:spPr>
          <a:xfrm>
            <a:off x="6370484" y="6629811"/>
            <a:ext cx="324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strike="noStrike" dirty="0">
                <a:effectLst/>
                <a:latin typeface="Arial" panose="020B0604020202020204" pitchFamily="34" charset="0"/>
                <a:hlinkClick r:id="rId15" tooltip="요시카와 에이지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요시카와 에이지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 부부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, 1937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년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(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쇼와 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12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년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)</a:t>
            </a:r>
            <a:endParaRPr lang="ko-KR" altLang="en-US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9A6175-845B-496E-A9C0-DCD54BB629FA}"/>
              </a:ext>
            </a:extLst>
          </p:cNvPr>
          <p:cNvSpPr txBox="1"/>
          <p:nvPr/>
        </p:nvSpPr>
        <p:spPr>
          <a:xfrm>
            <a:off x="11157004" y="6900953"/>
            <a:ext cx="4082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effectLst/>
                <a:latin typeface="Arial" panose="020B0604020202020204" pitchFamily="34" charset="0"/>
              </a:rPr>
              <a:t>여과 의 착용 예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(1943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년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, </a:t>
            </a:r>
            <a:r>
              <a:rPr lang="ko-KR" altLang="en-US" sz="2400" b="0" i="0" strike="noStrike" dirty="0" err="1">
                <a:effectLst/>
                <a:latin typeface="Arial" panose="020B0604020202020204" pitchFamily="34" charset="0"/>
                <a:hlinkClick r:id="rId16" tooltip="히가시히사 나리코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테루미야</a:t>
            </a:r>
            <a:r>
              <a:rPr lang="ko-KR" altLang="en-US" sz="2400" b="0" i="0" strike="noStrike" dirty="0">
                <a:effectLst/>
                <a:latin typeface="Arial" panose="020B0604020202020204" pitchFamily="34" charset="0"/>
                <a:hlinkClick r:id="rId16" tooltip="히가시히사 나리코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ko-KR" altLang="en-US" sz="2400" b="0" i="0" strike="noStrike" dirty="0" err="1">
                <a:effectLst/>
                <a:latin typeface="Arial" panose="020B0604020202020204" pitchFamily="34" charset="0"/>
                <a:hlinkClick r:id="rId16" tooltip="히가시히사 나리코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나리코</a:t>
            </a:r>
            <a:r>
              <a:rPr lang="ko-KR" altLang="en-US" sz="2400" b="0" i="0" strike="noStrike" dirty="0">
                <a:effectLst/>
                <a:latin typeface="Arial" panose="020B0604020202020204" pitchFamily="34" charset="0"/>
                <a:hlinkClick r:id="rId16" tooltip="히가시히사 나리코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내 친왕</a:t>
            </a:r>
            <a:r>
              <a:rPr lang="ko-KR" altLang="en-US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altLang="ko-KR" sz="2400" b="0" i="0" dirty="0">
                <a:effectLst/>
                <a:latin typeface="Arial" panose="020B0604020202020204" pitchFamily="34" charset="0"/>
              </a:rPr>
              <a:t>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4503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04722" y="6005483"/>
            <a:ext cx="8779044" cy="124275"/>
            <a:chOff x="13004722" y="6005483"/>
            <a:chExt cx="8779044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3004722" y="6005483"/>
              <a:ext cx="8779044" cy="124275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B76995B-BA7E-41C3-9B3B-9BF10984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173"/>
            <a:ext cx="6636774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136587-F611-4BC5-875C-92B90F2FBAC4}"/>
              </a:ext>
            </a:extLst>
          </p:cNvPr>
          <p:cNvSpPr txBox="1"/>
          <p:nvPr/>
        </p:nvSpPr>
        <p:spPr>
          <a:xfrm>
            <a:off x="9525000" y="20193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i="1" dirty="0"/>
              <a:t>1941</a:t>
            </a:r>
            <a:r>
              <a:rPr lang="ko-KR" altLang="en-US" sz="2800" i="1" dirty="0"/>
              <a:t>년 「국민 </a:t>
            </a:r>
            <a:r>
              <a:rPr lang="ko-KR" altLang="en-US" sz="2800" i="1" dirty="0" err="1"/>
              <a:t>복령」이라는</a:t>
            </a:r>
            <a:r>
              <a:rPr lang="ko-KR" altLang="en-US" sz="2800" i="1" dirty="0"/>
              <a:t> 칙령 시행 했음</a:t>
            </a:r>
          </a:p>
          <a:p>
            <a:pPr algn="ctr"/>
            <a:endParaRPr lang="ko-KR" altLang="en-US" sz="2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2331D-B23D-4CE7-8851-68937F905413}"/>
              </a:ext>
            </a:extLst>
          </p:cNvPr>
          <p:cNvSpPr txBox="1"/>
          <p:nvPr/>
        </p:nvSpPr>
        <p:spPr>
          <a:xfrm>
            <a:off x="9525000" y="461010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i="1" dirty="0" err="1"/>
              <a:t>국민복령</a:t>
            </a:r>
            <a:r>
              <a:rPr lang="ko-KR" altLang="en-US" sz="2800" i="1" dirty="0"/>
              <a:t> 속에서 남성용 정장 의복으로 </a:t>
            </a:r>
            <a:r>
              <a:rPr lang="ko-KR" altLang="en-US" sz="2800" i="1" dirty="0" err="1"/>
              <a:t>국민복</a:t>
            </a:r>
            <a:r>
              <a:rPr lang="ko-KR" altLang="en-US" sz="2800" i="1" dirty="0"/>
              <a:t>  정의했음</a:t>
            </a:r>
          </a:p>
          <a:p>
            <a:endParaRPr lang="ko-KR" altLang="en-US" sz="28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7EC0A-2009-4476-AAA2-99DF4017C3CC}"/>
              </a:ext>
            </a:extLst>
          </p:cNvPr>
          <p:cNvSpPr txBox="1"/>
          <p:nvPr/>
        </p:nvSpPr>
        <p:spPr>
          <a:xfrm>
            <a:off x="9649276" y="7048500"/>
            <a:ext cx="6962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i="1" dirty="0"/>
              <a:t>국민복은 정장이면서 예복</a:t>
            </a:r>
            <a:r>
              <a:rPr lang="en-US" altLang="ko-KR" sz="2800" i="1" dirty="0"/>
              <a:t>, </a:t>
            </a:r>
            <a:r>
              <a:rPr lang="ko-KR" altLang="en-US" sz="2800" i="1" dirty="0"/>
              <a:t>배광복을 입는 장면</a:t>
            </a:r>
            <a:r>
              <a:rPr lang="en-US" altLang="ko-KR" sz="2800" i="1" dirty="0"/>
              <a:t>, </a:t>
            </a:r>
            <a:r>
              <a:rPr lang="ko-KR" altLang="en-US" sz="2800" i="1" dirty="0"/>
              <a:t>국민복을 입을 의무는 없었음</a:t>
            </a:r>
          </a:p>
          <a:p>
            <a:endParaRPr lang="ko-KR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12214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04722" y="6005483"/>
            <a:ext cx="8779044" cy="124275"/>
            <a:chOff x="13004722" y="6005483"/>
            <a:chExt cx="8779044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3004722" y="6005483"/>
              <a:ext cx="8779044" cy="124275"/>
            </a:xfrm>
            <a:prstGeom prst="rect">
              <a:avLst/>
            </a:prstGeom>
          </p:spPr>
        </p:pic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4B146B57-F6E2-4196-8001-E1FD75A73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12" y="2191172"/>
            <a:ext cx="8824006" cy="6151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826672-DEA8-4022-85FD-E5EAD123DE2D}"/>
              </a:ext>
            </a:extLst>
          </p:cNvPr>
          <p:cNvSpPr txBox="1"/>
          <p:nvPr/>
        </p:nvSpPr>
        <p:spPr>
          <a:xfrm>
            <a:off x="10512152" y="2695228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i="1" dirty="0">
                <a:hlinkClick r:id="rId4"/>
              </a:rPr>
              <a:t>일본 옷 의 역사적으로 전환 영상</a:t>
            </a:r>
            <a:endParaRPr lang="ko-KR" altLang="en-US" sz="3600" i="1" dirty="0"/>
          </a:p>
          <a:p>
            <a:pPr algn="ctr"/>
            <a:endParaRPr lang="ko-KR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797172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36184" y="6286500"/>
            <a:ext cx="14455243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000" dirty="0" err="1">
                <a:solidFill>
                  <a:srgbClr val="595959"/>
                </a:solidFill>
                <a:latin typeface="Cafe24 Dangdanghae" pitchFamily="34" charset="0"/>
              </a:rPr>
              <a:t>쇼와시대의</a:t>
            </a:r>
            <a:r>
              <a:rPr lang="ko-KR" altLang="en-US" sz="8000" dirty="0">
                <a:solidFill>
                  <a:srgbClr val="595959"/>
                </a:solidFill>
                <a:latin typeface="Cafe24 Dangdanghae" pitchFamily="34" charset="0"/>
              </a:rPr>
              <a:t> 대중문화</a:t>
            </a:r>
            <a:endParaRPr lang="en-US" sz="8000" dirty="0"/>
          </a:p>
        </p:txBody>
      </p:sp>
      <p:sp>
        <p:nvSpPr>
          <p:cNvPr id="4" name="Object 4"/>
          <p:cNvSpPr txBox="1"/>
          <p:nvPr/>
        </p:nvSpPr>
        <p:spPr>
          <a:xfrm>
            <a:off x="1536184" y="7942784"/>
            <a:ext cx="1336312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4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쇼와시대의</a:t>
            </a:r>
            <a:r>
              <a:rPr lang="ko-KR" altLang="en-US" sz="54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양식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10199" y="655893"/>
            <a:ext cx="614184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일본문화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10764000" y="655893"/>
            <a:ext cx="4400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US" altLang="ko-KR" sz="1800" dirty="0">
                <a:solidFill>
                  <a:srgbClr val="595959"/>
                </a:solidFill>
                <a:latin typeface="S-Core Dream 4 Regular" pitchFamily="34" charset="0"/>
              </a:rPr>
              <a:t>22101627 </a:t>
            </a:r>
            <a:r>
              <a:rPr lang="ko-KR" altLang="en-US" sz="1800" dirty="0">
                <a:solidFill>
                  <a:srgbClr val="595959"/>
                </a:solidFill>
                <a:latin typeface="S-Core Dream 4 Regular" pitchFamily="34" charset="0"/>
              </a:rPr>
              <a:t>김건우</a:t>
            </a:r>
            <a:endParaRPr lang="ko-KR" altLang="en-US" sz="18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1410199" y="1443251"/>
            <a:ext cx="15582401" cy="105039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6300">
                <a:solidFill>
                  <a:srgbClr val="595959"/>
                </a:solidFill>
                <a:latin typeface="Cafe24 Dangdanghae"/>
                <a:cs typeface="Cafe24 Dangdanghae"/>
              </a:rPr>
              <a:t>다이쇼시대</a:t>
            </a:r>
            <a:r>
              <a:rPr lang="en-US" altLang="ko-KR" sz="4000">
                <a:solidFill>
                  <a:srgbClr val="595959"/>
                </a:solidFill>
                <a:latin typeface="Cafe24 Dangdanghae"/>
                <a:cs typeface="Cafe24 Dangdanghae"/>
              </a:rPr>
              <a:t>(</a:t>
            </a:r>
            <a:r>
              <a:rPr lang="en-US" altLang="ko-KR" sz="4000">
                <a:solidFill>
                  <a:srgbClr val="595959"/>
                </a:solidFill>
                <a:cs typeface="Calibri"/>
              </a:rPr>
              <a:t>1912.7.30~1926.12.25)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41614" y="2659876"/>
            <a:ext cx="4349586" cy="5481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rgbClr val="595959"/>
                </a:solidFill>
                <a:cs typeface="Calibri"/>
              </a:rPr>
              <a:t>일왕 요시히토의 재위기</a:t>
            </a:r>
            <a:endParaRPr lang="ko-KR" altLang="en-US" sz="3000">
              <a:solidFill>
                <a:srgbClr val="595959"/>
              </a:solidFill>
              <a:cs typeface="Calibri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460662" y="5679771"/>
            <a:ext cx="13625053" cy="164571"/>
            <a:chOff x="1460662" y="5679771"/>
            <a:chExt cx="1362505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524783" y="5609675"/>
            <a:ext cx="312840" cy="312840"/>
            <a:chOff x="3524783" y="5609675"/>
            <a:chExt cx="312840" cy="3128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3524783" y="5609675"/>
              <a:ext cx="312840" cy="31284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334583" y="6321082"/>
            <a:ext cx="4693239" cy="5159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rgbClr val="595959"/>
                </a:solidFill>
                <a:latin typeface="Cafe24 Dangdanghae"/>
                <a:cs typeface="Cafe24 Dangdanghae"/>
              </a:rPr>
              <a:t>메이지 시대</a:t>
            </a:r>
            <a:endParaRPr lang="en-US"/>
          </a:p>
        </p:txBody>
      </p:sp>
      <p:sp>
        <p:nvSpPr>
          <p:cNvPr id="19" name="Object 19"/>
          <p:cNvSpPr txBox="1"/>
          <p:nvPr/>
        </p:nvSpPr>
        <p:spPr>
          <a:xfrm>
            <a:off x="1331788" y="7518753"/>
            <a:ext cx="4698829" cy="100421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1868년 10월 23일 ( 메이지 원년 9월 8일 )부터 1912년 (메이지 45년) 7월 30일 까지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07924" y="4676637"/>
            <a:ext cx="1146558" cy="133905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0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01</a:t>
            </a:r>
            <a:endParaRPr lang="en-US"/>
          </a:p>
        </p:txBody>
      </p:sp>
      <p:grpSp>
        <p:nvGrpSpPr>
          <p:cNvPr id="1005" name="그룹 1005"/>
          <p:cNvGrpSpPr/>
          <p:nvPr/>
        </p:nvGrpSpPr>
        <p:grpSpPr>
          <a:xfrm>
            <a:off x="8281515" y="5609675"/>
            <a:ext cx="312840" cy="312840"/>
            <a:chOff x="8281515" y="5609675"/>
            <a:chExt cx="312840" cy="312840"/>
          </a:xfrm>
          <a:noFill/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281515" y="5609675"/>
              <a:ext cx="312840" cy="312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Object 24"/>
          <p:cNvSpPr txBox="1"/>
          <p:nvPr/>
        </p:nvSpPr>
        <p:spPr>
          <a:xfrm>
            <a:off x="6091314" y="6321082"/>
            <a:ext cx="4693240" cy="5159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rgbClr val="595959"/>
                </a:solidFill>
                <a:latin typeface="Cafe24 Dangdanghae"/>
                <a:cs typeface="Cafe24 Dangdanghae"/>
              </a:rPr>
              <a:t>다이쇼 시대</a:t>
            </a:r>
            <a:endParaRPr lang="en-US"/>
          </a:p>
        </p:txBody>
      </p:sp>
      <p:sp>
        <p:nvSpPr>
          <p:cNvPr id="25" name="Object 25"/>
          <p:cNvSpPr txBox="1"/>
          <p:nvPr/>
        </p:nvSpPr>
        <p:spPr>
          <a:xfrm>
            <a:off x="6088518" y="7518753"/>
            <a:ext cx="4698829" cy="69941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 1912년 (</a:t>
            </a:r>
            <a:r>
              <a:rPr lang="ko-KR" alt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다</a:t>
            </a:r>
            <a:r>
              <a:rPr 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이쇼 원년) 7월 30일 부터 1926년 (</a:t>
            </a:r>
            <a:r>
              <a:rPr lang="ko-KR" alt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다</a:t>
            </a:r>
            <a:r>
              <a:rPr 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이쇼 15년) 12월 25일 까지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864656" y="4676637"/>
            <a:ext cx="1146558" cy="133905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0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02</a:t>
            </a:r>
            <a:endParaRPr lang="en-US"/>
          </a:p>
        </p:txBody>
      </p:sp>
      <p:grpSp>
        <p:nvGrpSpPr>
          <p:cNvPr id="1006" name="그룹 1006"/>
          <p:cNvGrpSpPr/>
          <p:nvPr/>
        </p:nvGrpSpPr>
        <p:grpSpPr>
          <a:xfrm>
            <a:off x="13038247" y="5609675"/>
            <a:ext cx="312840" cy="312840"/>
            <a:chOff x="13038247" y="5609675"/>
            <a:chExt cx="312840" cy="31284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3038247" y="5609675"/>
              <a:ext cx="312840" cy="31284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0848047" y="6321082"/>
            <a:ext cx="4693239" cy="51596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rgbClr val="595959"/>
                </a:solidFill>
                <a:latin typeface="Cafe24 Dangdanghae"/>
                <a:cs typeface="Cafe24 Dangdanghae"/>
              </a:rPr>
              <a:t>쇼와 시대</a:t>
            </a:r>
            <a:endParaRPr lang="en-US"/>
          </a:p>
        </p:txBody>
      </p:sp>
      <p:sp>
        <p:nvSpPr>
          <p:cNvPr id="31" name="Object 31"/>
          <p:cNvSpPr txBox="1"/>
          <p:nvPr/>
        </p:nvSpPr>
        <p:spPr>
          <a:xfrm>
            <a:off x="10845252" y="7518753"/>
            <a:ext cx="4698829" cy="69941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595959"/>
                </a:solidFill>
                <a:latin typeface="S-Core Dream 4 Regular"/>
                <a:cs typeface="S-Core Dream 4 Regular"/>
              </a:rPr>
              <a:t> 1926년 (쇼와 원년) 12월 25일 부터 1989년 (쇼와 64년) 1월 7일 까지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621388" y="4676637"/>
            <a:ext cx="1146558" cy="133905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0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03</a:t>
            </a:r>
            <a:endParaRPr lang="en-US"/>
          </a:p>
        </p:txBody>
      </p:sp>
      <p:grpSp>
        <p:nvGrpSpPr>
          <p:cNvPr id="1007" name="그룹 1007"/>
          <p:cNvGrpSpPr/>
          <p:nvPr/>
        </p:nvGrpSpPr>
        <p:grpSpPr>
          <a:xfrm>
            <a:off x="1430857" y="5630333"/>
            <a:ext cx="271524" cy="271524"/>
            <a:chOff x="1430857" y="5630333"/>
            <a:chExt cx="271524" cy="2715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066667" y="5630333"/>
            <a:ext cx="271524" cy="271524"/>
            <a:chOff x="15066667" y="5630333"/>
            <a:chExt cx="271524" cy="27152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973427" y="5632152"/>
            <a:ext cx="271524" cy="271524"/>
            <a:chOff x="5973427" y="5632152"/>
            <a:chExt cx="271524" cy="27152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646873" y="5632152"/>
            <a:ext cx="271524" cy="271524"/>
            <a:chOff x="10646873" y="5632152"/>
            <a:chExt cx="271524" cy="27152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sp>
        <p:nvSpPr>
          <p:cNvPr id="1013" name=" 1012"/>
          <p:cNvSpPr/>
          <p:nvPr/>
        </p:nvSpPr>
        <p:spPr>
          <a:xfrm>
            <a:off x="5867400" y="4305300"/>
            <a:ext cx="5181600" cy="4191000"/>
          </a:xfrm>
          <a:prstGeom prst="plaqueTab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1" animBg="1"/>
      <p:bldP spid="24" grpId="2" animBg="1"/>
      <p:bldP spid="25" grpId="3" animBg="1"/>
      <p:bldP spid="30" grpId="4" animBg="1"/>
      <p:bldP spid="31" grpId="5" animBg="1"/>
      <p:bldP spid="1013" grpId="6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353056" y="2071360"/>
            <a:ext cx="4598987" cy="5421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01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353056" y="5437619"/>
            <a:ext cx="13886159" cy="13696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300" dirty="0">
                <a:solidFill>
                  <a:srgbClr val="595959"/>
                </a:solidFill>
                <a:latin typeface="Cafe24 Dangdanghae" pitchFamily="34" charset="0"/>
              </a:rPr>
              <a:t>일본 서양음식의 의미와 탄생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05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일본역사] 메이지 시대의 개막 - YouTube">
            <a:extLst>
              <a:ext uri="{FF2B5EF4-FFF2-40B4-BE49-F238E27FC236}">
                <a16:creationId xmlns:a16="http://schemas.microsoft.com/office/drawing/2014/main" id="{B5ACDDA2-AD26-4390-9B3C-6ECD47109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7559" y="10"/>
            <a:ext cx="18287999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D225CAED-F7F9-4266-9F6B-40E4BB5367C2}"/>
              </a:ext>
            </a:extLst>
          </p:cNvPr>
          <p:cNvSpPr/>
          <p:nvPr/>
        </p:nvSpPr>
        <p:spPr>
          <a:xfrm>
            <a:off x="-357777" y="1584342"/>
            <a:ext cx="9136472" cy="8821408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C45F8BAB-A14D-4EA5-BF0A-B3ED74E49BE0}"/>
              </a:ext>
            </a:extLst>
          </p:cNvPr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79CC1092-B01A-47E2-9E17-039427D638B7}"/>
              </a:ext>
            </a:extLst>
          </p:cNvPr>
          <p:cNvSpPr txBox="1">
            <a:spLocks/>
          </p:cNvSpPr>
          <p:nvPr/>
        </p:nvSpPr>
        <p:spPr>
          <a:xfrm>
            <a:off x="13447" y="35136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일본 </a:t>
            </a:r>
            <a:r>
              <a:rPr lang="ko-KR" altLang="en-US" dirty="0" err="1"/>
              <a:t>서양음식의</a:t>
            </a:r>
            <a:r>
              <a:rPr lang="ko-KR" altLang="en-US" dirty="0"/>
              <a:t> 의미</a:t>
            </a:r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BFD560F6-F57D-4190-8F3B-97DC3E8177AC}"/>
              </a:ext>
            </a:extLst>
          </p:cNvPr>
          <p:cNvSpPr txBox="1">
            <a:spLocks/>
          </p:cNvSpPr>
          <p:nvPr/>
        </p:nvSpPr>
        <p:spPr>
          <a:xfrm>
            <a:off x="0" y="524767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/>
              <a:t>넓은 의미</a:t>
            </a: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22640445-378A-4A73-9484-CF863E8FDD25}"/>
              </a:ext>
            </a:extLst>
          </p:cNvPr>
          <p:cNvSpPr txBox="1">
            <a:spLocks/>
          </p:cNvSpPr>
          <p:nvPr/>
        </p:nvSpPr>
        <p:spPr>
          <a:xfrm>
            <a:off x="0" y="5995046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3" name="텍스트 개체 틀 4">
            <a:extLst>
              <a:ext uri="{FF2B5EF4-FFF2-40B4-BE49-F238E27FC236}">
                <a16:creationId xmlns:a16="http://schemas.microsoft.com/office/drawing/2014/main" id="{A5582489-0CFB-47B7-99FC-DE2FBE75A3A4}"/>
              </a:ext>
            </a:extLst>
          </p:cNvPr>
          <p:cNvSpPr txBox="1">
            <a:spLocks/>
          </p:cNvSpPr>
          <p:nvPr/>
        </p:nvSpPr>
        <p:spPr>
          <a:xfrm>
            <a:off x="4210459" y="5246420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/>
              <a:t>좁은 의미</a:t>
            </a:r>
          </a:p>
        </p:txBody>
      </p:sp>
      <p:sp>
        <p:nvSpPr>
          <p:cNvPr id="24" name="내용 개체 틀 5">
            <a:extLst>
              <a:ext uri="{FF2B5EF4-FFF2-40B4-BE49-F238E27FC236}">
                <a16:creationId xmlns:a16="http://schemas.microsoft.com/office/drawing/2014/main" id="{352F3599-FADB-4212-B043-8DE6F3C61B7F}"/>
              </a:ext>
            </a:extLst>
          </p:cNvPr>
          <p:cNvSpPr txBox="1">
            <a:spLocks/>
          </p:cNvSpPr>
          <p:nvPr/>
        </p:nvSpPr>
        <p:spPr>
          <a:xfrm>
            <a:off x="4210459" y="5995046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일본에서 독자적으로 발전한 서양풍의 요리를 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의미</a:t>
            </a:r>
            <a:endParaRPr lang="ko-KR" altLang="en-US" sz="2800" dirty="0"/>
          </a:p>
        </p:txBody>
      </p:sp>
      <p:sp>
        <p:nvSpPr>
          <p:cNvPr id="31" name="내용 개체 틀 3">
            <a:extLst>
              <a:ext uri="{FF2B5EF4-FFF2-40B4-BE49-F238E27FC236}">
                <a16:creationId xmlns:a16="http://schemas.microsoft.com/office/drawing/2014/main" id="{ECB4303D-56D6-453D-BE58-FA562297135E}"/>
              </a:ext>
            </a:extLst>
          </p:cNvPr>
          <p:cNvSpPr txBox="1">
            <a:spLocks/>
          </p:cNvSpPr>
          <p:nvPr/>
        </p:nvSpPr>
        <p:spPr>
          <a:xfrm>
            <a:off x="0" y="5995046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>
                <a:solidFill>
                  <a:srgbClr val="000000"/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rPr>
              <a:t>서양에서 일본으로 들어온 요리의 전반을 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의미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036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8113E-0C9E-4109-98F4-9A8C9E2D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7A3D35-E353-41C5-8007-2300E6E60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8DC9394-1C98-4E02-8D6D-DDF70B2638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4B1A65F-3911-456D-A61E-35E20535D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6C9D21-7426-4CB7-B88B-3CFAF916A0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4" name="Picture 6" descr="이코노미스트 - 중앙시사매거진">
            <a:extLst>
              <a:ext uri="{FF2B5EF4-FFF2-40B4-BE49-F238E27FC236}">
                <a16:creationId xmlns:a16="http://schemas.microsoft.com/office/drawing/2014/main" id="{57C793E6-F86C-4A12-9B22-0AA870DE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7" y="0"/>
            <a:ext cx="18410068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D225CAED-F7F9-4266-9F6B-40E4BB5367C2}"/>
              </a:ext>
            </a:extLst>
          </p:cNvPr>
          <p:cNvSpPr/>
          <p:nvPr/>
        </p:nvSpPr>
        <p:spPr>
          <a:xfrm>
            <a:off x="823801" y="952500"/>
            <a:ext cx="8045794" cy="8069262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DFDD9-D977-40FE-B6FD-D88EB3D562DA}"/>
              </a:ext>
            </a:extLst>
          </p:cNvPr>
          <p:cNvSpPr txBox="1"/>
          <p:nvPr/>
        </p:nvSpPr>
        <p:spPr>
          <a:xfrm>
            <a:off x="2477294" y="3478431"/>
            <a:ext cx="5066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일본식 양식은 에도 막부 말기부터 쇼와 시대에 걸쳐 일본 서양음식점에서 탄생</a:t>
            </a:r>
            <a:endParaRPr lang="en-US" altLang="ko-KR" sz="2800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527A4-40BD-4C2D-9B32-2C4BF4D2F64A}"/>
              </a:ext>
            </a:extLst>
          </p:cNvPr>
          <p:cNvSpPr txBox="1"/>
          <p:nvPr/>
        </p:nvSpPr>
        <p:spPr>
          <a:xfrm>
            <a:off x="2360333" y="2348779"/>
            <a:ext cx="63264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/>
              <a:t>서양음식이 들어온 시기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DD453403-E80A-4FF2-AEB0-A5EE5C86B4A2}"/>
              </a:ext>
            </a:extLst>
          </p:cNvPr>
          <p:cNvSpPr/>
          <p:nvPr/>
        </p:nvSpPr>
        <p:spPr>
          <a:xfrm>
            <a:off x="13648213" y="45379"/>
            <a:ext cx="4732038" cy="445770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8CEDD5C4-F120-40AA-BAF3-9291EB77EBBB}"/>
              </a:ext>
            </a:extLst>
          </p:cNvPr>
          <p:cNvSpPr/>
          <p:nvPr/>
        </p:nvSpPr>
        <p:spPr>
          <a:xfrm>
            <a:off x="13678430" y="4987131"/>
            <a:ext cx="4732038" cy="4457701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423D1-67A3-4AE0-8345-22B77CC78CCF}"/>
              </a:ext>
            </a:extLst>
          </p:cNvPr>
          <p:cNvSpPr txBox="1"/>
          <p:nvPr/>
        </p:nvSpPr>
        <p:spPr>
          <a:xfrm>
            <a:off x="2477294" y="531358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서양 요리인 돼지고기 커틀릿</a:t>
            </a:r>
            <a:r>
              <a:rPr lang="en-US" altLang="ko-KR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카레 라이스 </a:t>
            </a:r>
            <a:r>
              <a:rPr lang="en-US" altLang="ko-KR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8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고로케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굴 튀김 </a:t>
            </a:r>
            <a:r>
              <a:rPr lang="en-US" altLang="ko-KR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새우 튀김 </a:t>
            </a:r>
            <a:r>
              <a:rPr lang="en-US" altLang="ko-KR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오므라이스 등 일본식 양식으로 재탄생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8407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4050" y="2071360"/>
            <a:ext cx="4598987" cy="5421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0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02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2599556" y="5437619"/>
            <a:ext cx="13886159" cy="13696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83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돈카츠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496938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3" cy="164571"/>
            <a:chOff x="1790476" y="9460571"/>
            <a:chExt cx="16857143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476" y="9460571"/>
              <a:ext cx="16857143" cy="16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45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6938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99094" y="5600700"/>
            <a:ext cx="6629400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프랑스 요리인 커틀릿을 일본식으로 바꾼 음식이다</a:t>
            </a:r>
            <a:r>
              <a:rPr lang="en-US" altLang="ko-KR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.</a:t>
            </a:r>
            <a:endParaRPr lang="en-US" sz="3500" dirty="0"/>
          </a:p>
        </p:txBody>
      </p:sp>
      <p:pic>
        <p:nvPicPr>
          <p:cNvPr id="58" name="Picture 2" descr="오키나와현청 앞 , 오키나와 위치 아구 돈카츠 코션 - SAVOR JAPAN 일본의 맛">
            <a:extLst>
              <a:ext uri="{FF2B5EF4-FFF2-40B4-BE49-F238E27FC236}">
                <a16:creationId xmlns:a16="http://schemas.microsoft.com/office/drawing/2014/main" id="{0CF8385D-2BD4-4E42-87E3-E85E4BDB8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4" r="1" b="1"/>
          <a:stretch/>
        </p:blipFill>
        <p:spPr bwMode="auto">
          <a:xfrm>
            <a:off x="9448800" y="1940309"/>
            <a:ext cx="8000980" cy="59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bject 3"/>
          <p:cNvSpPr txBox="1"/>
          <p:nvPr/>
        </p:nvSpPr>
        <p:spPr>
          <a:xfrm>
            <a:off x="2505720" y="570703"/>
            <a:ext cx="13886159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돈카츠</a:t>
            </a:r>
            <a:endParaRPr lang="en-US" sz="6300" dirty="0"/>
          </a:p>
        </p:txBody>
      </p:sp>
      <p:sp>
        <p:nvSpPr>
          <p:cNvPr id="4" name="TextBox 3"/>
          <p:cNvSpPr txBox="1"/>
          <p:nvPr/>
        </p:nvSpPr>
        <p:spPr>
          <a:xfrm>
            <a:off x="2499094" y="3807769"/>
            <a:ext cx="541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일본으로 들어온 양식의 대표적인 음식인 </a:t>
            </a:r>
            <a:r>
              <a:rPr lang="ko-KR" altLang="en-US" sz="35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돈카츠</a:t>
            </a:r>
            <a:endParaRPr lang="en-US" altLang="ko-KR" sz="35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8096" y="9460570"/>
            <a:ext cx="19278495" cy="241578"/>
            <a:chOff x="-838096" y="9460570"/>
            <a:chExt cx="19278495" cy="2415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838096" y="9460570"/>
              <a:ext cx="19278495" cy="2415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4479" r="1923"/>
          <a:stretch/>
        </p:blipFill>
        <p:spPr>
          <a:xfrm>
            <a:off x="1295400" y="1995546"/>
            <a:ext cx="7430025" cy="568533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563096" y="1452634"/>
            <a:ext cx="10228059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돈카츠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25000" y="3951771"/>
            <a:ext cx="8114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원래 커틀릿은 돼지고기와 양고기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, </a:t>
            </a:r>
          </a:p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소고기를 사용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일본으로 들어오면 돼지고기를 주로 사용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525000" y="6295883"/>
            <a:ext cx="7238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일본에 들어오며 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‘</a:t>
            </a:r>
            <a:r>
              <a:rPr lang="ko-KR" altLang="en-US" sz="28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돈카츠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’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로 이름을 바꿔 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r>
              <a:rPr lang="ko-KR" altLang="en-US" sz="28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찻밥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,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된장국과 잘 어울리는 일본식 요리로 변화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48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744757" y="6401726"/>
            <a:ext cx="2634076" cy="116338"/>
            <a:chOff x="15744757" y="6401726"/>
            <a:chExt cx="2634076" cy="1163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5744757" y="6401726"/>
              <a:ext cx="2634076" cy="11633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1905" y="477972"/>
            <a:ext cx="11734895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 err="1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돈카츠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0982052" y="9725968"/>
            <a:ext cx="755714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  <a:hlinkClick r:id="rId3"/>
              </a:rPr>
              <a:t>https://www.youtube.com/watch?v=el6HqhLCXFM&amp;t=4s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11722376" y="4995446"/>
            <a:ext cx="9886033" cy="144864"/>
            <a:chOff x="11722376" y="4995446"/>
            <a:chExt cx="9886033" cy="14486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1722376" y="4995446"/>
              <a:ext cx="9886033" cy="14486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140" y="9463625"/>
            <a:ext cx="16520738" cy="161517"/>
            <a:chOff x="137140" y="9463625"/>
            <a:chExt cx="16520738" cy="16151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137140" y="9463625"/>
              <a:ext cx="16520738" cy="161517"/>
            </a:xfrm>
            <a:prstGeom prst="rect">
              <a:avLst/>
            </a:prstGeom>
          </p:spPr>
        </p:pic>
      </p:grpSp>
      <p:pic>
        <p:nvPicPr>
          <p:cNvPr id="2050" name="Picture 2" descr="기적을 부르는 맛 '목살 돈까스' [고독한 미식가 시즌7 -1화]">
            <a:extLst>
              <a:ext uri="{FF2B5EF4-FFF2-40B4-BE49-F238E27FC236}">
                <a16:creationId xmlns:a16="http://schemas.microsoft.com/office/drawing/2014/main" id="{64C7C0C1-E265-4467-9CCD-7206F117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20" y="1903140"/>
            <a:ext cx="12874004" cy="723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8900" y="2071360"/>
            <a:ext cx="4598987" cy="5421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03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3218900" y="5437619"/>
            <a:ext cx="15485936" cy="13696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오므라이스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472895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-488380" y="6567674"/>
            <a:ext cx="2813796" cy="124275"/>
            <a:chOff x="-488380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88380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02516" y="4549867"/>
            <a:ext cx="9821410" cy="164571"/>
            <a:chOff x="-3102516" y="4549867"/>
            <a:chExt cx="9821410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102516" y="4549867"/>
              <a:ext cx="9821410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66667" y="9460571"/>
            <a:ext cx="19314286" cy="164571"/>
            <a:chOff x="-666667" y="9460571"/>
            <a:chExt cx="19314286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6667" y="9460571"/>
              <a:ext cx="19314286" cy="16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0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91152" y="1443251"/>
            <a:ext cx="8598987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오므라이스</a:t>
            </a:r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2193329" y="4464967"/>
            <a:ext cx="5011604" cy="170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오므라이스는 프랑스 요리인 오믈렛에 밥을 넣어 만든 음식이다</a:t>
            </a:r>
            <a:r>
              <a:rPr lang="en-US" altLang="ko-KR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.</a:t>
            </a:r>
            <a:r>
              <a:rPr lang="en-US" sz="35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 </a:t>
            </a:r>
            <a:endParaRPr lang="en-US" sz="3500" dirty="0"/>
          </a:p>
        </p:txBody>
      </p:sp>
      <p:pic>
        <p:nvPicPr>
          <p:cNvPr id="24" name="Picture 2" descr="여행상품 - 원투고">
            <a:extLst>
              <a:ext uri="{FF2B5EF4-FFF2-40B4-BE49-F238E27FC236}">
                <a16:creationId xmlns:a16="http://schemas.microsoft.com/office/drawing/2014/main" id="{0807DF7A-6E8E-4B48-9457-D3CBC2896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410721" y="800100"/>
            <a:ext cx="7239000" cy="7745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04722" y="6005483"/>
            <a:ext cx="8779044" cy="124275"/>
            <a:chOff x="13004722" y="6005483"/>
            <a:chExt cx="8779044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3004722" y="6005483"/>
              <a:ext cx="8779044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219218" y="1728812"/>
            <a:ext cx="7142345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일본식으로 바뀌게 된 과정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0591800" y="4000500"/>
            <a:ext cx="559186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북극성이라는 가게에서 만들어진 오므라이스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</p:txBody>
      </p:sp>
      <p:pic>
        <p:nvPicPr>
          <p:cNvPr id="12" name="Picture 2" descr="일본 오사카 - 북극성 (홋쿄쿠세이, 北極星: 오므라이스 맛집)">
            <a:extLst>
              <a:ext uri="{FF2B5EF4-FFF2-40B4-BE49-F238E27FC236}">
                <a16:creationId xmlns:a16="http://schemas.microsoft.com/office/drawing/2014/main" id="{F69FE213-86E9-4FE5-9539-944BC9736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r="942" b="-2"/>
          <a:stretch/>
        </p:blipFill>
        <p:spPr bwMode="auto">
          <a:xfrm>
            <a:off x="20" y="10"/>
            <a:ext cx="8557432" cy="10286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55357" y="5293664"/>
            <a:ext cx="5769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이것은 밥을 얇게 구운 계란으로 감싼 현재 일반적으로 만들어지는 형태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5357" y="7049190"/>
            <a:ext cx="61516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북극성의 주인이 위가 약한 단골손님에게 얇게 구운 계란으로 밥을 감싼 것을 처음 대접하였고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, ‘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오므라이스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’ 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라고 이름 붙였다고 한다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.</a:t>
            </a:r>
            <a:endParaRPr lang="en-US" altLang="ko-KR" sz="28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6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1353056" y="2071360"/>
            <a:ext cx="4598987" cy="31845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2030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20300">
                <a:solidFill>
                  <a:srgbClr val="595959"/>
                </a:solidFill>
                <a:latin typeface="Cafe24 Dangdanghae"/>
                <a:cs typeface="Cafe24 Dangdanghae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53056" y="5437619"/>
            <a:ext cx="13886159" cy="13518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8300" dirty="0" err="1">
                <a:solidFill>
                  <a:srgbClr val="595959"/>
                </a:solidFill>
                <a:latin typeface="Cafe24 Dangdanghae"/>
                <a:cs typeface="Cafe24 Dangdanghae"/>
              </a:rPr>
              <a:t>다이쇼</a:t>
            </a:r>
            <a:r>
              <a:rPr lang="ko-KR" altLang="en-US" sz="8300" dirty="0">
                <a:solidFill>
                  <a:srgbClr val="595959"/>
                </a:solidFill>
                <a:latin typeface="Cafe24 Dangdanghae"/>
                <a:cs typeface="Cafe24 Dangdanghae"/>
              </a:rPr>
              <a:t> 시대 배경 </a:t>
            </a:r>
          </a:p>
        </p:txBody>
      </p:sp>
      <p:grpSp>
        <p:nvGrpSpPr>
          <p:cNvPr id="1003" name="그룹 1003"/>
          <p:cNvGrpSpPr/>
          <p:nvPr/>
        </p:nvGrpSpPr>
        <p:grpSpPr>
          <a:xfrm>
            <a:off x="-318823" y="9460571"/>
            <a:ext cx="16833108" cy="164571"/>
            <a:chOff x="-318823" y="9460571"/>
            <a:chExt cx="16833108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-318823" y="9460571"/>
              <a:ext cx="16833108" cy="1645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04722" y="6005483"/>
            <a:ext cx="8779044" cy="124275"/>
            <a:chOff x="13004722" y="6005483"/>
            <a:chExt cx="8779044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3004722" y="6005483"/>
              <a:ext cx="8779044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219218" y="1728812"/>
            <a:ext cx="7142345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일본식으로 바뀌게 된 과정</a:t>
            </a:r>
            <a:endParaRPr lang="en-US" altLang="ko-KR" sz="6600" dirty="0"/>
          </a:p>
        </p:txBody>
      </p:sp>
      <p:sp>
        <p:nvSpPr>
          <p:cNvPr id="11" name="Object 11"/>
          <p:cNvSpPr txBox="1"/>
          <p:nvPr/>
        </p:nvSpPr>
        <p:spPr>
          <a:xfrm>
            <a:off x="10591799" y="4000500"/>
            <a:ext cx="559186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-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벽돌정이라는 가게에서 만들어진 오므라이스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16522B2-B98E-4F35-B8B9-528334D54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r="15869" b="-1"/>
          <a:stretch/>
        </p:blipFill>
        <p:spPr bwMode="auto">
          <a:xfrm>
            <a:off x="0" y="0"/>
            <a:ext cx="8458200" cy="102879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55200" y="52956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</a:rPr>
              <a:t>-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</a:rPr>
              <a:t>이것은 밥을 섞은 </a:t>
            </a:r>
            <a:r>
              <a:rPr lang="ko-KR" altLang="en-US" sz="2800" dirty="0" err="1">
                <a:solidFill>
                  <a:srgbClr val="595959"/>
                </a:solidFill>
                <a:latin typeface="S-Core Dream 4 Regular" pitchFamily="34" charset="0"/>
              </a:rPr>
              <a:t>계란구이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</a:rPr>
              <a:t> 같은 요리이며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</a:rPr>
              <a:t>, 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</a:rPr>
              <a:t>현재 일반적으로 만들어 지고 있는 오므라이스와는 다른 형태였다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5200" y="70488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</a:rPr>
              <a:t>-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북극성보다 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25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년 전부터 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‘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라이스 오믈렛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‘ 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이라는 요리가 있었다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2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1353056" y="2071360"/>
            <a:ext cx="4598987" cy="3216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04</a:t>
            </a:r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353056" y="5437619"/>
            <a:ext cx="13886159" cy="13696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8300" dirty="0">
                <a:solidFill>
                  <a:srgbClr val="595959"/>
                </a:solidFill>
                <a:latin typeface="Cafe24 Dangdanghae" pitchFamily="34" charset="0"/>
              </a:rPr>
              <a:t>카레라이스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68732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09524" y="9460571"/>
            <a:ext cx="18857143" cy="164571"/>
            <a:chOff x="-209524" y="9460571"/>
            <a:chExt cx="18857143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09524" y="9460571"/>
              <a:ext cx="18857143" cy="16457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601200" y="1443140"/>
            <a:ext cx="10657143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카레라이스</a:t>
            </a:r>
            <a:endParaRPr lang="en-US" dirty="0"/>
          </a:p>
        </p:txBody>
      </p:sp>
      <p:sp>
        <p:nvSpPr>
          <p:cNvPr id="25" name="Object 25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26" name="Object 26"/>
          <p:cNvSpPr txBox="1"/>
          <p:nvPr/>
        </p:nvSpPr>
        <p:spPr>
          <a:xfrm>
            <a:off x="9601200" y="3229349"/>
            <a:ext cx="6171429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35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인도 요리를 바탕으로 영국에서 탄생</a:t>
            </a:r>
            <a:endParaRPr lang="en-US" altLang="ko-KR" sz="3500" dirty="0">
              <a:solidFill>
                <a:srgbClr val="595959"/>
              </a:solidFill>
              <a:latin typeface="Cafe24 Dangdanghae" pitchFamily="34" charset="0"/>
              <a:cs typeface="Cafe24 Dangdanghae" pitchFamily="34" charset="0"/>
            </a:endParaRPr>
          </a:p>
        </p:txBody>
      </p:sp>
      <p:pic>
        <p:nvPicPr>
          <p:cNvPr id="28" name="Picture 2" descr="일본 위키백과 번역] - 카레라이스 (カレーライス) - : 네이버 블로그">
            <a:extLst>
              <a:ext uri="{FF2B5EF4-FFF2-40B4-BE49-F238E27FC236}">
                <a16:creationId xmlns:a16="http://schemas.microsoft.com/office/drawing/2014/main" id="{922E5153-EE8E-4ECA-8761-C175C0F76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r="16150"/>
          <a:stretch/>
        </p:blipFill>
        <p:spPr bwMode="auto">
          <a:xfrm>
            <a:off x="2133600" y="862779"/>
            <a:ext cx="5917452" cy="75657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01200" y="4914900"/>
            <a:ext cx="4953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일본 메이지 시대에 영국에서 전해져</a:t>
            </a:r>
            <a:r>
              <a:rPr lang="en-US" altLang="ko-KR" sz="35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 </a:t>
            </a:r>
            <a:r>
              <a:rPr lang="ko-KR" altLang="en-US" sz="35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독자적으로 변화한 요리</a:t>
            </a:r>
            <a:endParaRPr lang="en-US" altLang="ko-KR" sz="3500" dirty="0"/>
          </a:p>
        </p:txBody>
      </p:sp>
    </p:spTree>
    <p:extLst>
      <p:ext uri="{BB962C8B-B14F-4D97-AF65-F5344CB8AC3E}">
        <p14:creationId xmlns:p14="http://schemas.microsoft.com/office/powerpoint/2010/main" val="10104847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5457143" cy="164571"/>
            <a:chOff x="-371429" y="9460571"/>
            <a:chExt cx="15457143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5457143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7" name="Object 17"/>
          <p:cNvSpPr txBox="1"/>
          <p:nvPr/>
        </p:nvSpPr>
        <p:spPr>
          <a:xfrm>
            <a:off x="533400" y="1471566"/>
            <a:ext cx="10657143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카레라이스</a:t>
            </a:r>
            <a:endParaRPr lang="en-US" dirty="0"/>
          </a:p>
        </p:txBody>
      </p:sp>
      <p:sp>
        <p:nvSpPr>
          <p:cNvPr id="19" name="Object 19"/>
          <p:cNvSpPr txBox="1"/>
          <p:nvPr/>
        </p:nvSpPr>
        <p:spPr>
          <a:xfrm>
            <a:off x="533400" y="4213110"/>
            <a:ext cx="83058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인도의 카레는 비교적 묽으나 영국을 거쳐 일본으로 들어오면서 더 걸쭉하게 변화</a:t>
            </a:r>
            <a:endParaRPr lang="en-US" altLang="ko-KR" sz="28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</p:txBody>
      </p:sp>
      <p:pic>
        <p:nvPicPr>
          <p:cNvPr id="20" name="Picture 4" descr="일본 카레 | 레시피 | 에스비 식품 글로벌 사이트">
            <a:extLst>
              <a:ext uri="{FF2B5EF4-FFF2-40B4-BE49-F238E27FC236}">
                <a16:creationId xmlns:a16="http://schemas.microsoft.com/office/drawing/2014/main" id="{ED8F5A5E-0085-43B9-BAF6-F0FB3CF48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r="22964"/>
          <a:stretch/>
        </p:blipFill>
        <p:spPr bwMode="auto">
          <a:xfrm>
            <a:off x="9470513" y="838966"/>
            <a:ext cx="7246034" cy="83298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56750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영국에서는 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‘curry and rice’ 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또는 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‘curried rice’ , 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일본에서 생략해 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‘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카레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899653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초</a:t>
            </a:r>
            <a:r>
              <a:rPr lang="en-US" altLang="ko-KR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,</a:t>
            </a:r>
            <a:r>
              <a:rPr lang="ko-KR" altLang="en-US" sz="28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중학교의 급식 메뉴의 인기 설문조사에서도 항상 상위에 위치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421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67342" y="4988883"/>
            <a:ext cx="11756130" cy="19271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2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발표를 들어주셔서</a:t>
            </a:r>
            <a:endParaRPr lang="en-US" dirty="0"/>
          </a:p>
        </p:txBody>
      </p:sp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10199" y="655893"/>
            <a:ext cx="614184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일본문화</a:t>
            </a:r>
            <a:endParaRPr lang="en-US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3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+</a:t>
            </a:r>
            <a:endParaRPr lang="en-US" dirty="0"/>
          </a:p>
        </p:txBody>
      </p:sp>
      <p:sp>
        <p:nvSpPr>
          <p:cNvPr id="14" name="Object 14"/>
          <p:cNvSpPr txBox="1"/>
          <p:nvPr/>
        </p:nvSpPr>
        <p:spPr>
          <a:xfrm>
            <a:off x="1200675" y="6158873"/>
            <a:ext cx="16113273" cy="36208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600" dirty="0">
                <a:solidFill>
                  <a:srgbClr val="595959"/>
                </a:solidFill>
                <a:latin typeface="Cafe24 Dangdanghae" pitchFamily="34" charset="0"/>
                <a:cs typeface="Cafe24 Dangdanghae" pitchFamily="34" charset="0"/>
              </a:rPr>
              <a:t>감사합니다 :)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-406862" y="9479619"/>
            <a:ext cx="16883053" cy="164571"/>
            <a:chOff x="-406862" y="9479619"/>
            <a:chExt cx="16883053" cy="164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10800000">
              <a:off x="-406862" y="9479619"/>
              <a:ext cx="16883053" cy="164571"/>
            </a:xfrm>
            <a:prstGeom prst="rect">
              <a:avLst/>
            </a:prstGeom>
          </p:spPr>
        </p:pic>
      </p:grpSp>
      <p:sp>
        <p:nvSpPr>
          <p:cNvPr id="15" name="Object 9"/>
          <p:cNvSpPr txBox="1"/>
          <p:nvPr/>
        </p:nvSpPr>
        <p:spPr>
          <a:xfrm>
            <a:off x="10763800" y="655893"/>
            <a:ext cx="4400000" cy="19389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/>
                <a:cs typeface="S-Core Dream 4 Regular"/>
              </a:rPr>
              <a:t>22101410</a:t>
            </a:r>
            <a:r>
              <a:rPr lang="ko-KR" altLang="en-US" sz="2000" dirty="0">
                <a:solidFill>
                  <a:srgbClr val="595959"/>
                </a:solidFill>
                <a:latin typeface="S-Core Dream 4 Regular"/>
                <a:cs typeface="S-Core Dream 4 Regular"/>
              </a:rPr>
              <a:t> </a:t>
            </a:r>
            <a:r>
              <a:rPr lang="ko-KR" altLang="en-US" sz="2000" dirty="0" err="1">
                <a:solidFill>
                  <a:srgbClr val="595959"/>
                </a:solidFill>
                <a:latin typeface="S-Core Dream 4 Regular"/>
                <a:cs typeface="S-Core Dream 4 Regular"/>
              </a:rPr>
              <a:t>김한서</a:t>
            </a:r>
            <a:endParaRPr lang="en-US" altLang="ko-KR" sz="20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21908957 </a:t>
            </a:r>
            <a:r>
              <a:rPr lang="en-US" altLang="ko-KR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이재은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22101588 </a:t>
            </a:r>
            <a:r>
              <a:rPr lang="ko-KR" altLang="en-US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이동주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22140387 </a:t>
            </a:r>
            <a:r>
              <a:rPr lang="en-US" altLang="ko-KR" sz="2000" dirty="0" err="1">
                <a:solidFill>
                  <a:srgbClr val="595959"/>
                </a:solidFill>
                <a:latin typeface="S-Core Dream 4 Regular" pitchFamily="34" charset="0"/>
                <a:cs typeface="S-Core Dream 4 Regular" pitchFamily="34" charset="0"/>
              </a:rPr>
              <a:t>양석준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  <a:cs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</a:rPr>
              <a:t>22045547 </a:t>
            </a:r>
            <a:r>
              <a:rPr lang="ko-KR" altLang="en-US" sz="2000" dirty="0" err="1">
                <a:solidFill>
                  <a:srgbClr val="595959"/>
                </a:solidFill>
                <a:latin typeface="S-Core Dream 4 Regular" pitchFamily="34" charset="0"/>
              </a:rPr>
              <a:t>레티퀸</a:t>
            </a:r>
            <a:endParaRPr lang="en-US" altLang="ko-KR" sz="2000" dirty="0">
              <a:solidFill>
                <a:srgbClr val="595959"/>
              </a:solidFill>
              <a:latin typeface="S-Core Dream 4 Regular" pitchFamily="34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595959"/>
                </a:solidFill>
                <a:latin typeface="S-Core Dream 4 Regular" pitchFamily="34" charset="0"/>
              </a:rPr>
              <a:t>22101627 </a:t>
            </a:r>
            <a:r>
              <a:rPr lang="ko-KR" altLang="en-US" sz="2000" dirty="0">
                <a:solidFill>
                  <a:srgbClr val="595959"/>
                </a:solidFill>
                <a:latin typeface="S-Core Dream 4 Regular" pitchFamily="34" charset="0"/>
              </a:rPr>
              <a:t>김건우</a:t>
            </a:r>
            <a:endParaRPr lang="ko-KR" altLang="en-US" sz="2000" dirty="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428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635944" y="9484123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grpSp>
        <p:nvGrpSpPr>
          <p:cNvPr id="1002" name="그룹 1002"/>
          <p:cNvGrpSpPr/>
          <p:nvPr/>
        </p:nvGrpSpPr>
        <p:grpSpPr>
          <a:xfrm>
            <a:off x="11590628" y="4549867"/>
            <a:ext cx="9821410" cy="164571"/>
            <a:chOff x="11590628" y="4549867"/>
            <a:chExt cx="9821410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1590628" y="4549867"/>
              <a:ext cx="9821410" cy="16457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85800" y="647700"/>
            <a:ext cx="10657143" cy="104584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6300">
                <a:solidFill>
                  <a:srgbClr val="595959"/>
                </a:solidFill>
                <a:latin typeface="Cafe24 Dangdanghae"/>
                <a:cs typeface="Cafe24 Dangdanghae"/>
              </a:rPr>
              <a:t>다이쇼 시대 배경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2600" y="6543040"/>
            <a:ext cx="5715000" cy="37200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도로망 확대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자동차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버스 등장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 도시화촉진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47800" y="5600700"/>
            <a:ext cx="1301461" cy="8952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46722" y="5834773"/>
            <a:ext cx="5501878" cy="527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2900">
                <a:solidFill>
                  <a:srgbClr val="595959"/>
                </a:solidFill>
                <a:latin typeface="Cafe24 Dangdanghae"/>
                <a:cs typeface="Cafe24 Dangdanghae"/>
              </a:rPr>
              <a:t>도시내 교통수단 발전 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65609" y="8348026"/>
            <a:ext cx="5482991" cy="37687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전보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전화 기술 발달 및 대중용 신문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잡지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서적 보급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981200" y="7355205"/>
            <a:ext cx="1301461" cy="89524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56323" y="7568429"/>
            <a:ext cx="3673077" cy="527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2900">
                <a:solidFill>
                  <a:srgbClr val="595959"/>
                </a:solidFill>
                <a:latin typeface="Cafe24 Dangdanghae"/>
                <a:cs typeface="Cafe24 Dangdanghae"/>
              </a:rPr>
              <a:t>문화정보 전파 확대 </a:t>
            </a:r>
          </a:p>
        </p:txBody>
      </p:sp>
      <p:grpSp>
        <p:nvGrpSpPr>
          <p:cNvPr id="1003" name="그룹 1003"/>
          <p:cNvGrpSpPr/>
          <p:nvPr/>
        </p:nvGrpSpPr>
        <p:grpSpPr>
          <a:xfrm>
            <a:off x="-371429" y="9460571"/>
            <a:ext cx="19533332" cy="164571"/>
            <a:chOff x="-371429" y="9460571"/>
            <a:chExt cx="19533332" cy="16457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-371429" y="9460571"/>
              <a:ext cx="19533332" cy="164571"/>
            </a:xfrm>
            <a:prstGeom prst="rect">
              <a:avLst/>
            </a:prstGeom>
          </p:spPr>
        </p:pic>
      </p:grpSp>
      <p:sp>
        <p:nvSpPr>
          <p:cNvPr id="1004" name="Object 12"/>
          <p:cNvSpPr txBox="1"/>
          <p:nvPr/>
        </p:nvSpPr>
        <p:spPr>
          <a:xfrm>
            <a:off x="1157382" y="4680324"/>
            <a:ext cx="3801678" cy="37554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수운발달 및 유통 상업 발달</a:t>
            </a:r>
            <a:endParaRPr lang="en-US" sz="1900">
              <a:solidFill>
                <a:srgbClr val="595959"/>
              </a:solidFill>
              <a:latin typeface="S-Core Dream 4 Regular"/>
              <a:cs typeface="S-Core Dream 4 Regular"/>
            </a:endParaRPr>
          </a:p>
        </p:txBody>
      </p:sp>
      <p:sp>
        <p:nvSpPr>
          <p:cNvPr id="1005" name="Object 13"/>
          <p:cNvSpPr txBox="1"/>
          <p:nvPr/>
        </p:nvSpPr>
        <p:spPr>
          <a:xfrm>
            <a:off x="990600" y="3771900"/>
            <a:ext cx="1301461" cy="8998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2</a:t>
            </a:r>
          </a:p>
        </p:txBody>
      </p:sp>
      <p:sp>
        <p:nvSpPr>
          <p:cNvPr id="1006" name="Object 14"/>
          <p:cNvSpPr txBox="1"/>
          <p:nvPr/>
        </p:nvSpPr>
        <p:spPr>
          <a:xfrm>
            <a:off x="1987260" y="4062129"/>
            <a:ext cx="3673077" cy="5278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2900">
                <a:solidFill>
                  <a:srgbClr val="595959"/>
                </a:solidFill>
                <a:latin typeface="Cafe24 Dangdanghae"/>
                <a:cs typeface="Cafe24 Dangdanghae"/>
              </a:rPr>
              <a:t>철도망,기선 활성화</a:t>
            </a:r>
          </a:p>
        </p:txBody>
      </p:sp>
      <p:sp>
        <p:nvSpPr>
          <p:cNvPr id="1007" name="Object 12"/>
          <p:cNvSpPr txBox="1"/>
          <p:nvPr/>
        </p:nvSpPr>
        <p:spPr>
          <a:xfrm>
            <a:off x="922722" y="3086100"/>
            <a:ext cx="3344478" cy="37240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국내 공업화 진행 </a:t>
            </a:r>
            <a:r>
              <a:rPr lang="en-US" altLang="ko-KR" sz="1900">
                <a:solidFill>
                  <a:srgbClr val="595959"/>
                </a:solidFill>
                <a:latin typeface="S-Core Dream 4 Regular"/>
                <a:cs typeface="S-Core Dream 4 Regular"/>
              </a:rPr>
              <a:t>-&gt;</a:t>
            </a:r>
            <a:r>
              <a:rPr lang="ko-KR" altLang="en-US" sz="1900">
                <a:solidFill>
                  <a:srgbClr val="595959"/>
                </a:solidFill>
                <a:latin typeface="S-Core Dream 4 Regular"/>
                <a:cs typeface="S-Core Dream 4 Regular"/>
              </a:rPr>
              <a:t>경제 발전</a:t>
            </a:r>
          </a:p>
        </p:txBody>
      </p:sp>
      <p:sp>
        <p:nvSpPr>
          <p:cNvPr id="1008" name="Object 13"/>
          <p:cNvSpPr txBox="1"/>
          <p:nvPr/>
        </p:nvSpPr>
        <p:spPr>
          <a:xfrm>
            <a:off x="533400" y="2171700"/>
            <a:ext cx="1301461" cy="141329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53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01</a:t>
            </a:r>
            <a:endParaRPr lang="en-US"/>
          </a:p>
        </p:txBody>
      </p:sp>
      <p:sp>
        <p:nvSpPr>
          <p:cNvPr id="1009" name="Object 14"/>
          <p:cNvSpPr txBox="1"/>
          <p:nvPr/>
        </p:nvSpPr>
        <p:spPr>
          <a:xfrm>
            <a:off x="1371600" y="2400300"/>
            <a:ext cx="5226068" cy="51244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rgbClr val="595959"/>
                </a:solidFill>
                <a:latin typeface="Cafe24 Dangdanghae"/>
                <a:cs typeface="Cafe24 Dangdanghae"/>
              </a:rPr>
              <a:t>서구 선진국 산업	혁명 영향 받음</a:t>
            </a:r>
          </a:p>
        </p:txBody>
      </p:sp>
      <p:pic>
        <p:nvPicPr>
          <p:cNvPr id="1010" name="그림 100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363200" y="-342900"/>
            <a:ext cx="5333999" cy="1082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6" animBg="1"/>
      <p:bldP spid="13" grpId="7" animBg="1"/>
      <p:bldP spid="14" grpId="8" animBg="1"/>
      <p:bldP spid="18" grpId="9" animBg="1"/>
      <p:bldP spid="19" grpId="10" animBg="1"/>
      <p:bldP spid="20" grpId="11" animBg="1"/>
      <p:bldP spid="1004" grpId="3" animBg="1"/>
      <p:bldP spid="1005" grpId="4" animBg="1"/>
      <p:bldP spid="1006" grpId="5" animBg="1"/>
      <p:bldP spid="1007" grpId="0" animBg="1"/>
      <p:bldP spid="1008" grpId="1" animBg="1"/>
      <p:bldP spid="100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4050" y="2071360"/>
            <a:ext cx="4598987" cy="32162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en-US" sz="20300" dirty="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20300" dirty="0">
                <a:solidFill>
                  <a:srgbClr val="595959"/>
                </a:solidFill>
                <a:latin typeface="Cafe24 Dangdanghae"/>
                <a:cs typeface="Cafe24 Dangdanghae"/>
              </a:rPr>
              <a:t>3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2599555" y="5437619"/>
            <a:ext cx="13886160" cy="13518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defRPr/>
            </a:pPr>
            <a:r>
              <a:rPr lang="ko-KR" altLang="en-US" sz="8300">
                <a:solidFill>
                  <a:srgbClr val="595959"/>
                </a:solidFill>
                <a:latin typeface="Cafe24 Dangdanghae"/>
                <a:cs typeface="Cafe24 Dangdanghae"/>
              </a:rPr>
              <a:t>연예 문화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6938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4" cy="164571"/>
            <a:chOff x="1790476" y="9460571"/>
            <a:chExt cx="16857144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90476" y="9460571"/>
              <a:ext cx="16857144" cy="1645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8095" y="9460571"/>
            <a:ext cx="13133181" cy="164571"/>
            <a:chOff x="-838095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838095" y="9460571"/>
              <a:ext cx="13133181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968406" y="547491"/>
            <a:ext cx="891246" cy="14265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5300">
                <a:solidFill>
                  <a:srgbClr val="595959"/>
                </a:solidFill>
                <a:latin typeface="Cafe24 Dangdanghae"/>
                <a:cs typeface="Cafe24 Dangdanghae"/>
              </a:rPr>
              <a:t>+</a:t>
            </a:r>
            <a:endParaRPr lang="en-US"/>
          </a:p>
        </p:txBody>
      </p:sp>
      <p:sp>
        <p:nvSpPr>
          <p:cNvPr id="14" name="Object 14"/>
          <p:cNvSpPr txBox="1"/>
          <p:nvPr/>
        </p:nvSpPr>
        <p:spPr>
          <a:xfrm>
            <a:off x="685800" y="571500"/>
            <a:ext cx="10228059" cy="105039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6300">
                <a:solidFill>
                  <a:srgbClr val="595959"/>
                </a:solidFill>
                <a:latin typeface="Cafe24 Dangdanghae"/>
                <a:cs typeface="Cafe24 Dangdanghae"/>
              </a:rPr>
              <a:t>연예 문화</a:t>
            </a:r>
            <a:endParaRPr lang="en-US" sz="63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7215" y="1788125"/>
            <a:ext cx="8928290" cy="112916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3400">
                <a:solidFill>
                  <a:srgbClr val="595959"/>
                </a:solidFill>
                <a:latin typeface="Cafe24 Dangdanghae"/>
                <a:cs typeface="Cafe24 Dangdanghae"/>
              </a:rPr>
              <a:t>녹음</a:t>
            </a:r>
            <a:r>
              <a:rPr lang="en-US" altLang="ko-KR" sz="3400">
                <a:solidFill>
                  <a:srgbClr val="595959"/>
                </a:solidFill>
                <a:latin typeface="Cafe24 Dangdanghae"/>
                <a:cs typeface="Cafe24 Dangdanghae"/>
              </a:rPr>
              <a:t>,</a:t>
            </a:r>
            <a:r>
              <a:rPr lang="ko-KR" altLang="en-US" sz="3400">
                <a:solidFill>
                  <a:srgbClr val="595959"/>
                </a:solidFill>
                <a:latin typeface="Cafe24 Dangdanghae"/>
                <a:cs typeface="Cafe24 Dangdanghae"/>
              </a:rPr>
              <a:t>잡지</a:t>
            </a:r>
            <a:r>
              <a:rPr lang="en-US" altLang="ko-KR" sz="3400">
                <a:solidFill>
                  <a:srgbClr val="595959"/>
                </a:solidFill>
                <a:latin typeface="Cafe24 Dangdanghae"/>
                <a:cs typeface="Cafe24 Dangdanghae"/>
              </a:rPr>
              <a:t>,</a:t>
            </a:r>
            <a:r>
              <a:rPr lang="ko-KR" altLang="en-US" sz="3400">
                <a:solidFill>
                  <a:srgbClr val="595959"/>
                </a:solidFill>
                <a:latin typeface="Cafe24 Dangdanghae"/>
                <a:cs typeface="Cafe24 Dangdanghae"/>
              </a:rPr>
              <a:t>신문등의 새로운 미디어 의해 연예문화 활성화</a:t>
            </a:r>
            <a:endParaRPr lang="en-US" sz="3400">
              <a:solidFill>
                <a:srgbClr val="595959"/>
              </a:solidFill>
              <a:latin typeface="Cafe24 Dangdanghae"/>
              <a:cs typeface="Cafe24 Dangdangha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7380" y="4198269"/>
            <a:ext cx="9024820" cy="46707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활동사진(현재영화)및 소녀가극(현재 다카라즈카 가극단)등장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400" y="3162300"/>
            <a:ext cx="1383947" cy="16163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01</a:t>
            </a:r>
            <a:endParaRPr lang="en-US"/>
          </a:p>
        </p:txBody>
      </p:sp>
      <p:sp>
        <p:nvSpPr>
          <p:cNvPr id="18" name="Object 18"/>
          <p:cNvSpPr txBox="1"/>
          <p:nvPr/>
        </p:nvSpPr>
        <p:spPr>
          <a:xfrm>
            <a:off x="881180" y="6195060"/>
            <a:ext cx="9101020" cy="47053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일본 전통 연극에 대해 서양극 도입하는 신극운동 활발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400" y="5067300"/>
            <a:ext cx="1383947" cy="161630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02</a:t>
            </a:r>
            <a:endParaRPr lang="en-US"/>
          </a:p>
        </p:txBody>
      </p:sp>
      <p:sp>
        <p:nvSpPr>
          <p:cNvPr id="1005" name="Object 18"/>
          <p:cNvSpPr txBox="1"/>
          <p:nvPr/>
        </p:nvSpPr>
        <p:spPr>
          <a:xfrm>
            <a:off x="1000361" y="8039959"/>
            <a:ext cx="7838839" cy="84496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배우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여배우</a:t>
            </a:r>
            <a:r>
              <a:rPr lang="en-US" altLang="ko-KR" sz="2500">
                <a:solidFill>
                  <a:srgbClr val="595959"/>
                </a:solidFill>
                <a:latin typeface="S-Core Dream 4 Regular"/>
                <a:cs typeface="S-Core Dream 4 Regular"/>
              </a:rPr>
              <a:t>,</a:t>
            </a: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가수등의 직업이 새롭게 등장</a:t>
            </a:r>
          </a:p>
          <a:p>
            <a:pPr lvl="0">
              <a:defRPr/>
            </a:pPr>
            <a:r>
              <a:rPr lang="ko-KR" altLang="en-US" sz="2500">
                <a:solidFill>
                  <a:srgbClr val="595959"/>
                </a:solidFill>
                <a:latin typeface="S-Core Dream 4 Regular"/>
                <a:cs typeface="S-Core Dream 4 Regular"/>
              </a:rPr>
              <a:t>수많은 가요곡 탄생</a:t>
            </a:r>
          </a:p>
        </p:txBody>
      </p:sp>
      <p:sp>
        <p:nvSpPr>
          <p:cNvPr id="1006" name="Object 19"/>
          <p:cNvSpPr txBox="1"/>
          <p:nvPr/>
        </p:nvSpPr>
        <p:spPr>
          <a:xfrm>
            <a:off x="914400" y="6972300"/>
            <a:ext cx="1383947" cy="102384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en-US" sz="61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0</a:t>
            </a:r>
            <a:r>
              <a:rPr lang="en-US" altLang="ko-KR" sz="6100" kern="0" spc="-100">
                <a:solidFill>
                  <a:srgbClr val="595959"/>
                </a:solidFill>
                <a:latin typeface="Cafe24 Dangdanghae"/>
                <a:cs typeface="Cafe24 Dangdanghae"/>
              </a:rPr>
              <a:t>3</a:t>
            </a:r>
          </a:p>
        </p:txBody>
      </p:sp>
      <p:pic>
        <p:nvPicPr>
          <p:cNvPr id="1012" name="그림 101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668000" y="-1333500"/>
            <a:ext cx="5562600" cy="12192000"/>
          </a:xfrm>
          <a:prstGeom prst="rect">
            <a:avLst/>
          </a:prstGeom>
        </p:spPr>
      </p:pic>
      <p:sp>
        <p:nvSpPr>
          <p:cNvPr id="1013" name="TextBox 1012"/>
          <p:cNvSpPr txBox="1"/>
          <p:nvPr/>
        </p:nvSpPr>
        <p:spPr>
          <a:xfrm>
            <a:off x="16306800" y="9182100"/>
            <a:ext cx="1905000" cy="36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/>
              <a:t>가극단의 각본집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 animBg="1"/>
      <p:bldP spid="17" grpId="2" animBg="1"/>
      <p:bldP spid="18" grpId="3" animBg="1"/>
      <p:bldP spid="19" grpId="4" animBg="1"/>
      <p:bldP spid="1005" grpId="5" animBg="1"/>
      <p:bldP spid="1006" grpId="6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다이쇼 쇼와 대중문화  (수정4)</Template>
  <TotalTime>56</TotalTime>
  <Words>1467</Words>
  <Application>Microsoft Office PowerPoint</Application>
  <PresentationFormat>사용자 지정</PresentationFormat>
  <Paragraphs>344</Paragraphs>
  <Slides>64</Slides>
  <Notes>7</Notes>
  <HiddenSlides>0</HiddenSlides>
  <MMClips>1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64</vt:i4>
      </vt:variant>
    </vt:vector>
  </HeadingPairs>
  <TitlesOfParts>
    <vt:vector size="75" baseType="lpstr">
      <vt:lpstr>?? ??</vt:lpstr>
      <vt:lpstr>Cafe24 Dangdanghae</vt:lpstr>
      <vt:lpstr>S-Core Dream 4 Regular</vt:lpstr>
      <vt:lpstr>맑은 고딕</vt:lpstr>
      <vt:lpstr>바탕</vt:lpstr>
      <vt:lpstr>휴먼둥근헤드라인</vt:lpstr>
      <vt:lpstr>Arial</vt:lpstr>
      <vt:lpstr>Calibri</vt:lpstr>
      <vt:lpstr>Symbol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wodms9313@naver.com</dc:creator>
  <cp:lastModifiedBy>USER</cp:lastModifiedBy>
  <cp:revision>6</cp:revision>
  <dcterms:created xsi:type="dcterms:W3CDTF">2022-03-30T02:29:48Z</dcterms:created>
  <dcterms:modified xsi:type="dcterms:W3CDTF">2022-04-05T06:12:39Z</dcterms:modified>
  <cp:version/>
</cp:coreProperties>
</file>