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307" r:id="rId7"/>
    <p:sldId id="259" r:id="rId8"/>
    <p:sldId id="260" r:id="rId9"/>
    <p:sldId id="261" r:id="rId10"/>
    <p:sldId id="279" r:id="rId11"/>
    <p:sldId id="280" r:id="rId12"/>
    <p:sldId id="297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1" r:id="rId22"/>
    <p:sldId id="298" r:id="rId23"/>
    <p:sldId id="270" r:id="rId24"/>
    <p:sldId id="271" r:id="rId25"/>
    <p:sldId id="282" r:id="rId26"/>
    <p:sldId id="283" r:id="rId27"/>
    <p:sldId id="284" r:id="rId28"/>
    <p:sldId id="299" r:id="rId29"/>
    <p:sldId id="272" r:id="rId30"/>
    <p:sldId id="285" r:id="rId31"/>
    <p:sldId id="286" r:id="rId32"/>
    <p:sldId id="287" r:id="rId33"/>
    <p:sldId id="288" r:id="rId34"/>
    <p:sldId id="289" r:id="rId35"/>
    <p:sldId id="290" r:id="rId36"/>
    <p:sldId id="300" r:id="rId37"/>
    <p:sldId id="273" r:id="rId38"/>
    <p:sldId id="296" r:id="rId39"/>
    <p:sldId id="301" r:id="rId40"/>
    <p:sldId id="302" r:id="rId41"/>
    <p:sldId id="274" r:id="rId42"/>
    <p:sldId id="275" r:id="rId43"/>
    <p:sldId id="276" r:id="rId44"/>
    <p:sldId id="303" r:id="rId45"/>
    <p:sldId id="277" r:id="rId46"/>
    <p:sldId id="304" r:id="rId47"/>
    <p:sldId id="305" r:id="rId48"/>
    <p:sldId id="291" r:id="rId49"/>
    <p:sldId id="292" r:id="rId50"/>
    <p:sldId id="293" r:id="rId51"/>
    <p:sldId id="294" r:id="rId52"/>
    <p:sldId id="295" r:id="rId53"/>
    <p:sldId id="306" r:id="rId5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A0ADE-0319-4439-B7BB-3A8A1585B45A}" v="241" dt="2024-05-31T04:48:04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37B239-081F-0137-900E-898703AF8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1CD9409-2612-4EBA-D4E4-2DB6DBA4C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EF9694-FD80-DE57-5C11-B89E289F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34-4F72-4E0F-8122-CD24B75BD80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5BF84E-43F7-1707-25F4-FEBCE451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9DE776-A39E-DDBB-DC2E-60A3E622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839-0EE9-408D-BAD1-BD37B567B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14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CD9257-9091-A0D8-E750-D045E7A7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34B16B-A00A-F17A-21B6-1ED03F24B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F23021-8D94-C4C0-EF29-2E455638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34-4F72-4E0F-8122-CD24B75BD80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022F3E-ABD0-C512-6734-DA753DEA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97376F-4C47-FCF2-3238-1B48D4E4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839-0EE9-408D-BAD1-BD37B567B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8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EDB0808-C9AC-F07A-C2B9-9DEC0994C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F09F1B4-B1E0-B622-749A-65260D097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31A402-2CAC-41D2-0794-87A1D158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34-4F72-4E0F-8122-CD24B75BD80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3519E7-DD86-1310-B397-C0B2A560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C1BE63-03CF-2CE4-F00E-97CA5368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839-0EE9-408D-BAD1-BD37B567B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2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F2079A-7AE9-1EE6-54FF-69B741AC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3DAE39-DE0A-1664-508C-018315BD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BE9E62-89BD-2D74-006C-C9B30181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34-4F72-4E0F-8122-CD24B75BD80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888E99-85DB-B64C-C487-94D7DA20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098C3A-BFB3-0594-A2A4-C490C0E3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839-0EE9-408D-BAD1-BD37B567B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82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1E9528-F634-9FE0-7F88-35E71CA1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0EDA37-9B08-F91F-9DC1-2C4FF547C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E9744C-6E07-CB81-5E5A-0CFF5493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34-4F72-4E0F-8122-CD24B75BD80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F8C6F6-0967-7B83-E685-43611A4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876814-CBB0-42DD-A7E8-70E19EB7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839-0EE9-408D-BAD1-BD37B567B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98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F56CE0-8387-3A43-0175-5D634657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B2BBD5-1945-3ACD-25E9-7A0D70A1E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F6C599-468B-679A-934E-D631D1955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2CA290-F443-1F7C-25E6-DD7CC0C6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34-4F72-4E0F-8122-CD24B75BD80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52186D0-8F01-5073-7F78-FEE8CE93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96ED8F-D4DB-274C-8507-CEF843B1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839-0EE9-408D-BAD1-BD37B567B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56B-A0BD-0F0E-7E9E-2E02D344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A7EB31-4572-34F9-DD82-75B077C03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0FC7FE4-D32E-38C7-BB9A-0F4368ED0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2721B37-10EF-FD07-5FD4-80AB37754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D734907-4057-A0A8-C26D-B54B35559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65F24F3-C4C8-BD3C-108A-96AB1754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34-4F72-4E0F-8122-CD24B75BD80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77F51F2-2212-F40F-4619-ECBB42C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B6DB63C-AA2E-7EE3-B5A4-66B1FE7F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839-0EE9-408D-BAD1-BD37B567B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33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B511E-C34B-5F68-FDCF-57ADD9F1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C0EAE23-CCCD-1F62-C73C-7809F505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34-4F72-4E0F-8122-CD24B75BD80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A0AB42F-E981-41E7-769C-8349419C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4D98615-D0EE-85CA-4E30-FAA4C036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839-0EE9-408D-BAD1-BD37B567B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46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1ED8F72-F32E-6C6C-91BD-D088EF47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34-4F72-4E0F-8122-CD24B75BD80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D0DA0AD-A03F-FDFF-FE27-6A88CC70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5D230F-C86C-D6EE-F887-18B85AA1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839-0EE9-408D-BAD1-BD37B567B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33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5F9FC7-B6A3-DF06-02B8-C8BD298E9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B0F0B1-92D5-7A66-C22E-5BF007DB2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1585766-A0AE-DD34-E57D-B20BBF6FA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C8A593-FFAF-5A76-4447-3FEC4ECE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34-4F72-4E0F-8122-CD24B75BD80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AB7A78-E437-4019-80AA-31A23FF1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B5E218-10AF-070F-8869-BDEB8A3C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839-0EE9-408D-BAD1-BD37B567B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02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F628E8-41BC-F851-EAB8-C7C99A95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CA71C75-64A3-91C3-B8FE-1571F61EE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2E0A705-E604-F055-F148-6B5E7EA9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A94DEF4-3B78-2AA1-9C68-8D62EB65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C734-4F72-4E0F-8122-CD24B75BD80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A45B09-50BC-2F63-F48D-722B6D0B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4336EA-1BC3-2609-CEB6-D6072686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839-0EE9-408D-BAD1-BD37B567B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65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B090253-0B59-8C96-E8A8-731939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E1EB0A-D282-CE3D-AC95-E209B78CB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795749-6DED-4485-1706-A95E41F63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06C734-4F72-4E0F-8122-CD24B75BD80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137AE1-C51C-6911-116C-EA2D0BD6C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B258D1-5742-6525-9F79-35CFE4543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6C7839-0EE9-408D-BAD1-BD37B567B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96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8cRAh_BE9Y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m5QzmC2LZQ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TdL7r8WCNU?feature=oembed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IFBicbZAEw?feature=oembed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youtu.be/yN0evJKiFx8?si=2rJst-OMzdypx3KY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youtube.com/watch?v=m5HXj__9c6c&amp;pp=ygUJ5LiJ56S-56Wt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E1vE0vbUVg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0BpVU-0sa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5BD32D-6A33-C05E-8879-313A7F87C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7296"/>
            <a:ext cx="9144000" cy="1030650"/>
          </a:xfrm>
        </p:spPr>
        <p:txBody>
          <a:bodyPr>
            <a:noAutofit/>
          </a:bodyPr>
          <a:lstStyle/>
          <a:p>
            <a:r>
              <a:rPr lang="ko-KR" altLang="en-US" sz="7500" dirty="0"/>
              <a:t>일본의 축제와 역사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F1F741-F126-3134-D741-28580A871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2723"/>
            <a:ext cx="9144000" cy="1655762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6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E1E1E-3B0D-513E-4186-7B3765E4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2. </a:t>
            </a:r>
            <a:r>
              <a:rPr lang="ko-KR" altLang="en-US" sz="6000" dirty="0" err="1"/>
              <a:t>기온마츠리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祇園祭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969527-7BC7-B089-98D1-CB34B05E1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/>
              <a:t>-7</a:t>
            </a:r>
            <a:r>
              <a:rPr lang="ko-KR" altLang="en-US" sz="3000" dirty="0"/>
              <a:t>월 한달간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교토에서 개최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 err="1"/>
              <a:t>미코시아라이</a:t>
            </a:r>
            <a:r>
              <a:rPr lang="en-US" altLang="ko-KR" sz="3000" dirty="0"/>
              <a:t>(</a:t>
            </a:r>
            <a:r>
              <a:rPr lang="ja-JP" altLang="en-US" sz="3000" dirty="0"/>
              <a:t>神輿洗</a:t>
            </a:r>
            <a:r>
              <a:rPr lang="en-US" altLang="ja-JP" sz="3000" dirty="0"/>
              <a:t>)</a:t>
            </a:r>
          </a:p>
          <a:p>
            <a:pPr marL="0" indent="0">
              <a:buNone/>
            </a:pPr>
            <a:r>
              <a:rPr lang="en-US" altLang="ko-KR" sz="3000" dirty="0"/>
              <a:t> -</a:t>
            </a:r>
            <a:r>
              <a:rPr lang="ko-KR" altLang="en-US" sz="3000" dirty="0"/>
              <a:t>신코사이에 쓰이는 </a:t>
            </a:r>
            <a:r>
              <a:rPr lang="en-US" altLang="ko-KR" sz="3000" dirty="0"/>
              <a:t>3</a:t>
            </a:r>
            <a:r>
              <a:rPr lang="ko-KR" altLang="en-US" sz="3000" dirty="0"/>
              <a:t>채의 가마 가운데 주신을 모시는 가마를 교토를 가로 질러 </a:t>
            </a:r>
            <a:r>
              <a:rPr lang="ko-KR" altLang="en-US" sz="3000" dirty="0" err="1"/>
              <a:t>가모가와</a:t>
            </a:r>
            <a:r>
              <a:rPr lang="en-US" altLang="ko-KR" sz="3000" dirty="0"/>
              <a:t>(</a:t>
            </a:r>
            <a:r>
              <a:rPr lang="ja-JP" altLang="en-US" sz="3000" dirty="0"/>
              <a:t>鴨川</a:t>
            </a:r>
            <a:r>
              <a:rPr lang="en-US" altLang="ja-JP" sz="3000" dirty="0"/>
              <a:t>)</a:t>
            </a:r>
            <a:r>
              <a:rPr lang="ko-KR" altLang="en-US" sz="3000" dirty="0"/>
              <a:t>강에 씻는 의식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</p:txBody>
      </p:sp>
    </p:spTree>
    <p:extLst>
      <p:ext uri="{BB962C8B-B14F-4D97-AF65-F5344CB8AC3E}">
        <p14:creationId xmlns:p14="http://schemas.microsoft.com/office/powerpoint/2010/main" val="368523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687CBD-0ED9-D188-37B4-6CD888B0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2. </a:t>
            </a:r>
            <a:r>
              <a:rPr lang="ko-KR" altLang="en-US" sz="6000" dirty="0" err="1"/>
              <a:t>기온마츠리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祇園祭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7F5A23-0CDB-C74A-0802-2EA5AF9BC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391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 err="1"/>
              <a:t>야마보코</a:t>
            </a:r>
            <a:r>
              <a:rPr lang="ko-KR" altLang="en-US" sz="3000" dirty="0"/>
              <a:t> 순행</a:t>
            </a:r>
            <a:r>
              <a:rPr lang="en-US" altLang="ko-KR" sz="3000" dirty="0"/>
              <a:t>(</a:t>
            </a:r>
            <a:r>
              <a:rPr lang="ko-KR" altLang="en-US" sz="3000" b="1" i="0" dirty="0">
                <a:effectLst/>
                <a:latin typeface="나눔고딕" pitchFamily="2" charset="-127"/>
                <a:ea typeface="나눔고딕" pitchFamily="2" charset="-127"/>
              </a:rPr>
              <a:t>山鉾巡行</a:t>
            </a:r>
            <a:r>
              <a:rPr lang="en-US" altLang="ko-KR" sz="3000" i="0" dirty="0">
                <a:effectLst/>
                <a:latin typeface="나눔고딕" pitchFamily="2" charset="-127"/>
                <a:ea typeface="나눔고딕" pitchFamily="2" charset="-127"/>
              </a:rPr>
              <a:t>)</a:t>
            </a:r>
          </a:p>
          <a:p>
            <a:pPr marL="0" indent="0">
              <a:buNone/>
            </a:pPr>
            <a:endParaRPr lang="en-US" altLang="ko-KR" sz="3000" dirty="0"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sz="3000" dirty="0"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sz="3000" dirty="0">
                <a:latin typeface="나눔고딕" pitchFamily="2" charset="-127"/>
                <a:ea typeface="나눔고딕" pitchFamily="2" charset="-127"/>
              </a:rPr>
              <a:t>전통 가마인 </a:t>
            </a:r>
            <a:r>
              <a:rPr lang="ko-KR" altLang="en-US" sz="3000" dirty="0" err="1">
                <a:latin typeface="나눔고딕" pitchFamily="2" charset="-127"/>
                <a:ea typeface="나눔고딕" pitchFamily="2" charset="-127"/>
              </a:rPr>
              <a:t>야마보코</a:t>
            </a:r>
            <a:r>
              <a:rPr lang="ko-KR" altLang="en-US" sz="3000" dirty="0">
                <a:latin typeface="나눔고딕" pitchFamily="2" charset="-127"/>
                <a:ea typeface="나눔고딕" pitchFamily="2" charset="-127"/>
              </a:rPr>
              <a:t> </a:t>
            </a:r>
            <a:r>
              <a:rPr lang="en-US" altLang="ko-KR" sz="3000" dirty="0">
                <a:latin typeface="나눔고딕" pitchFamily="2" charset="-127"/>
                <a:ea typeface="나눔고딕" pitchFamily="2" charset="-127"/>
              </a:rPr>
              <a:t>32</a:t>
            </a:r>
            <a:r>
              <a:rPr lang="ko-KR" altLang="en-US" sz="3000" dirty="0">
                <a:latin typeface="나눔고딕" pitchFamily="2" charset="-127"/>
                <a:ea typeface="나눔고딕" pitchFamily="2" charset="-127"/>
              </a:rPr>
              <a:t>채가 음악에 맞춰 행진</a:t>
            </a:r>
            <a:endParaRPr lang="en-US" altLang="ko-KR" sz="3000" dirty="0">
              <a:latin typeface="나눔고딕" pitchFamily="2" charset="-127"/>
              <a:ea typeface="나눔고딕" pitchFamily="2" charset="-127"/>
            </a:endParaRPr>
          </a:p>
        </p:txBody>
      </p:sp>
      <p:pic>
        <p:nvPicPr>
          <p:cNvPr id="4098" name="Picture 2" descr="야마보코 순행(山鉾巡行)">
            <a:extLst>
              <a:ext uri="{FF2B5EF4-FFF2-40B4-BE49-F238E27FC236}">
                <a16:creationId xmlns:a16="http://schemas.microsoft.com/office/drawing/2014/main" id="{77E88AE0-32F2-A4C0-5E7D-BC417A69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22" y="1848638"/>
            <a:ext cx="54768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0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F40023-0439-E41E-80B4-069415AB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2. </a:t>
            </a:r>
            <a:r>
              <a:rPr lang="ko-KR" altLang="en-US" sz="6000" dirty="0" err="1"/>
              <a:t>기온마츠리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祇園祭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29918F-8930-0050-62EF-BC5B3CC6C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구지도리</a:t>
            </a:r>
            <a:r>
              <a:rPr lang="en-US" altLang="ko-KR" dirty="0"/>
              <a:t>(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くじ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取式</a:t>
            </a:r>
            <a:r>
              <a:rPr lang="en-US" altLang="ko-KR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</a:p>
          <a:p>
            <a:pPr marL="0" indent="0">
              <a:buNone/>
            </a:pPr>
            <a:endParaRPr lang="en-US" altLang="ko-KR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깃푸이리</a:t>
            </a:r>
            <a:r>
              <a:rPr lang="en-US" altLang="ko-KR" dirty="0"/>
              <a:t>(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吉符入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り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sz="300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</a:t>
            </a:r>
            <a:r>
              <a:rPr lang="en-US" altLang="ko-KR" sz="3000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sz="3000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축제의 시작을 알림</a:t>
            </a:r>
            <a:endParaRPr lang="en-US" altLang="ko-KR" sz="3000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sz="300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-</a:t>
            </a:r>
            <a:r>
              <a:rPr lang="ko-KR" altLang="en-US" sz="300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무사히 마칠 수 있도록 기원</a:t>
            </a:r>
            <a:endParaRPr lang="en-US" altLang="ko-KR" sz="3000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sz="3000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489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25F0C5-9D5A-2242-8A90-922491D4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2. </a:t>
            </a:r>
            <a:r>
              <a:rPr lang="ko-KR" altLang="en-US" sz="6000" dirty="0" err="1"/>
              <a:t>기온마츠리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祇園祭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6FD4C4-34F2-D1C5-9744-1A97E4273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히키조메</a:t>
            </a:r>
            <a:r>
              <a:rPr lang="en-US" altLang="ko-KR" dirty="0"/>
              <a:t>(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曳初</a:t>
            </a:r>
            <a:r>
              <a:rPr lang="en-US" altLang="ko-KR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-7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월 중순 </a:t>
            </a:r>
            <a:r>
              <a:rPr lang="ko-KR" altLang="en-US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행해짐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-</a:t>
            </a:r>
            <a:r>
              <a:rPr lang="ko-KR" altLang="en-US" i="0" dirty="0" err="1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야마보코</a:t>
            </a:r>
            <a:r>
              <a:rPr lang="ko-KR" altLang="en-US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 행한 설치가 끝나갈 무렵 시민들이 가마 등 체험 가능</a:t>
            </a:r>
            <a:endParaRPr lang="en-US" altLang="ko-KR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ko-KR" altLang="en-US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7396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1AD29A-138C-9AE0-D70C-120D1498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2. </a:t>
            </a:r>
            <a:r>
              <a:rPr lang="ko-KR" altLang="en-US" sz="6000" dirty="0" err="1"/>
              <a:t>기온마츠리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祇園祭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692AB3-FF55-7CBF-3E94-8BCCE96D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888" y="1945481"/>
            <a:ext cx="51759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 err="1"/>
              <a:t>요미야마</a:t>
            </a:r>
            <a:r>
              <a:rPr lang="en-US" altLang="ko-KR" sz="3000" dirty="0"/>
              <a:t>(</a:t>
            </a:r>
            <a:r>
              <a:rPr lang="ko-KR" altLang="en-US" sz="3000" b="1" i="0" dirty="0">
                <a:effectLst/>
                <a:latin typeface="나눔고딕" pitchFamily="2" charset="-127"/>
                <a:ea typeface="나눔고딕" pitchFamily="2" charset="-127"/>
              </a:rPr>
              <a:t>宵山</a:t>
            </a:r>
            <a:r>
              <a:rPr lang="en-US" altLang="ko-KR" sz="3000" i="0" dirty="0">
                <a:effectLst/>
                <a:latin typeface="나눔고딕" pitchFamily="2" charset="-127"/>
                <a:ea typeface="나눔고딕" pitchFamily="2" charset="-127"/>
              </a:rPr>
              <a:t>)</a:t>
            </a:r>
          </a:p>
          <a:p>
            <a:pPr marL="0" indent="0">
              <a:buNone/>
            </a:pPr>
            <a:endParaRPr lang="en-US" altLang="ko-KR" sz="3000" dirty="0"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sz="3000" i="0" dirty="0">
                <a:effectLst/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sz="3000" i="0" dirty="0" err="1">
                <a:effectLst/>
                <a:latin typeface="나눔고딕" pitchFamily="2" charset="-127"/>
                <a:ea typeface="나눔고딕" pitchFamily="2" charset="-127"/>
              </a:rPr>
              <a:t>야마보코</a:t>
            </a:r>
            <a:r>
              <a:rPr lang="ko-KR" altLang="en-US" sz="3000" i="0" dirty="0">
                <a:effectLst/>
                <a:latin typeface="나눔고딕" pitchFamily="2" charset="-127"/>
                <a:ea typeface="나눔고딕" pitchFamily="2" charset="-127"/>
              </a:rPr>
              <a:t> 순행의 전야제</a:t>
            </a:r>
            <a:endParaRPr lang="en-US" altLang="ko-KR" sz="3000" i="0" dirty="0">
              <a:effectLst/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sz="3000" dirty="0"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sz="3000" i="0" dirty="0">
                <a:effectLst/>
                <a:latin typeface="나눔고딕" pitchFamily="2" charset="-127"/>
                <a:ea typeface="나눔고딕" pitchFamily="2" charset="-127"/>
              </a:rPr>
              <a:t>-7</a:t>
            </a:r>
            <a:r>
              <a:rPr lang="ko-KR" altLang="en-US" sz="3000" i="0" dirty="0">
                <a:effectLst/>
                <a:latin typeface="나눔고딕" pitchFamily="2" charset="-127"/>
                <a:ea typeface="나눔고딕" pitchFamily="2" charset="-127"/>
              </a:rPr>
              <a:t>월</a:t>
            </a:r>
            <a:r>
              <a:rPr lang="en-US" altLang="ko-KR" sz="3000" i="0" dirty="0">
                <a:effectLst/>
                <a:latin typeface="나눔고딕" pitchFamily="2" charset="-127"/>
                <a:ea typeface="나눔고딕" pitchFamily="2" charset="-127"/>
              </a:rPr>
              <a:t>14</a:t>
            </a:r>
            <a:r>
              <a:rPr lang="ko-KR" altLang="en-US" sz="3000" i="0" dirty="0">
                <a:effectLst/>
                <a:latin typeface="나눔고딕" pitchFamily="2" charset="-127"/>
                <a:ea typeface="나눔고딕" pitchFamily="2" charset="-127"/>
              </a:rPr>
              <a:t>일</a:t>
            </a:r>
            <a:r>
              <a:rPr lang="en-US" altLang="ko-KR" sz="3000" i="0" dirty="0">
                <a:effectLst/>
                <a:latin typeface="나눔고딕" pitchFamily="2" charset="-127"/>
                <a:ea typeface="나눔고딕" pitchFamily="2" charset="-127"/>
              </a:rPr>
              <a:t>~16</a:t>
            </a:r>
            <a:r>
              <a:rPr lang="ko-KR" altLang="en-US" sz="3000" i="0" dirty="0">
                <a:effectLst/>
                <a:latin typeface="나눔고딕" pitchFamily="2" charset="-127"/>
                <a:ea typeface="나눔고딕" pitchFamily="2" charset="-127"/>
              </a:rPr>
              <a:t>일 진행됨</a:t>
            </a:r>
            <a:endParaRPr lang="en-US" altLang="ko-KR" sz="3000" i="0" dirty="0">
              <a:effectLst/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ko-KR" altLang="en-US" sz="3000" dirty="0"/>
          </a:p>
        </p:txBody>
      </p:sp>
      <p:pic>
        <p:nvPicPr>
          <p:cNvPr id="5122" name="Picture 2" descr="요이야마(宵山)">
            <a:extLst>
              <a:ext uri="{FF2B5EF4-FFF2-40B4-BE49-F238E27FC236}">
                <a16:creationId xmlns:a16="http://schemas.microsoft.com/office/drawing/2014/main" id="{8506753C-9E94-8248-85D2-BD72B030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690688"/>
            <a:ext cx="54768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9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11778A-298F-2D18-5453-CDC76E88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2. </a:t>
            </a:r>
            <a:r>
              <a:rPr lang="ko-KR" altLang="en-US" sz="6000" dirty="0" err="1"/>
              <a:t>기온마츠리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祇園祭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CE38A2-C575-84C4-07F7-8B296132C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392" y="1890904"/>
            <a:ext cx="53186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 err="1"/>
              <a:t>츠지마와시</a:t>
            </a:r>
            <a:r>
              <a:rPr lang="en-US" altLang="ko-KR" sz="3000" dirty="0"/>
              <a:t>(</a:t>
            </a:r>
            <a:r>
              <a:rPr lang="ko-KR" altLang="en-US" sz="3000" b="1" i="0" dirty="0">
                <a:effectLst/>
                <a:latin typeface="나눔고딕" pitchFamily="2" charset="-127"/>
                <a:ea typeface="나눔고딕" pitchFamily="2" charset="-127"/>
              </a:rPr>
              <a:t>辻回</a:t>
            </a:r>
            <a:r>
              <a:rPr lang="ja-JP" altLang="en-US" sz="3000" b="1" i="0" dirty="0">
                <a:effectLst/>
                <a:latin typeface="나눔고딕" pitchFamily="2" charset="-127"/>
                <a:ea typeface="나눔고딕" pitchFamily="2" charset="-127"/>
              </a:rPr>
              <a:t>し</a:t>
            </a:r>
            <a:r>
              <a:rPr lang="en-US" altLang="ja-JP" sz="3000" i="0" dirty="0">
                <a:effectLst/>
                <a:latin typeface="나눔고딕" pitchFamily="2" charset="-127"/>
                <a:ea typeface="나눔고딕" pitchFamily="2" charset="-127"/>
              </a:rPr>
              <a:t>)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순행 중에 거대한 크기</a:t>
            </a:r>
            <a:r>
              <a:rPr lang="en-US" altLang="ko-KR" sz="3000" dirty="0"/>
              <a:t> </a:t>
            </a:r>
            <a:r>
              <a:rPr lang="ko-KR" altLang="en-US" sz="3000" dirty="0" err="1"/>
              <a:t>호코의</a:t>
            </a:r>
            <a:r>
              <a:rPr lang="ko-KR" altLang="en-US" sz="3000" dirty="0"/>
              <a:t> 방향을 바꾸는 것</a:t>
            </a:r>
            <a:endParaRPr lang="en-US" altLang="ko-KR" sz="3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사람들이 행렬이 회전 하는 곳에서 </a:t>
            </a:r>
            <a:r>
              <a:rPr lang="ko-KR" altLang="en-US" sz="3000" dirty="0" err="1"/>
              <a:t>야마보코</a:t>
            </a:r>
            <a:r>
              <a:rPr lang="ko-KR" altLang="en-US" sz="3000" dirty="0"/>
              <a:t> 순행을 구경</a:t>
            </a:r>
          </a:p>
        </p:txBody>
      </p:sp>
      <p:pic>
        <p:nvPicPr>
          <p:cNvPr id="6148" name="Picture 4" descr="츠지마와시(辻回し)">
            <a:extLst>
              <a:ext uri="{FF2B5EF4-FFF2-40B4-BE49-F238E27FC236}">
                <a16:creationId xmlns:a16="http://schemas.microsoft.com/office/drawing/2014/main" id="{F28DA441-0E39-CC44-0FC0-6EE07324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6" y="1886994"/>
            <a:ext cx="54768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2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779DE7-273C-5C13-B9C4-EF344276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2. </a:t>
            </a:r>
            <a:r>
              <a:rPr lang="ko-KR" altLang="en-US" sz="6000" dirty="0" err="1"/>
              <a:t>기온마츠리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祇園祭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F8A555-E0C8-E854-2C37-E9EFF890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3888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나기나타보코</a:t>
            </a:r>
            <a:r>
              <a:rPr lang="en-US" altLang="ko-KR" dirty="0"/>
              <a:t>(</a:t>
            </a:r>
            <a:r>
              <a:rPr lang="ko-KR" altLang="en-US" b="1" i="0" dirty="0">
                <a:effectLst/>
                <a:latin typeface="나눔고딕" pitchFamily="2" charset="-127"/>
                <a:ea typeface="나눔고딕" pitchFamily="2" charset="-127"/>
              </a:rPr>
              <a:t>長刀鉾</a:t>
            </a:r>
            <a:r>
              <a:rPr lang="en-US" altLang="ko-KR" i="0" dirty="0">
                <a:effectLst/>
                <a:latin typeface="나눔고딕" pitchFamily="2" charset="-127"/>
                <a:ea typeface="나눔고딕" pitchFamily="2" charset="-127"/>
              </a:rPr>
              <a:t>)</a:t>
            </a:r>
          </a:p>
          <a:p>
            <a:pPr marL="0" indent="0">
              <a:buNone/>
            </a:pPr>
            <a:endParaRPr lang="en-US" altLang="ko-KR" dirty="0"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dirty="0" err="1">
                <a:latin typeface="나눔고딕" pitchFamily="2" charset="-127"/>
                <a:ea typeface="나눔고딕" pitchFamily="2" charset="-127"/>
              </a:rPr>
              <a:t>야마보코</a:t>
            </a:r>
            <a:r>
              <a:rPr lang="ko-KR" altLang="en-US" dirty="0">
                <a:latin typeface="나눔고딕" pitchFamily="2" charset="-127"/>
                <a:ea typeface="나눔고딕" pitchFamily="2" charset="-127"/>
              </a:rPr>
              <a:t> 선행에 선두로 섬</a:t>
            </a:r>
            <a:endParaRPr lang="en-US" altLang="ko-KR" dirty="0"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dirty="0"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dirty="0">
                <a:latin typeface="나눔고딕" pitchFamily="2" charset="-127"/>
                <a:ea typeface="나눔고딕" pitchFamily="2" charset="-127"/>
              </a:rPr>
              <a:t>가장 긴 창을 달기 때문에  </a:t>
            </a:r>
            <a:r>
              <a:rPr lang="ko-KR" altLang="en-US" dirty="0" err="1">
                <a:latin typeface="나눔고딕" pitchFamily="2" charset="-127"/>
                <a:ea typeface="나눔고딕" pitchFamily="2" charset="-127"/>
              </a:rPr>
              <a:t>나기나타</a:t>
            </a:r>
            <a:r>
              <a:rPr lang="en-US" altLang="ko-KR" dirty="0"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effectLst/>
                <a:latin typeface="나눔고딕" pitchFamily="2" charset="-127"/>
                <a:ea typeface="나눔고딕" pitchFamily="2" charset="-127"/>
              </a:rPr>
              <a:t>長刀</a:t>
            </a:r>
            <a:r>
              <a:rPr lang="en-US" altLang="ko-KR" b="0" i="0" dirty="0">
                <a:effectLst/>
                <a:latin typeface="나눔고딕" pitchFamily="2" charset="-127"/>
                <a:ea typeface="나눔고딕" pitchFamily="2" charset="-127"/>
              </a:rPr>
              <a:t>)</a:t>
            </a:r>
            <a:r>
              <a:rPr lang="ko-KR" altLang="en-US" dirty="0">
                <a:latin typeface="나눔고딕" pitchFamily="2" charset="-127"/>
                <a:ea typeface="나눔고딕" pitchFamily="2" charset="-127"/>
              </a:rPr>
              <a:t>라는 이름이 붙음</a:t>
            </a:r>
            <a:endParaRPr lang="ko-KR" altLang="en-US" dirty="0"/>
          </a:p>
        </p:txBody>
      </p:sp>
      <p:pic>
        <p:nvPicPr>
          <p:cNvPr id="7170" name="Picture 2" descr="나기나타보코(長刀鉾)">
            <a:extLst>
              <a:ext uri="{FF2B5EF4-FFF2-40B4-BE49-F238E27FC236}">
                <a16:creationId xmlns:a16="http://schemas.microsoft.com/office/drawing/2014/main" id="{4DD33809-1FDE-B08D-7412-0A0E1E20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1690688"/>
            <a:ext cx="35814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9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779DE7-273C-5C13-B9C4-EF344276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2. </a:t>
            </a:r>
            <a:r>
              <a:rPr lang="ko-KR" altLang="en-US" sz="6000" dirty="0" err="1"/>
              <a:t>기온마츠리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祇園祭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F8A555-E0C8-E854-2C37-E9EFF890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00" y="1825625"/>
            <a:ext cx="5656699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sz="3000" i="0" dirty="0">
                <a:effectLst/>
                <a:latin typeface="나눔고딕" pitchFamily="2" charset="-127"/>
                <a:ea typeface="나눔고딕" pitchFamily="2" charset="-127"/>
              </a:rPr>
              <a:t>신코사이</a:t>
            </a:r>
            <a:r>
              <a:rPr lang="en-US" altLang="ko-KR" sz="3000" i="0" dirty="0"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sz="3000" b="1" i="0" dirty="0">
                <a:effectLst/>
                <a:latin typeface="나눔고딕" pitchFamily="2" charset="-127"/>
                <a:ea typeface="나눔고딕" pitchFamily="2" charset="-127"/>
              </a:rPr>
              <a:t>神幸祭</a:t>
            </a:r>
            <a:r>
              <a:rPr lang="en-US" altLang="ko-KR" sz="3000" i="0" dirty="0">
                <a:effectLst/>
                <a:latin typeface="나눔고딕" pitchFamily="2" charset="-127"/>
                <a:ea typeface="나눔고딕" pitchFamily="2" charset="-127"/>
              </a:rPr>
              <a:t>)</a:t>
            </a:r>
          </a:p>
          <a:p>
            <a:pPr marL="0" indent="0">
              <a:buNone/>
            </a:pPr>
            <a:endParaRPr lang="en-US" altLang="ko-KR" sz="3000" dirty="0"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sz="3000" dirty="0">
                <a:latin typeface="나눔고딕" pitchFamily="2" charset="-127"/>
                <a:ea typeface="나눔고딕" pitchFamily="2" charset="-127"/>
              </a:rPr>
              <a:t>-7</a:t>
            </a:r>
            <a:r>
              <a:rPr lang="ko-KR" altLang="en-US" sz="3000" dirty="0">
                <a:latin typeface="나눔고딕" pitchFamily="2" charset="-127"/>
                <a:ea typeface="나눔고딕" pitchFamily="2" charset="-127"/>
              </a:rPr>
              <a:t>월 </a:t>
            </a:r>
            <a:r>
              <a:rPr lang="en-US" altLang="ko-KR" sz="3000" dirty="0">
                <a:latin typeface="나눔고딕" pitchFamily="2" charset="-127"/>
                <a:ea typeface="나눔고딕" pitchFamily="2" charset="-127"/>
              </a:rPr>
              <a:t>17</a:t>
            </a:r>
            <a:r>
              <a:rPr lang="ko-KR" altLang="en-US" sz="3000" dirty="0">
                <a:latin typeface="나눔고딕" pitchFamily="2" charset="-127"/>
                <a:ea typeface="나눔고딕" pitchFamily="2" charset="-127"/>
              </a:rPr>
              <a:t>일 </a:t>
            </a:r>
            <a:r>
              <a:rPr lang="ko-KR" altLang="en-US" sz="3000" dirty="0" err="1">
                <a:latin typeface="나눔고딕" pitchFamily="2" charset="-127"/>
                <a:ea typeface="나눔고딕" pitchFamily="2" charset="-127"/>
              </a:rPr>
              <a:t>저녁쯤에</a:t>
            </a:r>
            <a:r>
              <a:rPr lang="ko-KR" altLang="en-US" sz="3000" dirty="0">
                <a:latin typeface="나눔고딕" pitchFamily="2" charset="-127"/>
                <a:ea typeface="나눔고딕" pitchFamily="2" charset="-127"/>
              </a:rPr>
              <a:t> 함</a:t>
            </a:r>
            <a:endParaRPr lang="en-US" altLang="ko-KR" sz="3000" dirty="0"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sz="3000" dirty="0"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sz="3000" dirty="0"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sz="3000" dirty="0">
                <a:latin typeface="나눔고딕" pitchFamily="2" charset="-127"/>
                <a:ea typeface="나눔고딕" pitchFamily="2" charset="-127"/>
              </a:rPr>
              <a:t>신을 모시는 </a:t>
            </a:r>
            <a:r>
              <a:rPr lang="en-US" altLang="ko-KR" sz="3000" dirty="0">
                <a:latin typeface="나눔고딕" pitchFamily="2" charset="-127"/>
                <a:ea typeface="나눔고딕" pitchFamily="2" charset="-127"/>
              </a:rPr>
              <a:t>3</a:t>
            </a:r>
            <a:r>
              <a:rPr lang="ko-KR" altLang="en-US" sz="3000" dirty="0">
                <a:latin typeface="나눔고딕" pitchFamily="2" charset="-127"/>
                <a:ea typeface="나눔고딕" pitchFamily="2" charset="-127"/>
              </a:rPr>
              <a:t>채의 가마가 신사를 떠나 </a:t>
            </a:r>
            <a:r>
              <a:rPr lang="ko-KR" altLang="en-US" sz="3000" dirty="0" err="1">
                <a:latin typeface="나눔고딕" pitchFamily="2" charset="-127"/>
                <a:ea typeface="나눔고딕" pitchFamily="2" charset="-127"/>
              </a:rPr>
              <a:t>오타비쇼까지</a:t>
            </a:r>
            <a:r>
              <a:rPr lang="ko-KR" altLang="en-US" sz="3000" dirty="0">
                <a:latin typeface="나눔고딕" pitchFamily="2" charset="-127"/>
                <a:ea typeface="나눔고딕" pitchFamily="2" charset="-127"/>
              </a:rPr>
              <a:t> 가는 의식</a:t>
            </a:r>
            <a:endParaRPr lang="ko-KR" altLang="en-US" sz="3000" dirty="0"/>
          </a:p>
        </p:txBody>
      </p:sp>
      <p:pic>
        <p:nvPicPr>
          <p:cNvPr id="8194" name="Picture 2" descr="신코사이(神幸祭)">
            <a:extLst>
              <a:ext uri="{FF2B5EF4-FFF2-40B4-BE49-F238E27FC236}">
                <a16:creationId xmlns:a16="http://schemas.microsoft.com/office/drawing/2014/main" id="{A5B96127-8ED9-750A-64ED-DE8274E9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090" y="1825625"/>
            <a:ext cx="54768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4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BEFE7C-ECBF-96D6-9802-3A096A48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2. </a:t>
            </a:r>
            <a:r>
              <a:rPr lang="ko-KR" altLang="en-US" sz="6000" dirty="0" err="1"/>
              <a:t>기온마츠리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祇園祭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5200BA-7BFB-EC87-4031-6F6C40284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7873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-869</a:t>
            </a:r>
            <a:r>
              <a:rPr lang="ko-KR" altLang="en-US" dirty="0"/>
              <a:t> 축제에서 일본 전역에 역병이 창궐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병과 악귀를 퇴치하기 위해 제를 지내고 기도를 드릴 고료오에</a:t>
            </a:r>
            <a:r>
              <a:rPr lang="en-US" altLang="ko-KR" dirty="0"/>
              <a:t>(</a:t>
            </a:r>
            <a:r>
              <a:rPr lang="ja-JP" altLang="en-US" dirty="0"/>
              <a:t>御霊会</a:t>
            </a:r>
            <a:r>
              <a:rPr lang="en-US" altLang="ja-JP" dirty="0"/>
              <a:t>)</a:t>
            </a:r>
            <a:r>
              <a:rPr lang="ko-KR" altLang="en-US" dirty="0"/>
              <a:t>에서 </a:t>
            </a:r>
            <a:r>
              <a:rPr lang="ko-KR" altLang="en-US" dirty="0" err="1"/>
              <a:t>전해짐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052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A11714-BD18-0BE6-D61B-50988343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2. </a:t>
            </a:r>
            <a:r>
              <a:rPr lang="ko-KR" altLang="en-US" sz="6000" dirty="0" err="1"/>
              <a:t>기온마츠리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祇園祭</a:t>
            </a:r>
            <a:r>
              <a:rPr lang="en-US" altLang="ko-KR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pic>
        <p:nvPicPr>
          <p:cNvPr id="4" name="온라인 미디어 3" title="【映像まとめ】京都・祇園祭の山鉾巡行が４年ぶり通常開催【山鉾巡行】">
            <a:hlinkClick r:id="" action="ppaction://media"/>
            <a:extLst>
              <a:ext uri="{FF2B5EF4-FFF2-40B4-BE49-F238E27FC236}">
                <a16:creationId xmlns:a16="http://schemas.microsoft.com/office/drawing/2014/main" id="{406AB765-CE9E-5931-A72D-8C17CC26412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8654CE-2760-EAE6-39FC-4E598AA1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7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5600" dirty="0"/>
              <a:t>차례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7F3F4A-8A0A-FA05-224D-FEF079DE3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05" y="1672277"/>
            <a:ext cx="5746196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sz="2800" dirty="0">
                <a:latin typeface="+mj-ea"/>
                <a:ea typeface="+mj-ea"/>
              </a:rPr>
              <a:t>간다 </a:t>
            </a:r>
            <a:r>
              <a:rPr lang="ko-KR" altLang="en-US" sz="2800" dirty="0" err="1">
                <a:latin typeface="+mj-ea"/>
                <a:ea typeface="+mj-ea"/>
              </a:rPr>
              <a:t>마츠리</a:t>
            </a:r>
            <a:r>
              <a:rPr lang="en-US" altLang="ko-KR" sz="2800" dirty="0">
                <a:latin typeface="+mj-ea"/>
                <a:ea typeface="+mj-ea"/>
              </a:rPr>
              <a:t>(</a:t>
            </a:r>
            <a:r>
              <a:rPr lang="ko-KR" altLang="en-US" sz="28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j-ea"/>
                <a:ea typeface="+mj-ea"/>
              </a:rPr>
              <a:t>神田祭</a:t>
            </a:r>
            <a:r>
              <a:rPr lang="ja-JP" altLang="en-US" sz="28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j-ea"/>
                <a:ea typeface="+mj-ea"/>
              </a:rPr>
              <a:t>り</a:t>
            </a:r>
            <a:r>
              <a:rPr lang="en-US" altLang="ko-KR" sz="2800" dirty="0">
                <a:solidFill>
                  <a:srgbClr val="212529"/>
                </a:solidFill>
                <a:highlight>
                  <a:srgbClr val="FFFFFF"/>
                </a:highlight>
                <a:latin typeface="+mj-ea"/>
                <a:ea typeface="+mj-ea"/>
              </a:rPr>
              <a:t>)</a:t>
            </a:r>
            <a:endParaRPr lang="en-US" altLang="ko-KR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>
                <a:latin typeface="+mj-ea"/>
                <a:ea typeface="+mj-ea"/>
              </a:rPr>
              <a:t>3.</a:t>
            </a: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+mj-ea"/>
                <a:ea typeface="+mj-ea"/>
              </a:rPr>
              <a:t> </a:t>
            </a:r>
            <a:r>
              <a:rPr lang="ko-KR" altLang="en-US" dirty="0" err="1">
                <a:solidFill>
                  <a:srgbClr val="212529"/>
                </a:solidFill>
                <a:highlight>
                  <a:srgbClr val="FFFFFF"/>
                </a:highlight>
                <a:latin typeface="+mj-ea"/>
                <a:ea typeface="+mj-ea"/>
              </a:rPr>
              <a:t>네부타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+mj-ea"/>
                <a:ea typeface="+mj-ea"/>
              </a:rPr>
              <a:t> </a:t>
            </a:r>
            <a:r>
              <a:rPr lang="ko-KR" altLang="en-US" dirty="0" err="1">
                <a:solidFill>
                  <a:srgbClr val="212529"/>
                </a:solidFill>
                <a:highlight>
                  <a:srgbClr val="FFFFFF"/>
                </a:highlight>
                <a:latin typeface="+mj-ea"/>
                <a:ea typeface="+mj-ea"/>
              </a:rPr>
              <a:t>마츠리</a:t>
            </a: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+mj-ea"/>
                <a:ea typeface="+mj-ea"/>
              </a:rPr>
              <a:t>(</a:t>
            </a:r>
            <a:r>
              <a:rPr lang="ja-JP" altLang="en-US" i="0" dirty="0">
                <a:effectLst/>
                <a:highlight>
                  <a:srgbClr val="FFFFFF"/>
                </a:highlight>
                <a:latin typeface="+mj-ea"/>
                <a:ea typeface="+mj-ea"/>
              </a:rPr>
              <a:t>青森ねぶた祭り</a:t>
            </a:r>
            <a:r>
              <a:rPr lang="en-US" altLang="ja-JP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j-ea"/>
                <a:ea typeface="+mj-ea"/>
              </a:rPr>
              <a:t>)</a:t>
            </a:r>
            <a:endParaRPr lang="en-US" altLang="ko-KR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>
                <a:latin typeface="+mj-ea"/>
                <a:ea typeface="+mj-ea"/>
              </a:rPr>
              <a:t>5. </a:t>
            </a:r>
            <a:r>
              <a:rPr lang="ko-KR" altLang="en-US" sz="2800" dirty="0">
                <a:latin typeface="+mj-ea"/>
                <a:ea typeface="+mj-ea"/>
              </a:rPr>
              <a:t>간토 </a:t>
            </a:r>
            <a:r>
              <a:rPr lang="ko-KR" altLang="en-US" sz="2800" dirty="0" err="1">
                <a:latin typeface="+mj-ea"/>
                <a:ea typeface="+mj-ea"/>
              </a:rPr>
              <a:t>마츠리</a:t>
            </a:r>
            <a:r>
              <a:rPr lang="en-US" altLang="ko-KR" sz="2800" dirty="0">
                <a:latin typeface="+mj-ea"/>
                <a:ea typeface="+mj-ea"/>
              </a:rPr>
              <a:t>(</a:t>
            </a:r>
            <a:r>
              <a:rPr lang="ko-KR" altLang="en-US" sz="280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竿燈</a:t>
            </a:r>
            <a:r>
              <a:rPr lang="ja-JP" altLang="en-US" sz="2800" b="1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まつり</a:t>
            </a:r>
            <a:r>
              <a:rPr lang="en-US" altLang="ja-JP" sz="2800" b="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)</a:t>
            </a:r>
          </a:p>
          <a:p>
            <a:pPr marL="0" indent="0">
              <a:buNone/>
            </a:pPr>
            <a:endParaRPr lang="en-US" altLang="ko-KR" dirty="0">
              <a:solidFill>
                <a:srgbClr val="333333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+mj-ea"/>
                <a:ea typeface="+mj-ea"/>
              </a:rPr>
              <a:t>7.</a:t>
            </a:r>
            <a:r>
              <a:rPr lang="ko-KR" altLang="en-US" dirty="0" err="1">
                <a:solidFill>
                  <a:srgbClr val="333333"/>
                </a:solidFill>
                <a:latin typeface="+mj-ea"/>
                <a:ea typeface="+mj-ea"/>
              </a:rPr>
              <a:t>산자</a:t>
            </a:r>
            <a:r>
              <a:rPr lang="ko-KR" altLang="en-US" dirty="0">
                <a:solidFill>
                  <a:srgbClr val="333333"/>
                </a:solidFill>
                <a:latin typeface="+mj-ea"/>
                <a:ea typeface="+mj-ea"/>
              </a:rPr>
              <a:t> </a:t>
            </a:r>
            <a:r>
              <a:rPr lang="ko-KR" altLang="en-US" dirty="0" err="1">
                <a:solidFill>
                  <a:srgbClr val="333333"/>
                </a:solidFill>
                <a:latin typeface="+mj-ea"/>
                <a:ea typeface="+mj-ea"/>
              </a:rPr>
              <a:t>마츠리</a:t>
            </a:r>
            <a:r>
              <a:rPr lang="en-US" altLang="ko-KR" dirty="0">
                <a:solidFill>
                  <a:srgbClr val="333333"/>
                </a:solidFill>
                <a:latin typeface="+mj-ea"/>
                <a:ea typeface="+mj-ea"/>
              </a:rPr>
              <a:t>(</a:t>
            </a:r>
            <a:r>
              <a:rPr lang="ko-KR" altLang="en-US" b="0" i="0" dirty="0">
                <a:effectLst/>
                <a:highlight>
                  <a:srgbClr val="FFFFFF"/>
                </a:highlight>
                <a:latin typeface="+mj-ea"/>
                <a:ea typeface="+mj-ea"/>
              </a:rPr>
              <a:t>三社祭</a:t>
            </a:r>
            <a:r>
              <a:rPr lang="en-US" altLang="ko-KR" b="0" i="0" dirty="0">
                <a:effectLst/>
                <a:highlight>
                  <a:srgbClr val="FFFFFF"/>
                </a:highlight>
                <a:latin typeface="+mj-ea"/>
                <a:ea typeface="+mj-ea"/>
              </a:rPr>
              <a:t>)</a:t>
            </a:r>
            <a:endParaRPr lang="ko-KR" altLang="en-US" b="0" i="0" dirty="0">
              <a:effectLst/>
              <a:highlight>
                <a:srgbClr val="FFFFFF"/>
              </a:highligh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D190559-A4E5-00B3-1D80-266F62D9E545}"/>
              </a:ext>
            </a:extLst>
          </p:cNvPr>
          <p:cNvSpPr txBox="1">
            <a:spLocks/>
          </p:cNvSpPr>
          <p:nvPr/>
        </p:nvSpPr>
        <p:spPr>
          <a:xfrm>
            <a:off x="6216693" y="1672277"/>
            <a:ext cx="4970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+mj-ea"/>
                <a:ea typeface="+mj-ea"/>
              </a:rPr>
              <a:t>2.</a:t>
            </a:r>
            <a:r>
              <a:rPr lang="ko-KR" altLang="en-US" sz="2800" dirty="0">
                <a:latin typeface="+mj-ea"/>
                <a:ea typeface="+mj-ea"/>
              </a:rPr>
              <a:t> </a:t>
            </a:r>
            <a:r>
              <a:rPr lang="ko-KR" altLang="en-US" sz="2800" dirty="0" err="1">
                <a:latin typeface="+mj-ea"/>
                <a:ea typeface="+mj-ea"/>
              </a:rPr>
              <a:t>기온마츠리</a:t>
            </a:r>
            <a:r>
              <a:rPr lang="en-US" altLang="ko-KR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j-ea"/>
                <a:ea typeface="+mj-ea"/>
              </a:rPr>
              <a:t>(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j-ea"/>
                <a:ea typeface="+mj-ea"/>
              </a:rPr>
              <a:t>祇園祭</a:t>
            </a:r>
            <a:r>
              <a:rPr lang="en-US" altLang="ko-KR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j-ea"/>
                <a:ea typeface="+mj-ea"/>
              </a:rPr>
              <a:t>)</a:t>
            </a:r>
            <a:endParaRPr lang="en-US" altLang="ko-KR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+mj-ea"/>
                <a:ea typeface="+mj-ea"/>
              </a:rPr>
              <a:t>4.</a:t>
            </a:r>
            <a:r>
              <a:rPr lang="ko-KR" altLang="en-US" sz="2800" dirty="0">
                <a:latin typeface="+mj-ea"/>
                <a:ea typeface="+mj-ea"/>
              </a:rPr>
              <a:t> </a:t>
            </a:r>
            <a:r>
              <a:rPr lang="ko-KR" altLang="en-US" sz="2800" dirty="0" err="1">
                <a:latin typeface="+mj-ea"/>
                <a:ea typeface="+mj-ea"/>
              </a:rPr>
              <a:t>아와</a:t>
            </a:r>
            <a:r>
              <a:rPr lang="ko-KR" altLang="en-US" sz="2800" dirty="0">
                <a:latin typeface="+mj-ea"/>
                <a:ea typeface="+mj-ea"/>
              </a:rPr>
              <a:t> </a:t>
            </a:r>
            <a:r>
              <a:rPr lang="ko-KR" altLang="en-US" sz="2800" dirty="0" err="1">
                <a:latin typeface="+mj-ea"/>
                <a:ea typeface="+mj-ea"/>
              </a:rPr>
              <a:t>오도리</a:t>
            </a:r>
            <a:r>
              <a:rPr lang="en-US" altLang="ko-KR" sz="2800" dirty="0">
                <a:latin typeface="+mj-ea"/>
                <a:ea typeface="+mj-ea"/>
              </a:rPr>
              <a:t>(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j-ea"/>
                <a:ea typeface="+mj-ea"/>
              </a:rPr>
              <a:t>阿波踊</a:t>
            </a:r>
            <a:r>
              <a:rPr lang="ja-JP" altLang="en-US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j-ea"/>
                <a:ea typeface="+mj-ea"/>
              </a:rPr>
              <a:t>り</a:t>
            </a:r>
            <a:r>
              <a:rPr lang="en-US" altLang="ja-JP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j-ea"/>
                <a:ea typeface="+mj-ea"/>
              </a:rPr>
              <a:t>)</a:t>
            </a:r>
            <a:endParaRPr lang="en-US" altLang="ko-KR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+mj-ea"/>
                <a:ea typeface="+mj-ea"/>
              </a:rPr>
              <a:t>6. </a:t>
            </a:r>
            <a:r>
              <a:rPr lang="ko-KR" altLang="en-US" dirty="0">
                <a:latin typeface="+mj-ea"/>
                <a:ea typeface="+mj-ea"/>
              </a:rPr>
              <a:t>유키 </a:t>
            </a:r>
            <a:r>
              <a:rPr lang="ko-KR" altLang="en-US" dirty="0" err="1">
                <a:latin typeface="+mj-ea"/>
                <a:ea typeface="+mj-ea"/>
              </a:rPr>
              <a:t>마츠리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ja-JP" altLang="en-US" dirty="0">
                <a:latin typeface="+mj-ea"/>
                <a:ea typeface="+mj-ea"/>
              </a:rPr>
              <a:t>雪まつり</a:t>
            </a:r>
            <a:r>
              <a:rPr lang="en-US" altLang="ja-JP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+mj-ea"/>
                <a:ea typeface="+mj-ea"/>
              </a:rPr>
              <a:t>8. </a:t>
            </a:r>
            <a:r>
              <a:rPr lang="ko-KR" altLang="en-US" dirty="0">
                <a:latin typeface="+mj-ea"/>
                <a:ea typeface="+mj-ea"/>
              </a:rPr>
              <a:t>축제 음식들</a:t>
            </a:r>
            <a:endParaRPr lang="en-US" altLang="ko-KR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2338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879F59-C7A9-E94B-3553-8E2835BB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sz="6000" dirty="0"/>
              <a:t>3.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6000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네부타</a:t>
            </a:r>
            <a:r>
              <a:rPr lang="ko-KR" altLang="en-US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6000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마츠리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(</a:t>
            </a:r>
            <a:r>
              <a:rPr lang="ja-JP" altLang="en-US" sz="6000" b="1" i="0" dirty="0">
                <a:effectLst/>
                <a:highlight>
                  <a:srgbClr val="FFFFFF"/>
                </a:highlight>
                <a:latin typeface="Pretendard JP"/>
              </a:rPr>
              <a:t>青森ねぶた祭り</a:t>
            </a:r>
            <a:r>
              <a:rPr lang="en-US" altLang="ja-JP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1C7A79-E7B5-5592-82D5-E8A440267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6707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-8</a:t>
            </a:r>
            <a:r>
              <a:rPr lang="ko-KR" altLang="en-US" dirty="0"/>
              <a:t>월 </a:t>
            </a:r>
            <a:r>
              <a:rPr lang="en-US" altLang="ko-KR" dirty="0"/>
              <a:t>2</a:t>
            </a:r>
            <a:r>
              <a:rPr lang="ko-KR" altLang="en-US" dirty="0"/>
              <a:t>일</a:t>
            </a:r>
            <a:r>
              <a:rPr lang="en-US" altLang="ko-KR" dirty="0"/>
              <a:t>~7</a:t>
            </a:r>
            <a:r>
              <a:rPr lang="ko-KR" altLang="en-US" dirty="0"/>
              <a:t>일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아오모리현에서</a:t>
            </a:r>
            <a:r>
              <a:rPr lang="ko-KR" altLang="en-US" dirty="0"/>
              <a:t> 진행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사람모양의 대형 등롱을 수레에 싣고 거리를 행진</a:t>
            </a:r>
          </a:p>
        </p:txBody>
      </p:sp>
      <p:pic>
        <p:nvPicPr>
          <p:cNvPr id="10242" name="Picture 2" descr="아오모리 네부타 마츠리">
            <a:extLst>
              <a:ext uri="{FF2B5EF4-FFF2-40B4-BE49-F238E27FC236}">
                <a16:creationId xmlns:a16="http://schemas.microsoft.com/office/drawing/2014/main" id="{B94187C1-CC39-FF89-6B06-16FB302A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15" y="2067719"/>
            <a:ext cx="547687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07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82F307-F568-B60E-8215-AE7B6324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sz="6000" dirty="0"/>
              <a:t>3.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6000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네부타</a:t>
            </a:r>
            <a:r>
              <a:rPr lang="ko-KR" altLang="en-US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6000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마츠리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(</a:t>
            </a:r>
            <a:r>
              <a:rPr lang="ja-JP" altLang="en-US" sz="6000" b="1" i="0" dirty="0">
                <a:effectLst/>
                <a:highlight>
                  <a:srgbClr val="FFFFFF"/>
                </a:highlight>
                <a:latin typeface="Pretendard JP"/>
              </a:rPr>
              <a:t>青森ねぶた祭り</a:t>
            </a:r>
            <a:r>
              <a:rPr lang="en-US" altLang="ja-JP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CA2AC4-D7DE-72B6-0012-982269C4C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842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네부타</a:t>
            </a:r>
            <a:r>
              <a:rPr lang="ko-KR" altLang="en-US" dirty="0"/>
              <a:t> 행진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가마꾼들을 </a:t>
            </a:r>
            <a:r>
              <a:rPr lang="ko-KR" altLang="en-US" dirty="0" err="1"/>
              <a:t>히키테</a:t>
            </a:r>
            <a:r>
              <a:rPr lang="en-US" altLang="ko-KR" dirty="0"/>
              <a:t>(</a:t>
            </a:r>
            <a:r>
              <a:rPr lang="ja-JP" altLang="en-US" dirty="0"/>
              <a:t>ひきて</a:t>
            </a:r>
            <a:r>
              <a:rPr lang="en-US" altLang="ja-JP" dirty="0"/>
              <a:t>)</a:t>
            </a:r>
            <a:r>
              <a:rPr lang="ko-KR" altLang="en-US" dirty="0"/>
              <a:t>라고 불림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춤꾼을</a:t>
            </a:r>
            <a:r>
              <a:rPr lang="ko-KR" altLang="en-US" dirty="0"/>
              <a:t> </a:t>
            </a:r>
            <a:r>
              <a:rPr lang="ko-KR" altLang="en-US" dirty="0" err="1"/>
              <a:t>하네토</a:t>
            </a:r>
            <a:r>
              <a:rPr lang="en-US" altLang="ko-KR" dirty="0"/>
              <a:t>(</a:t>
            </a:r>
            <a:r>
              <a:rPr lang="ja-JP" altLang="en-US" dirty="0"/>
              <a:t>はねと</a:t>
            </a:r>
            <a:r>
              <a:rPr lang="en-US" altLang="ja-JP" dirty="0"/>
              <a:t>)</a:t>
            </a:r>
            <a:r>
              <a:rPr lang="ko-KR" altLang="en-US" dirty="0"/>
              <a:t>라고</a:t>
            </a:r>
            <a:r>
              <a:rPr lang="en-US" altLang="ja-JP" dirty="0"/>
              <a:t> </a:t>
            </a:r>
            <a:r>
              <a:rPr lang="ko-KR" altLang="en-US" dirty="0"/>
              <a:t>불림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가마꾼과 춤꾼들이 북소리 장단에 맞춰 춤추며 행진</a:t>
            </a:r>
          </a:p>
        </p:txBody>
      </p:sp>
      <p:pic>
        <p:nvPicPr>
          <p:cNvPr id="9220" name="Picture 4" descr="네부타 행진">
            <a:extLst>
              <a:ext uri="{FF2B5EF4-FFF2-40B4-BE49-F238E27FC236}">
                <a16:creationId xmlns:a16="http://schemas.microsoft.com/office/drawing/2014/main" id="{123271AA-8BBB-E665-D911-1E471C99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02" y="1825625"/>
            <a:ext cx="547687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47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856200-EC9F-D207-696B-01BAC363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sz="6000" dirty="0"/>
              <a:t>3.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6000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네부타</a:t>
            </a:r>
            <a:r>
              <a:rPr lang="ko-KR" altLang="en-US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6000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마츠리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(</a:t>
            </a:r>
            <a:r>
              <a:rPr lang="ja-JP" altLang="en-US" sz="6000" b="1" i="0" dirty="0">
                <a:effectLst/>
                <a:highlight>
                  <a:srgbClr val="FFFFFF"/>
                </a:highlight>
                <a:latin typeface="Pretendard JP"/>
              </a:rPr>
              <a:t>青森ねぶた祭り</a:t>
            </a:r>
            <a:r>
              <a:rPr lang="en-US" altLang="ja-JP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4D5D72-D649-217A-FE35-18801956E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가을 수확전에 방해인 졸음을 쫓고 무병장수를 기원하기 위해 치른 </a:t>
            </a:r>
            <a:r>
              <a:rPr lang="ko-KR" altLang="en-US" dirty="0" err="1"/>
              <a:t>네무리</a:t>
            </a:r>
            <a:r>
              <a:rPr lang="ko-KR" altLang="en-US" dirty="0"/>
              <a:t> 나가시의 변형이란 설이 있음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-1700</a:t>
            </a:r>
            <a:r>
              <a:rPr lang="ko-KR" altLang="en-US" dirty="0"/>
              <a:t>년대 초반 아오모리 인근 </a:t>
            </a:r>
            <a:r>
              <a:rPr lang="ko-KR" altLang="en-US" dirty="0" err="1"/>
              <a:t>아부라카와</a:t>
            </a:r>
            <a:r>
              <a:rPr lang="en-US" altLang="ko-KR" dirty="0"/>
              <a:t>(</a:t>
            </a:r>
            <a:r>
              <a:rPr lang="ja-JP" altLang="en-US" dirty="0"/>
              <a:t>油川</a:t>
            </a:r>
            <a:r>
              <a:rPr lang="en-US" altLang="ja-JP" dirty="0"/>
              <a:t>)</a:t>
            </a:r>
            <a:r>
              <a:rPr lang="ko-KR" altLang="en-US" dirty="0"/>
              <a:t>지역 주민들이 등롱을 들고 춤 췄다고 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-1882</a:t>
            </a:r>
            <a:r>
              <a:rPr lang="ko-KR" altLang="en-US" dirty="0"/>
              <a:t>년 </a:t>
            </a:r>
            <a:r>
              <a:rPr lang="ko-KR" altLang="en-US" dirty="0" err="1"/>
              <a:t>네부타</a:t>
            </a:r>
            <a:r>
              <a:rPr lang="ko-KR" altLang="en-US" dirty="0"/>
              <a:t> </a:t>
            </a:r>
            <a:r>
              <a:rPr lang="ko-KR" altLang="en-US" dirty="0" err="1"/>
              <a:t>마츠리가</a:t>
            </a:r>
            <a:r>
              <a:rPr lang="ko-KR" altLang="en-US" dirty="0"/>
              <a:t> 중단 </a:t>
            </a:r>
            <a:r>
              <a:rPr lang="ko-KR" altLang="en-US" dirty="0" err="1"/>
              <a:t>된적이</a:t>
            </a:r>
            <a:r>
              <a:rPr lang="ko-KR" altLang="en-US" dirty="0"/>
              <a:t> 있었음</a:t>
            </a:r>
          </a:p>
        </p:txBody>
      </p:sp>
    </p:spTree>
    <p:extLst>
      <p:ext uri="{BB962C8B-B14F-4D97-AF65-F5344CB8AC3E}">
        <p14:creationId xmlns:p14="http://schemas.microsoft.com/office/powerpoint/2010/main" val="871429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1E2F1D-2069-77E5-CF9A-C8B48872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4400" dirty="0"/>
              <a:t>3.</a:t>
            </a:r>
            <a:r>
              <a:rPr lang="en-US" altLang="ko-KR" sz="44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4400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네부타</a:t>
            </a:r>
            <a:r>
              <a:rPr lang="ko-KR" altLang="en-US" sz="44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4400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마츠리</a:t>
            </a:r>
            <a:r>
              <a:rPr lang="en-US" altLang="ko-KR" sz="44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(</a:t>
            </a:r>
            <a:r>
              <a:rPr lang="ja-JP" altLang="en-US" sz="4400" b="1" i="0" dirty="0">
                <a:effectLst/>
                <a:highlight>
                  <a:srgbClr val="FFFFFF"/>
                </a:highlight>
                <a:latin typeface="Pretendard JP"/>
              </a:rPr>
              <a:t>青森ねぶた祭り</a:t>
            </a:r>
            <a:r>
              <a:rPr lang="en-US" altLang="ja-JP" sz="4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972358-E2AD-32C6-2E6C-3ACB7FBC3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32791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한동안 중단되었다가 다시 개최 했음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다시 개최 후 규모가 점점 커지면서 대중적인 </a:t>
            </a:r>
            <a:r>
              <a:rPr lang="ko-KR" altLang="en-US" dirty="0" err="1"/>
              <a:t>마츠리로</a:t>
            </a:r>
            <a:r>
              <a:rPr lang="ko-KR" altLang="en-US" dirty="0"/>
              <a:t> 자리 잡음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 대전 때 다시 금지 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하지만 전의를 도움이 된다며 재개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64985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8BFEDB-C41C-A455-1BA8-55D2930B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sz="6000" dirty="0"/>
              <a:t>3.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6000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네부타</a:t>
            </a:r>
            <a:r>
              <a:rPr lang="ko-KR" altLang="en-US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6000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마츠리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(</a:t>
            </a:r>
            <a:r>
              <a:rPr lang="ja-JP" altLang="en-US" sz="6000" b="1" i="0" dirty="0">
                <a:effectLst/>
                <a:highlight>
                  <a:srgbClr val="FFFFFF"/>
                </a:highlight>
                <a:latin typeface="Pretendard JP"/>
              </a:rPr>
              <a:t>青森ねぶた祭り</a:t>
            </a:r>
            <a:r>
              <a:rPr lang="en-US" altLang="ja-JP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A32759-1A72-F8BE-1316-A340AFC35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95336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패전 후 아오모리 항구 </a:t>
            </a:r>
            <a:r>
              <a:rPr lang="ko-KR" altLang="en-US" dirty="0" err="1"/>
              <a:t>마츠리</a:t>
            </a:r>
            <a:r>
              <a:rPr lang="ko-KR" altLang="en-US" dirty="0"/>
              <a:t> 개최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아오모리 항구 축제와 </a:t>
            </a:r>
            <a:r>
              <a:rPr lang="ko-KR" altLang="en-US" dirty="0" err="1"/>
              <a:t>네부타</a:t>
            </a:r>
            <a:r>
              <a:rPr lang="ko-KR" altLang="en-US" dirty="0"/>
              <a:t> </a:t>
            </a:r>
            <a:r>
              <a:rPr lang="ko-KR" altLang="en-US" dirty="0" err="1"/>
              <a:t>마츠리와</a:t>
            </a:r>
            <a:r>
              <a:rPr lang="ko-KR" altLang="en-US" dirty="0"/>
              <a:t> 합쳐지고 큰 축제로 발전</a:t>
            </a:r>
          </a:p>
        </p:txBody>
      </p:sp>
    </p:spTree>
    <p:extLst>
      <p:ext uri="{BB962C8B-B14F-4D97-AF65-F5344CB8AC3E}">
        <p14:creationId xmlns:p14="http://schemas.microsoft.com/office/powerpoint/2010/main" val="179044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5ABA1-DF89-0D08-38B1-F18A121E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sz="5400" dirty="0"/>
              <a:t>3.</a:t>
            </a:r>
            <a:r>
              <a:rPr lang="en-US" altLang="ko-KR" sz="54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5400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네부타</a:t>
            </a:r>
            <a:r>
              <a:rPr lang="ko-KR" altLang="en-US" sz="54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5400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마츠리</a:t>
            </a:r>
            <a:r>
              <a:rPr lang="en-US" altLang="ko-KR" sz="54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(</a:t>
            </a:r>
            <a:r>
              <a:rPr lang="ja-JP" altLang="en-US" sz="5400" b="1" i="0" dirty="0">
                <a:effectLst/>
                <a:highlight>
                  <a:srgbClr val="FFFFFF"/>
                </a:highlight>
                <a:latin typeface="Pretendard JP"/>
              </a:rPr>
              <a:t>青森ねぶた祭り</a:t>
            </a:r>
            <a:r>
              <a:rPr lang="en-US" altLang="ja-JP" sz="54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5400" dirty="0"/>
          </a:p>
        </p:txBody>
      </p:sp>
      <p:pic>
        <p:nvPicPr>
          <p:cNvPr id="4" name="온라인 미디어 3" title="2023.8.2 青森ねぶた祭 ダイジェスト Aomori Nebuta Festival  ～青森市役所ねぶた～【青森市公式】">
            <a:hlinkClick r:id="" action="ppaction://media"/>
            <a:extLst>
              <a:ext uri="{FF2B5EF4-FFF2-40B4-BE49-F238E27FC236}">
                <a16:creationId xmlns:a16="http://schemas.microsoft.com/office/drawing/2014/main" id="{9514F613-EFA7-4BA1-31D5-6EE63BB81D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79FF89-DDDD-733E-731F-534E697B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4. </a:t>
            </a:r>
            <a:r>
              <a:rPr lang="ko-KR" altLang="en-US" sz="6000" dirty="0" err="1"/>
              <a:t>아와</a:t>
            </a:r>
            <a:r>
              <a:rPr lang="ko-KR" altLang="en-US" sz="6000" dirty="0"/>
              <a:t> </a:t>
            </a:r>
            <a:r>
              <a:rPr lang="ko-KR" altLang="en-US" sz="6000" dirty="0" err="1"/>
              <a:t>오도리</a:t>
            </a:r>
            <a:r>
              <a:rPr lang="en-US" altLang="ko-KR" sz="6000" dirty="0"/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阿波踊</a:t>
            </a:r>
            <a:r>
              <a:rPr lang="ja-JP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り</a:t>
            </a:r>
            <a:r>
              <a:rPr lang="en-US" altLang="ja-JP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384471-E93B-5A20-1377-44A816774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1599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-8</a:t>
            </a:r>
            <a:r>
              <a:rPr lang="ko-KR" altLang="en-US" dirty="0"/>
              <a:t>월</a:t>
            </a:r>
            <a:r>
              <a:rPr lang="en-US" altLang="ko-KR" dirty="0"/>
              <a:t>12~15</a:t>
            </a:r>
            <a:r>
              <a:rPr lang="ko-KR" altLang="en-US" dirty="0"/>
              <a:t>일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도쿠시마현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많은 관광객들이 찾아옴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본오도리</a:t>
            </a:r>
            <a:endParaRPr lang="en-US" altLang="ko-KR" dirty="0"/>
          </a:p>
        </p:txBody>
      </p:sp>
      <p:pic>
        <p:nvPicPr>
          <p:cNvPr id="11266" name="Picture 2" descr="8월 15일 일본 봉오도리 축제 알아보기 :)">
            <a:extLst>
              <a:ext uri="{FF2B5EF4-FFF2-40B4-BE49-F238E27FC236}">
                <a16:creationId xmlns:a16="http://schemas.microsoft.com/office/drawing/2014/main" id="{E9652A3E-7D8F-EDA6-D8AE-6EFDC9AB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02" y="2029173"/>
            <a:ext cx="5287079" cy="35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31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E0C022-78C4-75EF-85F5-381781A0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4. </a:t>
            </a:r>
            <a:r>
              <a:rPr lang="ko-KR" altLang="en-US" sz="6000" dirty="0" err="1"/>
              <a:t>아와</a:t>
            </a:r>
            <a:r>
              <a:rPr lang="ko-KR" altLang="en-US" sz="6000" dirty="0"/>
              <a:t> </a:t>
            </a:r>
            <a:r>
              <a:rPr lang="ko-KR" altLang="en-US" sz="6000" dirty="0" err="1"/>
              <a:t>오도리</a:t>
            </a:r>
            <a:r>
              <a:rPr lang="en-US" altLang="ko-KR" sz="6000" dirty="0"/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阿波踊</a:t>
            </a:r>
            <a:r>
              <a:rPr lang="ja-JP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り</a:t>
            </a:r>
            <a:r>
              <a:rPr lang="en-US" altLang="ja-JP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B8013A-B918-0935-346F-C2F03A8F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6391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축제에 참가한 무용수들이 렌의 명칭을 적은 등불을   앞세워 행진</a:t>
            </a:r>
          </a:p>
        </p:txBody>
      </p:sp>
      <p:pic>
        <p:nvPicPr>
          <p:cNvPr id="18434" name="Picture 2" descr="렌">
            <a:extLst>
              <a:ext uri="{FF2B5EF4-FFF2-40B4-BE49-F238E27FC236}">
                <a16:creationId xmlns:a16="http://schemas.microsoft.com/office/drawing/2014/main" id="{468B1FC8-D8AB-5A88-BC87-2169EEF81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64" y="1634331"/>
            <a:ext cx="54768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80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2014년 8월 시코쿠 도쿠시마 아와오도리-3 연무장">
            <a:extLst>
              <a:ext uri="{FF2B5EF4-FFF2-40B4-BE49-F238E27FC236}">
                <a16:creationId xmlns:a16="http://schemas.microsoft.com/office/drawing/2014/main" id="{559993E4-1996-C3FF-091B-CEA7D918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93" y="2131862"/>
            <a:ext cx="5600060" cy="37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7B7DD43-4BC3-1BB4-80EB-147172D6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6000" dirty="0"/>
              <a:t>4. </a:t>
            </a:r>
            <a:r>
              <a:rPr lang="ko-KR" altLang="en-US" sz="6000" dirty="0" err="1"/>
              <a:t>아와</a:t>
            </a:r>
            <a:r>
              <a:rPr lang="ko-KR" altLang="en-US" sz="6000" dirty="0"/>
              <a:t> </a:t>
            </a:r>
            <a:r>
              <a:rPr lang="ko-KR" altLang="en-US" sz="6000" dirty="0" err="1"/>
              <a:t>오도리</a:t>
            </a:r>
            <a:r>
              <a:rPr lang="en-US" altLang="ko-KR" sz="6000" dirty="0"/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阿波踊</a:t>
            </a:r>
            <a:r>
              <a:rPr lang="ja-JP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り</a:t>
            </a:r>
            <a:r>
              <a:rPr lang="en-US" altLang="ja-JP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B1A467-06AE-9F91-1CDC-17424683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거리의 </a:t>
            </a:r>
            <a:r>
              <a:rPr lang="ko-KR" altLang="en-US" dirty="0" err="1"/>
              <a:t>연무장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마츠리가</a:t>
            </a:r>
            <a:r>
              <a:rPr lang="ko-KR" altLang="en-US" dirty="0"/>
              <a:t> </a:t>
            </a:r>
            <a:r>
              <a:rPr lang="ko-KR" altLang="en-US" dirty="0" err="1"/>
              <a:t>시작시</a:t>
            </a:r>
            <a:r>
              <a:rPr lang="ko-KR" altLang="en-US" dirty="0"/>
              <a:t> </a:t>
            </a:r>
            <a:r>
              <a:rPr lang="ko-KR" altLang="en-US" dirty="0" err="1"/>
              <a:t>도쿠시마현의</a:t>
            </a:r>
            <a:r>
              <a:rPr lang="ko-KR" altLang="en-US" dirty="0"/>
              <a:t> 도로는 야외 공연장으로 바뀜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공연에 방해만 되지 않으면 어디서든 구경 가능</a:t>
            </a:r>
          </a:p>
        </p:txBody>
      </p:sp>
      <p:pic>
        <p:nvPicPr>
          <p:cNvPr id="19458" name="Picture 2" descr="거리의 연무장">
            <a:extLst>
              <a:ext uri="{FF2B5EF4-FFF2-40B4-BE49-F238E27FC236}">
                <a16:creationId xmlns:a16="http://schemas.microsoft.com/office/drawing/2014/main" id="{0D466683-E0C6-A8CD-7DDD-8E9CB8F1C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86" y="1904202"/>
            <a:ext cx="54768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80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6AC02D-DBB3-5A17-2E0F-34AB7110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4. </a:t>
            </a:r>
            <a:r>
              <a:rPr lang="ko-KR" altLang="en-US" sz="6000" dirty="0" err="1"/>
              <a:t>아와</a:t>
            </a:r>
            <a:r>
              <a:rPr lang="ko-KR" altLang="en-US" sz="6000" dirty="0"/>
              <a:t> </a:t>
            </a:r>
            <a:r>
              <a:rPr lang="ko-KR" altLang="en-US" sz="6000" dirty="0" err="1"/>
              <a:t>오도리</a:t>
            </a:r>
            <a:r>
              <a:rPr lang="en-US" altLang="ko-KR" sz="6000" dirty="0"/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阿波踊</a:t>
            </a:r>
            <a:r>
              <a:rPr lang="ja-JP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り</a:t>
            </a:r>
            <a:r>
              <a:rPr lang="en-US" altLang="ja-JP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4CC85-8D27-D363-1E59-5B4038C13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154" y="1868850"/>
            <a:ext cx="5212796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여자 무용수의 복장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토리오이가사</a:t>
            </a:r>
            <a:r>
              <a:rPr lang="en-US" altLang="ko-KR" dirty="0"/>
              <a:t>(</a:t>
            </a:r>
            <a:r>
              <a:rPr lang="ja-JP" altLang="en-US" dirty="0">
                <a:solidFill>
                  <a:srgbClr val="333333"/>
                </a:solidFill>
                <a:latin typeface="나눔고딕" pitchFamily="2" charset="-127"/>
              </a:rPr>
              <a:t>鳥追い笠</a:t>
            </a:r>
            <a:r>
              <a:rPr lang="en-US" altLang="ja-JP" dirty="0">
                <a:solidFill>
                  <a:srgbClr val="333333"/>
                </a:solidFill>
                <a:latin typeface="나눔고딕" pitchFamily="2" charset="-127"/>
              </a:rPr>
              <a:t>)</a:t>
            </a:r>
          </a:p>
          <a:p>
            <a:pPr marL="0" indent="0">
              <a:buNone/>
            </a:pP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</a:rPr>
              <a:t> </a:t>
            </a: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</a:rPr>
              <a:t>-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</a:rPr>
              <a:t>새를 쫓기 위해서 쓴 삿갓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333333"/>
              </a:solidFill>
              <a:latin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</a:rPr>
              <a:t>-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</a:rPr>
              <a:t>게다</a:t>
            </a: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</a:rPr>
              <a:t>(</a:t>
            </a:r>
            <a:r>
              <a:rPr lang="ja-JP" altLang="en-US" dirty="0">
                <a:solidFill>
                  <a:srgbClr val="333333"/>
                </a:solidFill>
                <a:latin typeface="나눔고딕" pitchFamily="2" charset="-127"/>
              </a:rPr>
              <a:t>下駄</a:t>
            </a:r>
            <a:r>
              <a:rPr lang="en-US" altLang="ja-JP" dirty="0">
                <a:solidFill>
                  <a:srgbClr val="333333"/>
                </a:solidFill>
                <a:latin typeface="나눔고딕" pitchFamily="2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</a:rPr>
              <a:t> -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</a:rPr>
              <a:t>나막신 신발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</a:endParaRPr>
          </a:p>
        </p:txBody>
      </p:sp>
      <p:pic>
        <p:nvPicPr>
          <p:cNvPr id="20482" name="Picture 2" descr="여자 무용수의 복장">
            <a:extLst>
              <a:ext uri="{FF2B5EF4-FFF2-40B4-BE49-F238E27FC236}">
                <a16:creationId xmlns:a16="http://schemas.microsoft.com/office/drawing/2014/main" id="{BA8B34FA-6635-58C7-D14D-BB5A2A7CA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9" y="2132737"/>
            <a:ext cx="54768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1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24B0B-9867-5A01-69FB-EF3E28A7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000" dirty="0" err="1"/>
              <a:t>축제란</a:t>
            </a:r>
            <a:r>
              <a:rPr lang="en-US" altLang="ko-KR" sz="6000" dirty="0"/>
              <a:t>?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6ACDCE-D8F6-B86A-00E0-F43B93B8C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제사를 지낸다는 </a:t>
            </a:r>
            <a:r>
              <a:rPr lang="ko-KR" altLang="en-US" dirty="0" err="1"/>
              <a:t>마츠루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祭</a:t>
            </a:r>
            <a:r>
              <a:rPr lang="ja-JP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る</a:t>
            </a:r>
            <a:r>
              <a:rPr lang="en-US" altLang="ja-JP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pPr marL="0" indent="0">
              <a:buNone/>
            </a:pPr>
            <a:endParaRPr lang="en-US" altLang="ja-JP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pPr marL="0" indent="0">
              <a:buNone/>
            </a:pPr>
            <a:r>
              <a:rPr lang="en-US" altLang="ja-JP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-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과거의 축제는 종교적의미가 있음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pPr marL="0" indent="0">
              <a:buNone/>
            </a:pPr>
            <a:endParaRPr lang="en-US" altLang="ja-JP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pPr marL="0" indent="0">
              <a:buNone/>
            </a:pPr>
            <a:r>
              <a:rPr lang="en-US" altLang="ja-JP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-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오늘날에는 그런 의미가 없음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pPr marL="0" indent="0">
              <a:buNone/>
            </a:pPr>
            <a:endParaRPr lang="en-US" altLang="ja-JP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</p:txBody>
      </p:sp>
    </p:spTree>
    <p:extLst>
      <p:ext uri="{BB962C8B-B14F-4D97-AF65-F5344CB8AC3E}">
        <p14:creationId xmlns:p14="http://schemas.microsoft.com/office/powerpoint/2010/main" val="1091416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C9C1F2-A5EF-6D07-2C11-3880C9DD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4. </a:t>
            </a:r>
            <a:r>
              <a:rPr lang="ko-KR" altLang="en-US" sz="6000" dirty="0" err="1"/>
              <a:t>아와</a:t>
            </a:r>
            <a:r>
              <a:rPr lang="ko-KR" altLang="en-US" sz="6000" dirty="0"/>
              <a:t> </a:t>
            </a:r>
            <a:r>
              <a:rPr lang="ko-KR" altLang="en-US" sz="6000" dirty="0" err="1"/>
              <a:t>오도리</a:t>
            </a:r>
            <a:r>
              <a:rPr lang="en-US" altLang="ko-KR" sz="6000" dirty="0"/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阿波踊</a:t>
            </a:r>
            <a:r>
              <a:rPr lang="ja-JP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り</a:t>
            </a:r>
            <a:r>
              <a:rPr lang="en-US" altLang="ja-JP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AE75F7-7660-3853-F32A-083DF0CA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아와요시코노</a:t>
            </a:r>
            <a:r>
              <a:rPr lang="en-US" altLang="ko-KR" dirty="0"/>
              <a:t>(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阿波よしこの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</a:p>
          <a:p>
            <a:pPr marL="0" indent="0">
              <a:buNone/>
            </a:pP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</a:t>
            </a: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아와오도리에서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대표적인 노래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아와오도리에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사용하는 악기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-</a:t>
            </a:r>
            <a:r>
              <a:rPr lang="ko-KR" altLang="en-US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카네</a:t>
            </a: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(</a:t>
            </a:r>
            <a:r>
              <a:rPr lang="ja-JP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鉦</a:t>
            </a:r>
            <a:r>
              <a:rPr lang="en-US" altLang="ja-JP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): </a:t>
            </a:r>
            <a:r>
              <a:rPr lang="ko-KR" altLang="en-US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꽹가리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- </a:t>
            </a:r>
            <a:r>
              <a:rPr lang="ko-KR" altLang="en-US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오타이코</a:t>
            </a: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(</a:t>
            </a:r>
            <a:r>
              <a:rPr lang="ja-JP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大太鼓</a:t>
            </a:r>
            <a:r>
              <a:rPr lang="en-US" altLang="ja-JP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): 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큰 북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-</a:t>
            </a:r>
            <a:r>
              <a:rPr lang="ko-KR" altLang="en-US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오카와</a:t>
            </a: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大皮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):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노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能</a:t>
            </a:r>
            <a:r>
              <a:rPr lang="en-US" altLang="ja-JP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)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에 주로 쓰는 큰 북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-</a:t>
            </a:r>
            <a:r>
              <a:rPr lang="ko-KR" altLang="en-US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시메다이코</a:t>
            </a: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締太鼓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: 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끈으로 소리 조절하는 북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188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441013-76C8-3338-F107-D4BF1655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4. </a:t>
            </a:r>
            <a:r>
              <a:rPr lang="ko-KR" altLang="en-US" sz="6000" dirty="0" err="1"/>
              <a:t>아와</a:t>
            </a:r>
            <a:r>
              <a:rPr lang="ko-KR" altLang="en-US" sz="6000" dirty="0"/>
              <a:t> </a:t>
            </a:r>
            <a:r>
              <a:rPr lang="ko-KR" altLang="en-US" sz="6000" dirty="0" err="1"/>
              <a:t>오도리</a:t>
            </a:r>
            <a:r>
              <a:rPr lang="en-US" altLang="ko-KR" sz="6000" dirty="0"/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阿波踊</a:t>
            </a:r>
            <a:r>
              <a:rPr lang="ja-JP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り</a:t>
            </a:r>
            <a:r>
              <a:rPr lang="en-US" altLang="ja-JP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7AAF27-5C05-5319-947C-D845D8B25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아와오도리에</a:t>
            </a:r>
            <a:r>
              <a:rPr lang="ko-KR" altLang="en-US" dirty="0"/>
              <a:t> 사용하는 악기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-</a:t>
            </a:r>
            <a:r>
              <a:rPr lang="ko-KR" altLang="en-US" dirty="0"/>
              <a:t>후에</a:t>
            </a:r>
            <a:r>
              <a:rPr lang="en-US" altLang="ko-KR" dirty="0"/>
              <a:t>(</a:t>
            </a:r>
            <a:r>
              <a:rPr lang="ja-JP" altLang="en-US" dirty="0"/>
              <a:t>笛</a:t>
            </a:r>
            <a:r>
              <a:rPr lang="en-US" altLang="ja-JP" dirty="0"/>
              <a:t>): </a:t>
            </a:r>
            <a:r>
              <a:rPr lang="ko-KR" altLang="en-US" dirty="0"/>
              <a:t>피리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-</a:t>
            </a:r>
            <a:r>
              <a:rPr lang="ko-KR" altLang="en-US" dirty="0"/>
              <a:t>샤미센</a:t>
            </a:r>
            <a:r>
              <a:rPr lang="en-US" altLang="ko-KR" dirty="0"/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三味線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):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현이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개인 전통 현악기</a:t>
            </a:r>
            <a:endParaRPr lang="en-US" altLang="ko-KR" b="0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와오도리</a:t>
            </a:r>
            <a:r>
              <a:rPr lang="en-US" altLang="ko-KR" dirty="0"/>
              <a:t>(</a:t>
            </a:r>
            <a:r>
              <a:rPr lang="ko-KR" altLang="en-US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輪踊</a:t>
            </a:r>
            <a:r>
              <a:rPr lang="ja-JP" altLang="en-US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り</a:t>
            </a:r>
            <a:r>
              <a:rPr lang="en-US" altLang="ja-JP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-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일렬로 행진하는 거리 공연과 다르게 고리 모양으로 춤을 춤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-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자유롭고 역동적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2429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9A006C-31E2-8C8E-99C6-A61C6F9C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4. </a:t>
            </a:r>
            <a:r>
              <a:rPr lang="ko-KR" altLang="en-US" sz="6000" dirty="0" err="1"/>
              <a:t>아와</a:t>
            </a:r>
            <a:r>
              <a:rPr lang="ko-KR" altLang="en-US" sz="6000" dirty="0"/>
              <a:t> </a:t>
            </a:r>
            <a:r>
              <a:rPr lang="ko-KR" altLang="en-US" sz="6000" dirty="0" err="1"/>
              <a:t>오도리</a:t>
            </a:r>
            <a:r>
              <a:rPr lang="en-US" altLang="ko-KR" sz="6000" dirty="0"/>
              <a:t>(</a:t>
            </a:r>
            <a:r>
              <a:rPr lang="ko-KR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阿波踊</a:t>
            </a:r>
            <a:r>
              <a:rPr lang="ja-JP" altLang="en-US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り</a:t>
            </a:r>
            <a:r>
              <a:rPr lang="en-US" altLang="ja-JP" sz="6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563DBB-A4D9-2366-67F0-24F6A6318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-1586</a:t>
            </a:r>
            <a:r>
              <a:rPr lang="ko-KR" altLang="en-US" dirty="0"/>
              <a:t>년 </a:t>
            </a:r>
            <a:r>
              <a:rPr lang="ko-KR" altLang="en-US" dirty="0" err="1"/>
              <a:t>쯤</a:t>
            </a:r>
            <a:r>
              <a:rPr lang="ko-KR" altLang="en-US" dirty="0"/>
              <a:t> </a:t>
            </a:r>
            <a:r>
              <a:rPr lang="ko-KR" altLang="en-US" dirty="0" err="1"/>
              <a:t>도쿠시마현에</a:t>
            </a:r>
            <a:r>
              <a:rPr lang="ko-KR" altLang="en-US" dirty="0"/>
              <a:t> 정착 했다고 알려짐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-17</a:t>
            </a:r>
            <a:r>
              <a:rPr lang="ko-KR" altLang="en-US" dirty="0"/>
              <a:t>세기 이후 중요한 행사로 자리 잡음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쇼와시대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-</a:t>
            </a:r>
            <a:r>
              <a:rPr lang="ko-KR" altLang="en-US" dirty="0" err="1"/>
              <a:t>아와오도리</a:t>
            </a:r>
            <a:r>
              <a:rPr lang="ko-KR" altLang="en-US" dirty="0"/>
              <a:t> 명칭이 생김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9085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2AD73D-8918-8648-A254-BE90CBE2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4400" dirty="0"/>
              <a:t>4. </a:t>
            </a:r>
            <a:r>
              <a:rPr lang="ko-KR" altLang="en-US" sz="4400" dirty="0" err="1"/>
              <a:t>아와</a:t>
            </a:r>
            <a:r>
              <a:rPr lang="ko-KR" altLang="en-US" sz="4400" dirty="0"/>
              <a:t> </a:t>
            </a:r>
            <a:r>
              <a:rPr lang="ko-KR" altLang="en-US" sz="4400" dirty="0" err="1"/>
              <a:t>오도리</a:t>
            </a:r>
            <a:r>
              <a:rPr lang="en-US" altLang="ko-KR" sz="4400" dirty="0"/>
              <a:t>(</a:t>
            </a:r>
            <a:r>
              <a:rPr lang="ko-KR" altLang="en-US" sz="4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阿波踊</a:t>
            </a:r>
            <a:r>
              <a:rPr lang="ja-JP" altLang="en-US" sz="4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り</a:t>
            </a:r>
            <a:r>
              <a:rPr lang="en-US" altLang="ja-JP" sz="4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dirty="0"/>
          </a:p>
        </p:txBody>
      </p:sp>
      <p:pic>
        <p:nvPicPr>
          <p:cNvPr id="4" name="온라인 미디어 3" title="【2022】なぜか涙が止まらない阿波おどり 総踊り - Awaodori in 8K UHD">
            <a:hlinkClick r:id="" action="ppaction://media"/>
            <a:extLst>
              <a:ext uri="{FF2B5EF4-FFF2-40B4-BE49-F238E27FC236}">
                <a16:creationId xmlns:a16="http://schemas.microsoft.com/office/drawing/2014/main" id="{B96C4D99-2F72-5B2B-3803-5B9A877A332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901C1A-4853-4DEE-F839-858EFE59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5. </a:t>
            </a:r>
            <a:r>
              <a:rPr lang="ko-KR" altLang="en-US" sz="6000" dirty="0"/>
              <a:t>간토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ko-KR" altLang="en-US" sz="6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竿燈</a:t>
            </a:r>
            <a:r>
              <a:rPr lang="ja-JP" altLang="en-US" sz="6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まつり</a:t>
            </a:r>
            <a:r>
              <a:rPr lang="en-US" altLang="ja-JP" sz="6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939617-375F-8B2C-453E-51B2F6C59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446"/>
            <a:ext cx="5746707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-8</a:t>
            </a:r>
            <a:r>
              <a:rPr lang="ko-KR" altLang="en-US" dirty="0"/>
              <a:t>월</a:t>
            </a:r>
            <a:r>
              <a:rPr lang="en-US" altLang="ko-KR" dirty="0"/>
              <a:t>3</a:t>
            </a:r>
            <a:r>
              <a:rPr lang="ko-KR" altLang="en-US" dirty="0"/>
              <a:t>일</a:t>
            </a:r>
            <a:r>
              <a:rPr lang="en-US" altLang="ko-KR" dirty="0"/>
              <a:t>~6</a:t>
            </a:r>
            <a:r>
              <a:rPr lang="ko-KR" altLang="en-US" dirty="0"/>
              <a:t>일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아키타현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간토</a:t>
            </a:r>
            <a:r>
              <a:rPr lang="en-US" altLang="ko-KR" dirty="0"/>
              <a:t>: </a:t>
            </a:r>
            <a:r>
              <a:rPr lang="ko-KR" altLang="en-US" dirty="0"/>
              <a:t>길이가 긴 대나무 여러 개의 등롱을 </a:t>
            </a:r>
            <a:r>
              <a:rPr lang="ko-KR" altLang="en-US" dirty="0" err="1"/>
              <a:t>매달음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무게</a:t>
            </a:r>
            <a:r>
              <a:rPr lang="en-US" altLang="ko-KR" dirty="0"/>
              <a:t>:</a:t>
            </a:r>
            <a:r>
              <a:rPr lang="ko-KR" altLang="en-US" dirty="0"/>
              <a:t>약 </a:t>
            </a:r>
            <a:r>
              <a:rPr lang="en-US" altLang="ko-KR" dirty="0"/>
              <a:t>50kg</a:t>
            </a:r>
            <a:endParaRPr lang="ko-KR" altLang="en-US" dirty="0"/>
          </a:p>
        </p:txBody>
      </p:sp>
      <p:pic>
        <p:nvPicPr>
          <p:cNvPr id="8" name="Picture 2" descr="아키타칸토마쓰리 - 간토">
            <a:extLst>
              <a:ext uri="{FF2B5EF4-FFF2-40B4-BE49-F238E27FC236}">
                <a16:creationId xmlns:a16="http://schemas.microsoft.com/office/drawing/2014/main" id="{5F747AEE-FE50-EC77-1156-3D65411D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02" y="2165242"/>
            <a:ext cx="4727897" cy="31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92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A8893D-B7E7-C0C9-9767-2D26CE04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5. </a:t>
            </a:r>
            <a:r>
              <a:rPr lang="ko-KR" altLang="en-US" sz="6000" dirty="0"/>
              <a:t>간토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ko-KR" altLang="en-US" sz="6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竿燈</a:t>
            </a:r>
            <a:r>
              <a:rPr lang="ja-JP" altLang="en-US" sz="6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まつり</a:t>
            </a:r>
            <a:r>
              <a:rPr lang="en-US" altLang="ja-JP" sz="6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017423-0BA4-D185-B32D-77EBE645A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대나무에 소원을 적어 걸음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소원을 적은 종이를 강물에 흘림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네부리</a:t>
            </a:r>
            <a:r>
              <a:rPr lang="ko-KR" altLang="en-US" dirty="0"/>
              <a:t> 나가시</a:t>
            </a:r>
            <a:r>
              <a:rPr lang="en-US" altLang="ko-KR" dirty="0"/>
              <a:t>(</a:t>
            </a:r>
            <a:r>
              <a:rPr lang="ja-JP" altLang="en-US" dirty="0"/>
              <a:t>ねぶり流し</a:t>
            </a:r>
            <a:r>
              <a:rPr lang="en-US" altLang="ja-JP" dirty="0"/>
              <a:t>)</a:t>
            </a:r>
            <a:r>
              <a:rPr lang="ko-KR" altLang="en-US" dirty="0"/>
              <a:t>라 부름</a:t>
            </a:r>
          </a:p>
        </p:txBody>
      </p:sp>
    </p:spTree>
    <p:extLst>
      <p:ext uri="{BB962C8B-B14F-4D97-AF65-F5344CB8AC3E}">
        <p14:creationId xmlns:p14="http://schemas.microsoft.com/office/powerpoint/2010/main" val="1710672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173D2-4029-6825-2BA4-C829D8F6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5. </a:t>
            </a:r>
            <a:r>
              <a:rPr lang="ko-KR" altLang="en-US" sz="6000" dirty="0"/>
              <a:t>간토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ko-KR" altLang="en-US" sz="6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竿燈</a:t>
            </a:r>
            <a:r>
              <a:rPr lang="ja-JP" altLang="en-US" sz="6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まつり</a:t>
            </a:r>
            <a:r>
              <a:rPr lang="en-US" altLang="ja-JP" sz="6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310306-DD47-B64B-BAF5-6C955F35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6683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벼이삭</a:t>
            </a:r>
            <a:r>
              <a:rPr lang="ko-KR" altLang="en-US" dirty="0"/>
              <a:t> 모양 흉내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등불을 짊어 들음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길거리에 행진</a:t>
            </a:r>
          </a:p>
        </p:txBody>
      </p:sp>
      <p:pic>
        <p:nvPicPr>
          <p:cNvPr id="25606" name="Picture 6" descr="일본의 2018년 7월, 8월 여름 축제 총정리 -간토, 도호쿠 지역-">
            <a:extLst>
              <a:ext uri="{FF2B5EF4-FFF2-40B4-BE49-F238E27FC236}">
                <a16:creationId xmlns:a16="http://schemas.microsoft.com/office/drawing/2014/main" id="{E83A995B-1052-3ABD-CA37-BB2A93E1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73" y="1690688"/>
            <a:ext cx="32385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71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CF0C5-D568-20FC-2AB4-87E5C2FA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5. </a:t>
            </a:r>
            <a:r>
              <a:rPr lang="ko-KR" altLang="en-US" sz="6000" dirty="0"/>
              <a:t>간토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ko-KR" altLang="en-US" sz="6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竿燈</a:t>
            </a:r>
            <a:r>
              <a:rPr lang="ja-JP" altLang="en-US" sz="6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まつり</a:t>
            </a:r>
            <a:r>
              <a:rPr lang="en-US" altLang="ja-JP" sz="6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endParaRPr lang="ko-KR" altLang="en-US" sz="6000" dirty="0"/>
          </a:p>
        </p:txBody>
      </p:sp>
      <p:pic>
        <p:nvPicPr>
          <p:cNvPr id="4" name="온라인 미디어 3" title="４年ぶりの完全開催！秋田・竿燈まつり">
            <a:hlinkClick r:id="" action="ppaction://media"/>
            <a:extLst>
              <a:ext uri="{FF2B5EF4-FFF2-40B4-BE49-F238E27FC236}">
                <a16:creationId xmlns:a16="http://schemas.microsoft.com/office/drawing/2014/main" id="{A4119349-1DC6-2FEC-D01E-3203C00407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F1730E-6DF5-19F1-48BB-509A406D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6. </a:t>
            </a:r>
            <a:r>
              <a:rPr lang="ko-KR" altLang="en-US" sz="6000" dirty="0"/>
              <a:t>유키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ja-JP" altLang="en-US" sz="6000" b="1" dirty="0"/>
              <a:t>雪まつり</a:t>
            </a:r>
            <a:r>
              <a:rPr lang="en-US" altLang="ja-JP" sz="6000" dirty="0"/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C9F76E-0EE0-F871-D35A-13D2E1FC3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-2</a:t>
            </a:r>
            <a:r>
              <a:rPr lang="ko-KR" altLang="en-US" dirty="0"/>
              <a:t>월 </a:t>
            </a:r>
            <a:r>
              <a:rPr lang="en-US" altLang="ko-KR" dirty="0"/>
              <a:t>4</a:t>
            </a:r>
            <a:r>
              <a:rPr lang="ko-KR" altLang="en-US" dirty="0"/>
              <a:t>일</a:t>
            </a:r>
            <a:r>
              <a:rPr lang="en-US" altLang="ko-KR" dirty="0"/>
              <a:t>~11</a:t>
            </a:r>
            <a:r>
              <a:rPr lang="ko-KR" altLang="en-US" dirty="0"/>
              <a:t>일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삿포로시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눈</a:t>
            </a:r>
            <a:r>
              <a:rPr lang="en-US" altLang="ko-KR" dirty="0"/>
              <a:t>, </a:t>
            </a:r>
            <a:r>
              <a:rPr lang="ko-KR" altLang="en-US" dirty="0"/>
              <a:t>얼음 등으로 다양하게 만든 건축물들이 있음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대형 눈 조각품</a:t>
            </a:r>
            <a:endParaRPr lang="en-US" altLang="ko-KR" dirty="0"/>
          </a:p>
        </p:txBody>
      </p:sp>
      <p:pic>
        <p:nvPicPr>
          <p:cNvPr id="13314" name="Picture 2" descr="삿포로 유키마츠리">
            <a:extLst>
              <a:ext uri="{FF2B5EF4-FFF2-40B4-BE49-F238E27FC236}">
                <a16:creationId xmlns:a16="http://schemas.microsoft.com/office/drawing/2014/main" id="{EB51A216-5B64-710C-47F0-D6B13646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03" y="2122408"/>
            <a:ext cx="4995942" cy="35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27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E52C9C-DC1D-941F-8A41-BC659305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6. </a:t>
            </a:r>
            <a:r>
              <a:rPr lang="ko-KR" altLang="en-US" sz="6000" dirty="0"/>
              <a:t>유키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ja-JP" altLang="en-US" sz="6000" b="1" dirty="0"/>
              <a:t>雪まつり</a:t>
            </a:r>
            <a:r>
              <a:rPr lang="en-US" altLang="ja-JP" sz="6000" dirty="0"/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B0CDBA-5CEF-EEAE-1B66-9A7CFAB9C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774" y="5240138"/>
            <a:ext cx="2193435" cy="518676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얼음 조각상</a:t>
            </a:r>
          </a:p>
        </p:txBody>
      </p:sp>
      <p:pic>
        <p:nvPicPr>
          <p:cNvPr id="15362" name="Picture 2" descr="오도리 공원에 설치된 대형 얼음 조각 작품">
            <a:extLst>
              <a:ext uri="{FF2B5EF4-FFF2-40B4-BE49-F238E27FC236}">
                <a16:creationId xmlns:a16="http://schemas.microsoft.com/office/drawing/2014/main" id="{0E1CF406-9600-D26B-8E72-430EE8526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5" y="1906278"/>
            <a:ext cx="4560234" cy="30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오도리 공원에 마련된 스케이트장">
            <a:extLst>
              <a:ext uri="{FF2B5EF4-FFF2-40B4-BE49-F238E27FC236}">
                <a16:creationId xmlns:a16="http://schemas.microsoft.com/office/drawing/2014/main" id="{B4D2C26E-03C5-706B-C06A-6A266A54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25" y="1914209"/>
            <a:ext cx="4560234" cy="30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B277EE-981C-2552-14F9-8B23BC345A36}"/>
              </a:ext>
            </a:extLst>
          </p:cNvPr>
          <p:cNvSpPr txBox="1"/>
          <p:nvPr/>
        </p:nvSpPr>
        <p:spPr>
          <a:xfrm>
            <a:off x="7656805" y="5235594"/>
            <a:ext cx="2000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o-KR" altLang="en-US" sz="2800" dirty="0"/>
              <a:t>스케이트장</a:t>
            </a:r>
            <a:endParaRPr lang="en-US" altLang="ko-KR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E91E0-903A-752C-DE32-8028FB9809D6}"/>
              </a:ext>
            </a:extLst>
          </p:cNvPr>
          <p:cNvSpPr txBox="1"/>
          <p:nvPr/>
        </p:nvSpPr>
        <p:spPr>
          <a:xfrm>
            <a:off x="1042745" y="5758814"/>
            <a:ext cx="3973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축제 기간 동안 </a:t>
            </a:r>
            <a:r>
              <a:rPr lang="ko-KR" altLang="en-US" dirty="0" err="1"/>
              <a:t>오도리</a:t>
            </a:r>
            <a:r>
              <a:rPr lang="ko-KR" altLang="en-US" dirty="0"/>
              <a:t> 공원에 전시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저녁이 되면 조명 등으로 </a:t>
            </a:r>
            <a:r>
              <a:rPr lang="ko-KR" altLang="en-US" dirty="0" err="1"/>
              <a:t>비춰짐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EEB59-7854-C19B-3386-9EB068C704AF}"/>
              </a:ext>
            </a:extLst>
          </p:cNvPr>
          <p:cNvSpPr txBox="1"/>
          <p:nvPr/>
        </p:nvSpPr>
        <p:spPr>
          <a:xfrm>
            <a:off x="6548245" y="5758814"/>
            <a:ext cx="4217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오도리</a:t>
            </a:r>
            <a:r>
              <a:rPr lang="ko-KR" altLang="en-US" dirty="0"/>
              <a:t> 공원 안에 스케이트 장이 있음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사람들이 즐길 수 있게 마련</a:t>
            </a:r>
          </a:p>
        </p:txBody>
      </p:sp>
    </p:spTree>
    <p:extLst>
      <p:ext uri="{BB962C8B-B14F-4D97-AF65-F5344CB8AC3E}">
        <p14:creationId xmlns:p14="http://schemas.microsoft.com/office/powerpoint/2010/main" val="208962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4F50DF-0935-837F-BC29-39BB4CFA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1. </a:t>
            </a:r>
            <a:r>
              <a:rPr lang="ko-KR" altLang="en-US" sz="6000" dirty="0"/>
              <a:t>간다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ko-KR" altLang="en-US" sz="60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神田祭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CB9036-611C-931B-689D-95F409CAB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48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/>
              <a:t>-5</a:t>
            </a:r>
            <a:r>
              <a:rPr lang="ko-KR" altLang="en-US" sz="3000" dirty="0"/>
              <a:t>월 중순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도쿄에서 개최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 err="1"/>
              <a:t>미코시</a:t>
            </a:r>
            <a:r>
              <a:rPr lang="ko-KR" altLang="en-US" sz="3000" dirty="0"/>
              <a:t> 행진</a:t>
            </a:r>
          </a:p>
        </p:txBody>
      </p:sp>
      <p:pic>
        <p:nvPicPr>
          <p:cNvPr id="1026" name="Picture 2" descr="미코시(神輿) 행진">
            <a:extLst>
              <a:ext uri="{FF2B5EF4-FFF2-40B4-BE49-F238E27FC236}">
                <a16:creationId xmlns:a16="http://schemas.microsoft.com/office/drawing/2014/main" id="{5BF0341F-D58F-A232-EE71-C89E3C57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41" y="1825625"/>
            <a:ext cx="5928258" cy="42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88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E11311-FE78-8F1D-5A4E-1C09A413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6. </a:t>
            </a:r>
            <a:r>
              <a:rPr lang="ko-KR" altLang="en-US" sz="6000" dirty="0"/>
              <a:t>유키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ja-JP" altLang="en-US" sz="6000" b="1" dirty="0"/>
              <a:t>雪まつり</a:t>
            </a:r>
            <a:r>
              <a:rPr lang="en-US" altLang="ja-JP" sz="6000" dirty="0"/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F5B8-0384-F76D-1EA3-6290E38A7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눈 조각</a:t>
            </a:r>
            <a:r>
              <a:rPr lang="en-US" altLang="ko-KR" dirty="0"/>
              <a:t>, </a:t>
            </a:r>
            <a:r>
              <a:rPr lang="ko-KR" altLang="en-US" dirty="0"/>
              <a:t>얼음 조각 경연 대회</a:t>
            </a:r>
          </a:p>
        </p:txBody>
      </p:sp>
      <p:pic>
        <p:nvPicPr>
          <p:cNvPr id="16388" name="Picture 4" descr="오도리 공원에서 열리는 국제 눈 조각 경연대회">
            <a:extLst>
              <a:ext uri="{FF2B5EF4-FFF2-40B4-BE49-F238E27FC236}">
                <a16:creationId xmlns:a16="http://schemas.microsoft.com/office/drawing/2014/main" id="{EDB01E0B-2662-622A-DC8D-07D58EE67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2" y="2557463"/>
            <a:ext cx="54768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스스키노 행사장의 얼음 조각 경연대회">
            <a:extLst>
              <a:ext uri="{FF2B5EF4-FFF2-40B4-BE49-F238E27FC236}">
                <a16:creationId xmlns:a16="http://schemas.microsoft.com/office/drawing/2014/main" id="{D6B76837-2D59-C95D-84FB-A43FD0EC4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2371725"/>
            <a:ext cx="54768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19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DF5F4C-0281-A33A-3B9E-61049EBE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6. </a:t>
            </a:r>
            <a:r>
              <a:rPr lang="ko-KR" altLang="en-US" sz="6000" dirty="0"/>
              <a:t>유키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ja-JP" altLang="en-US" sz="6000" b="1" dirty="0"/>
              <a:t>雪まつり</a:t>
            </a:r>
            <a:r>
              <a:rPr lang="en-US" altLang="ja-JP" sz="6000" dirty="0"/>
              <a:t>)</a:t>
            </a:r>
            <a:endParaRPr lang="ko-KR" altLang="en-US" sz="60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85344D1-0EC2-5358-D365-619BD4774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26626" name="Picture 2" descr="삿포로 유키마츠리">
            <a:hlinkClick r:id="rId2"/>
            <a:extLst>
              <a:ext uri="{FF2B5EF4-FFF2-40B4-BE49-F238E27FC236}">
                <a16:creationId xmlns:a16="http://schemas.microsoft.com/office/drawing/2014/main" id="{5A963EAB-9B26-0A40-D3D7-0D652792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44" y="1690688"/>
            <a:ext cx="6543100" cy="436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4851D-8ADF-F952-E102-B81B08D306D8}"/>
              </a:ext>
            </a:extLst>
          </p:cNvPr>
          <p:cNvSpPr txBox="1"/>
          <p:nvPr/>
        </p:nvSpPr>
        <p:spPr>
          <a:xfrm>
            <a:off x="5063594" y="6059169"/>
            <a:ext cx="609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/>
              <a:t>영상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0396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468A9C-A3E1-B259-412F-143EC015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>
                <a:solidFill>
                  <a:srgbClr val="333333"/>
                </a:solidFill>
                <a:latin typeface="+mj-ea"/>
                <a:ea typeface="+mj-ea"/>
              </a:rPr>
              <a:t>7. </a:t>
            </a:r>
            <a:r>
              <a:rPr lang="ko-KR" altLang="en-US" sz="6000" dirty="0" err="1">
                <a:solidFill>
                  <a:srgbClr val="333333"/>
                </a:solidFill>
                <a:latin typeface="+mj-ea"/>
                <a:ea typeface="+mj-ea"/>
              </a:rPr>
              <a:t>산자</a:t>
            </a:r>
            <a:r>
              <a:rPr lang="ko-KR" altLang="en-US" sz="6000" dirty="0">
                <a:solidFill>
                  <a:srgbClr val="333333"/>
                </a:solidFill>
                <a:latin typeface="+mj-ea"/>
                <a:ea typeface="+mj-ea"/>
              </a:rPr>
              <a:t> </a:t>
            </a:r>
            <a:r>
              <a:rPr lang="ko-KR" altLang="en-US" sz="6000" dirty="0" err="1">
                <a:solidFill>
                  <a:srgbClr val="333333"/>
                </a:solidFill>
                <a:latin typeface="+mj-ea"/>
                <a:ea typeface="+mj-ea"/>
              </a:rPr>
              <a:t>마츠리</a:t>
            </a:r>
            <a:r>
              <a:rPr lang="en-US" altLang="ko-KR" sz="6000" dirty="0">
                <a:solidFill>
                  <a:srgbClr val="333333"/>
                </a:solidFill>
                <a:latin typeface="+mj-ea"/>
                <a:ea typeface="+mj-ea"/>
              </a:rPr>
              <a:t>(</a:t>
            </a:r>
            <a:r>
              <a:rPr lang="ko-KR" altLang="en-US" sz="6000" b="0" i="0" dirty="0">
                <a:effectLst/>
                <a:highlight>
                  <a:srgbClr val="FFFFFF"/>
                </a:highlight>
                <a:latin typeface="+mj-ea"/>
                <a:ea typeface="+mj-ea"/>
              </a:rPr>
              <a:t>三社祭</a:t>
            </a:r>
            <a:r>
              <a:rPr lang="en-US" altLang="ko-KR" sz="6000" b="0" i="0" dirty="0">
                <a:effectLst/>
                <a:highlight>
                  <a:srgbClr val="FFFFFF"/>
                </a:highlight>
                <a:latin typeface="+mj-ea"/>
                <a:ea typeface="+mj-ea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323EB6-21DC-544D-542D-022028592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4605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-5</a:t>
            </a:r>
            <a:r>
              <a:rPr lang="ko-KR" altLang="en-US" dirty="0"/>
              <a:t>월 </a:t>
            </a:r>
            <a:r>
              <a:rPr lang="en-US" altLang="ko-KR" dirty="0"/>
              <a:t>17~19</a:t>
            </a:r>
            <a:r>
              <a:rPr lang="ko-KR" altLang="en-US" dirty="0"/>
              <a:t>일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아사쿠사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고쿠가와</a:t>
            </a:r>
            <a:r>
              <a:rPr lang="ko-KR" altLang="en-US" dirty="0"/>
              <a:t> </a:t>
            </a:r>
            <a:r>
              <a:rPr lang="ko-KR" altLang="en-US" dirty="0" err="1"/>
              <a:t>이에야스가</a:t>
            </a:r>
            <a:r>
              <a:rPr lang="ko-KR" altLang="en-US" dirty="0"/>
              <a:t> 전투에 </a:t>
            </a:r>
            <a:r>
              <a:rPr lang="ko-KR" altLang="en-US" dirty="0" err="1"/>
              <a:t>승리후</a:t>
            </a:r>
            <a:r>
              <a:rPr lang="ko-KR" altLang="en-US" dirty="0"/>
              <a:t> 기념하기 위해 개최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17410" name="Picture 2" descr="흥분의 도가니, 도쿄 대표 축제">
            <a:extLst>
              <a:ext uri="{FF2B5EF4-FFF2-40B4-BE49-F238E27FC236}">
                <a16:creationId xmlns:a16="http://schemas.microsoft.com/office/drawing/2014/main" id="{1BFC8F2F-6903-21E9-5849-9FE385B1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05" y="2101541"/>
            <a:ext cx="5448492" cy="36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73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43EA31-4F5F-FC2D-4057-1B3313AF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>
                <a:solidFill>
                  <a:srgbClr val="333333"/>
                </a:solidFill>
                <a:latin typeface="+mj-ea"/>
                <a:ea typeface="+mj-ea"/>
              </a:rPr>
              <a:t>7. </a:t>
            </a:r>
            <a:r>
              <a:rPr lang="ko-KR" altLang="en-US" sz="6000" dirty="0" err="1">
                <a:solidFill>
                  <a:srgbClr val="333333"/>
                </a:solidFill>
                <a:latin typeface="+mj-ea"/>
                <a:ea typeface="+mj-ea"/>
              </a:rPr>
              <a:t>산자</a:t>
            </a:r>
            <a:r>
              <a:rPr lang="ko-KR" altLang="en-US" sz="6000" dirty="0">
                <a:solidFill>
                  <a:srgbClr val="333333"/>
                </a:solidFill>
                <a:latin typeface="+mj-ea"/>
                <a:ea typeface="+mj-ea"/>
              </a:rPr>
              <a:t> </a:t>
            </a:r>
            <a:r>
              <a:rPr lang="ko-KR" altLang="en-US" sz="6000" dirty="0" err="1">
                <a:solidFill>
                  <a:srgbClr val="333333"/>
                </a:solidFill>
                <a:latin typeface="+mj-ea"/>
                <a:ea typeface="+mj-ea"/>
              </a:rPr>
              <a:t>마츠리</a:t>
            </a:r>
            <a:r>
              <a:rPr lang="en-US" altLang="ko-KR" sz="6000" dirty="0">
                <a:solidFill>
                  <a:srgbClr val="333333"/>
                </a:solidFill>
                <a:latin typeface="+mj-ea"/>
                <a:ea typeface="+mj-ea"/>
              </a:rPr>
              <a:t>(</a:t>
            </a:r>
            <a:r>
              <a:rPr lang="ko-KR" altLang="en-US" sz="6000" b="0" i="0" dirty="0">
                <a:effectLst/>
                <a:highlight>
                  <a:srgbClr val="FFFFFF"/>
                </a:highlight>
                <a:latin typeface="+mj-ea"/>
                <a:ea typeface="+mj-ea"/>
              </a:rPr>
              <a:t>三社祭</a:t>
            </a:r>
            <a:r>
              <a:rPr lang="en-US" altLang="ko-KR" sz="6000" b="0" i="0" dirty="0">
                <a:effectLst/>
                <a:highlight>
                  <a:srgbClr val="FFFFFF"/>
                </a:highlight>
                <a:latin typeface="+mj-ea"/>
                <a:ea typeface="+mj-ea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C5453F-91DF-A391-4144-9850197EE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첫날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-</a:t>
            </a:r>
            <a:r>
              <a:rPr lang="ko-KR" altLang="en-US" dirty="0"/>
              <a:t>빈자사라 춤</a:t>
            </a:r>
            <a:r>
              <a:rPr lang="en-US" altLang="ko-KR" dirty="0"/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編木舞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), </a:t>
            </a:r>
            <a:r>
              <a:rPr lang="ko-KR" altLang="en-US" dirty="0" err="1"/>
              <a:t>백로춤</a:t>
            </a:r>
            <a:r>
              <a:rPr lang="en-US" altLang="ko-KR" dirty="0"/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白鷺舞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), </a:t>
            </a:r>
            <a:r>
              <a:rPr lang="ko-KR" altLang="en-US" dirty="0" err="1"/>
              <a:t>데코마이</a:t>
            </a:r>
            <a:r>
              <a:rPr lang="en-US" altLang="ko-KR" dirty="0"/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手古舞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-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춤을 추며 행진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둘째날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-</a:t>
            </a:r>
            <a:r>
              <a:rPr lang="ko-KR" altLang="en-US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미코시를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들고 </a:t>
            </a:r>
            <a:r>
              <a:rPr lang="ko-KR" altLang="en-US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센소지로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 모임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셋째날</a:t>
            </a:r>
            <a:endParaRPr lang="en-US" altLang="ko-KR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각 마을을 순회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2804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9A1376-D35C-28C0-F519-795452DA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>
                <a:solidFill>
                  <a:srgbClr val="333333"/>
                </a:solidFill>
                <a:latin typeface="+mj-ea"/>
                <a:ea typeface="+mj-ea"/>
              </a:rPr>
              <a:t>7. </a:t>
            </a:r>
            <a:r>
              <a:rPr lang="ko-KR" altLang="en-US" sz="6000" dirty="0" err="1">
                <a:solidFill>
                  <a:srgbClr val="333333"/>
                </a:solidFill>
                <a:latin typeface="+mj-ea"/>
                <a:ea typeface="+mj-ea"/>
              </a:rPr>
              <a:t>산자</a:t>
            </a:r>
            <a:r>
              <a:rPr lang="ko-KR" altLang="en-US" sz="6000" dirty="0">
                <a:solidFill>
                  <a:srgbClr val="333333"/>
                </a:solidFill>
                <a:latin typeface="+mj-ea"/>
                <a:ea typeface="+mj-ea"/>
              </a:rPr>
              <a:t> </a:t>
            </a:r>
            <a:r>
              <a:rPr lang="ko-KR" altLang="en-US" sz="6000" dirty="0" err="1">
                <a:solidFill>
                  <a:srgbClr val="333333"/>
                </a:solidFill>
                <a:latin typeface="+mj-ea"/>
                <a:ea typeface="+mj-ea"/>
              </a:rPr>
              <a:t>마츠리</a:t>
            </a:r>
            <a:r>
              <a:rPr lang="en-US" altLang="ko-KR" sz="6000" dirty="0">
                <a:solidFill>
                  <a:srgbClr val="333333"/>
                </a:solidFill>
                <a:latin typeface="+mj-ea"/>
                <a:ea typeface="+mj-ea"/>
              </a:rPr>
              <a:t>(</a:t>
            </a:r>
            <a:r>
              <a:rPr lang="ko-KR" altLang="en-US" sz="6000" b="0" i="0" dirty="0">
                <a:effectLst/>
                <a:highlight>
                  <a:srgbClr val="FFFFFF"/>
                </a:highlight>
                <a:latin typeface="+mj-ea"/>
                <a:ea typeface="+mj-ea"/>
              </a:rPr>
              <a:t>三社祭</a:t>
            </a:r>
            <a:r>
              <a:rPr lang="en-US" altLang="ko-KR" sz="6000" b="0" i="0" dirty="0">
                <a:effectLst/>
                <a:highlight>
                  <a:srgbClr val="FFFFFF"/>
                </a:highlight>
                <a:latin typeface="+mj-ea"/>
                <a:ea typeface="+mj-ea"/>
              </a:rPr>
              <a:t>)</a:t>
            </a:r>
            <a:endParaRPr lang="ko-KR" alt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7E8B9-8203-0EEE-5024-7BFA1D20CEF6}"/>
              </a:ext>
            </a:extLst>
          </p:cNvPr>
          <p:cNvSpPr txBox="1"/>
          <p:nvPr/>
        </p:nvSpPr>
        <p:spPr>
          <a:xfrm>
            <a:off x="5256778" y="6051157"/>
            <a:ext cx="609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/>
              <a:t>영상자료</a:t>
            </a:r>
            <a:endParaRPr lang="ko-KR" altLang="en-US" dirty="0"/>
          </a:p>
        </p:txBody>
      </p:sp>
      <p:pic>
        <p:nvPicPr>
          <p:cNvPr id="27650" name="Picture 2" descr="2024 도쿄 5월 축제 간다마츠리, 아사쿠사 산자마츠리 일정">
            <a:hlinkClick r:id="rId2"/>
            <a:extLst>
              <a:ext uri="{FF2B5EF4-FFF2-40B4-BE49-F238E27FC236}">
                <a16:creationId xmlns:a16="http://schemas.microsoft.com/office/drawing/2014/main" id="{867E43C2-BFF4-80A4-55E5-0C3E401A3B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24" y="1690688"/>
            <a:ext cx="5702152" cy="43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66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F61985-582B-EF33-A2E3-55821A29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8. </a:t>
            </a:r>
            <a:r>
              <a:rPr lang="ko-KR" altLang="en-US" sz="6000" dirty="0"/>
              <a:t>축제 음식들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6925B1-1C4B-66E8-2C6B-2DE76ADD7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링고아메</a:t>
            </a:r>
            <a:r>
              <a:rPr lang="en-US" altLang="ko-KR" dirty="0"/>
              <a:t>(</a:t>
            </a:r>
            <a:r>
              <a:rPr lang="ja-JP" altLang="en-US" dirty="0"/>
              <a:t>りんご飴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-</a:t>
            </a:r>
            <a:r>
              <a:rPr lang="ko-KR" altLang="en-US" dirty="0"/>
              <a:t>가장 대표적인 음식</a:t>
            </a:r>
            <a:endParaRPr lang="en-US" altLang="ko-KR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-</a:t>
            </a:r>
            <a:r>
              <a:rPr lang="ko-KR" altLang="en-US" dirty="0"/>
              <a:t>축제에서 자주 보임</a:t>
            </a:r>
            <a:endParaRPr lang="en-US" altLang="ja-JP" dirty="0"/>
          </a:p>
        </p:txBody>
      </p:sp>
      <p:pic>
        <p:nvPicPr>
          <p:cNvPr id="21510" name="Picture 6" descr="[일본 간식] 오사카 마츠리 때 먹은 링고아메, 간식들 후기 및 추천!">
            <a:extLst>
              <a:ext uri="{FF2B5EF4-FFF2-40B4-BE49-F238E27FC236}">
                <a16:creationId xmlns:a16="http://schemas.microsoft.com/office/drawing/2014/main" id="{CC4AC1D4-411B-1C18-B7A4-04A2F96C5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70" y="1896307"/>
            <a:ext cx="5102971" cy="38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0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4B9482-93BA-6C44-F3C0-F7F150A5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8. </a:t>
            </a:r>
            <a:r>
              <a:rPr lang="ko-KR" altLang="en-US" sz="6000" dirty="0"/>
              <a:t>축제 음식들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BA21B-2537-D3E8-5B8B-57CA74E56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810" y="1825625"/>
            <a:ext cx="5848989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카키고오리</a:t>
            </a:r>
            <a:r>
              <a:rPr lang="en-US" altLang="ko-KR" dirty="0"/>
              <a:t>(</a:t>
            </a:r>
            <a:r>
              <a:rPr lang="ja-JP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かき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氷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pPr marL="0" indent="0">
              <a:buNone/>
            </a:pP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-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얼음 위에 시럽을 뿌림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pPr marL="0" indent="0">
              <a:buNone/>
            </a:pP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-</a:t>
            </a:r>
            <a:r>
              <a:rPr lang="ko-KR" altLang="en-US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깍다라는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카쿠</a:t>
            </a: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(</a:t>
            </a:r>
            <a:r>
              <a:rPr lang="ja-JP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かく</a:t>
            </a:r>
            <a:r>
              <a:rPr lang="en-US" altLang="ja-JP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와 얼음의 </a:t>
            </a:r>
            <a:r>
              <a:rPr lang="ko-KR" altLang="en-US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코오리</a:t>
            </a: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(</a:t>
            </a:r>
            <a:r>
              <a:rPr lang="ja-JP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氷</a:t>
            </a:r>
            <a:r>
              <a:rPr lang="en-US" altLang="ja-JP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를 합침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pPr marL="0" indent="0">
              <a:buNone/>
            </a:pP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03347049-6568-EC23-6D98-E23D9CD8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107512" cy="410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94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B4745-D953-014C-8E52-A93355B8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8. </a:t>
            </a:r>
            <a:r>
              <a:rPr lang="ko-KR" altLang="en-US" sz="6000" dirty="0"/>
              <a:t>축제 음식들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8CE32B-9D4B-6A53-6BEC-03B9B9147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299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야키소바</a:t>
            </a:r>
            <a:r>
              <a:rPr lang="en-US" altLang="ko-KR" dirty="0"/>
              <a:t>(</a:t>
            </a:r>
            <a:r>
              <a:rPr lang="ja-JP" altLang="en-US" dirty="0"/>
              <a:t>焼きそば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축제에 무조건 나오는 음식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야키소바빵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-</a:t>
            </a:r>
            <a:r>
              <a:rPr lang="ko-KR" altLang="en-US" dirty="0"/>
              <a:t>빵도 축제에 나옴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23556" name="Picture 4" descr="사쿠라마츠리 개최">
            <a:extLst>
              <a:ext uri="{FF2B5EF4-FFF2-40B4-BE49-F238E27FC236}">
                <a16:creationId xmlns:a16="http://schemas.microsoft.com/office/drawing/2014/main" id="{B4E6F8B9-5D72-CFD6-8BE3-5A5D21CC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40" y="1825625"/>
            <a:ext cx="5017446" cy="37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3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0A8B3F-73D7-9C79-F7A1-B3479F56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8. </a:t>
            </a:r>
            <a:r>
              <a:rPr lang="ko-KR" altLang="en-US" sz="6000" dirty="0"/>
              <a:t>축제 음식들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8EFBBD-6080-1139-2F14-4A435948B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631" y="4752933"/>
            <a:ext cx="3341038" cy="56777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타코야끼</a:t>
            </a:r>
            <a:r>
              <a:rPr lang="en-US" altLang="ko-KR" dirty="0"/>
              <a:t>(</a:t>
            </a:r>
            <a:r>
              <a:rPr lang="ko-KR" altLang="en-US" dirty="0"/>
              <a:t>たこ焼き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24578" name="Picture 2" descr="도쿄 아사쿠사 길거리 야시장 타코야끼를 낮에 방문해보다">
            <a:extLst>
              <a:ext uri="{FF2B5EF4-FFF2-40B4-BE49-F238E27FC236}">
                <a16:creationId xmlns:a16="http://schemas.microsoft.com/office/drawing/2014/main" id="{EC138416-970D-A46C-3DF2-EC7D5E94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69" y="2007373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5CB76A-5F88-400D-5548-21FCBDC15206}"/>
              </a:ext>
            </a:extLst>
          </p:cNvPr>
          <p:cNvSpPr txBox="1"/>
          <p:nvPr/>
        </p:nvSpPr>
        <p:spPr>
          <a:xfrm>
            <a:off x="6344034" y="4752933"/>
            <a:ext cx="4371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/>
              <a:t>-</a:t>
            </a:r>
            <a:r>
              <a:rPr lang="ko-KR" altLang="en-US" sz="2800" dirty="0" err="1"/>
              <a:t>오코노미야끼</a:t>
            </a:r>
            <a:r>
              <a:rPr lang="en-US" altLang="ko-KR" sz="2800" dirty="0"/>
              <a:t>(</a:t>
            </a:r>
            <a:r>
              <a:rPr lang="ko-KR" altLang="en-US" sz="2800" dirty="0"/>
              <a:t>お好み焼き</a:t>
            </a:r>
            <a:r>
              <a:rPr lang="en-US" altLang="ko-KR" sz="2800" dirty="0"/>
              <a:t>)</a:t>
            </a:r>
          </a:p>
        </p:txBody>
      </p:sp>
      <p:pic>
        <p:nvPicPr>
          <p:cNvPr id="24580" name="Picture 4" descr="일본 오코노미야키 정말맛있어요">
            <a:extLst>
              <a:ext uri="{FF2B5EF4-FFF2-40B4-BE49-F238E27FC236}">
                <a16:creationId xmlns:a16="http://schemas.microsoft.com/office/drawing/2014/main" id="{232F5765-B63E-594C-C960-8C7F6168E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2" y="2022365"/>
            <a:ext cx="3628449" cy="24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63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AE81C-DC23-A6A3-9AC4-48BBEEC1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8. </a:t>
            </a:r>
            <a:r>
              <a:rPr lang="ko-KR" altLang="en-US" sz="6000" dirty="0"/>
              <a:t>축제 음식들</a:t>
            </a:r>
          </a:p>
        </p:txBody>
      </p:sp>
      <p:pic>
        <p:nvPicPr>
          <p:cNvPr id="4" name="온라인 미디어 3" title="일본 축제 대량 음식! 오코노미야끼 / japanese style egg pancake making at the festival - japanese street food">
            <a:hlinkClick r:id="" action="ppaction://media"/>
            <a:extLst>
              <a:ext uri="{FF2B5EF4-FFF2-40B4-BE49-F238E27FC236}">
                <a16:creationId xmlns:a16="http://schemas.microsoft.com/office/drawing/2014/main" id="{683C1365-8E4A-5AD3-41CB-F53DB35EC5D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BBBA85-7628-06CD-0F36-CBB61447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1. </a:t>
            </a:r>
            <a:r>
              <a:rPr lang="ko-KR" altLang="en-US" sz="6000" dirty="0"/>
              <a:t>간다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ko-KR" altLang="en-US" sz="60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神田祭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72A4D1-DA9C-A5AE-ABE4-5353AEAB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6" y="1825625"/>
            <a:ext cx="658177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sz="3000" dirty="0" err="1"/>
              <a:t>오오에마</a:t>
            </a:r>
            <a:r>
              <a:rPr lang="ko-KR" altLang="en-US" sz="3000" dirty="0"/>
              <a:t> 가이진</a:t>
            </a:r>
            <a:r>
              <a:rPr lang="en-US" altLang="ko-KR" sz="3000" dirty="0"/>
              <a:t>(</a:t>
            </a:r>
            <a:r>
              <a:rPr lang="ko-KR" altLang="en-US" sz="3000" b="1" i="0" dirty="0"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大江山 凱陣</a:t>
            </a:r>
            <a:r>
              <a:rPr lang="en-US" altLang="ko-KR" sz="3000" dirty="0">
                <a:latin typeface="나눔고딕" panose="020B0503020000020004" pitchFamily="2" charset="-127"/>
                <a:ea typeface="나눔고딕" panose="020B0503020000020004" pitchFamily="2" charset="-127"/>
              </a:rPr>
              <a:t>)</a:t>
            </a:r>
          </a:p>
          <a:p>
            <a:pPr marL="0" indent="0">
              <a:buNone/>
            </a:pPr>
            <a:endParaRPr lang="en-US" altLang="ko-KR" sz="3000" dirty="0">
              <a:latin typeface="나눔고딕" panose="020B0503020000020004" pitchFamily="2" charset="-127"/>
              <a:ea typeface="나눔고딕" panose="020B0503020000020004" pitchFamily="2" charset="-127"/>
            </a:endParaRPr>
          </a:p>
          <a:p>
            <a:pPr marL="0" indent="0">
              <a:buNone/>
            </a:pPr>
            <a:r>
              <a:rPr lang="en-US" altLang="ko-KR" sz="3000" dirty="0">
                <a:latin typeface="나눔고딕" panose="020B0503020000020004" pitchFamily="2" charset="-127"/>
                <a:ea typeface="나눔고딕" panose="020B0503020000020004" pitchFamily="2" charset="-127"/>
              </a:rPr>
              <a:t>-</a:t>
            </a:r>
            <a:r>
              <a:rPr lang="ko-KR" altLang="en-US" sz="3000" dirty="0">
                <a:latin typeface="나눔고딕" panose="020B0503020000020004" pitchFamily="2" charset="-127"/>
                <a:ea typeface="나눔고딕" panose="020B0503020000020004" pitchFamily="2" charset="-127"/>
              </a:rPr>
              <a:t>무사들이 귀신을 처치했다는 이야기에서 </a:t>
            </a:r>
            <a:r>
              <a:rPr lang="ko-KR" altLang="en-US" sz="3000" dirty="0" err="1">
                <a:latin typeface="나눔고딕" panose="020B0503020000020004" pitchFamily="2" charset="-127"/>
                <a:ea typeface="나눔고딕" panose="020B0503020000020004" pitchFamily="2" charset="-127"/>
              </a:rPr>
              <a:t>따옴</a:t>
            </a:r>
            <a:endParaRPr lang="ko-KR" altLang="en-US" sz="3000" dirty="0"/>
          </a:p>
        </p:txBody>
      </p:sp>
      <p:pic>
        <p:nvPicPr>
          <p:cNvPr id="2050" name="Picture 2" descr="행진에 등장한 오오에야마 가이진(大江山 凱陣)">
            <a:extLst>
              <a:ext uri="{FF2B5EF4-FFF2-40B4-BE49-F238E27FC236}">
                <a16:creationId xmlns:a16="http://schemas.microsoft.com/office/drawing/2014/main" id="{2EB2F747-F0F2-9CC3-3151-180696FC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2" y="1825625"/>
            <a:ext cx="310238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46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CD65CB-3AAC-F4EF-07BE-9B39DFBD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355E69-1544-2EB1-9356-F8F697F0E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300000"/>
              </a:lnSpc>
              <a:buNone/>
            </a:pPr>
            <a:r>
              <a:rPr lang="ko-KR" altLang="en-US" sz="5000" dirty="0"/>
              <a:t>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0E87E-A95F-66AC-50F2-21680D44B9C4}"/>
              </a:ext>
            </a:extLst>
          </p:cNvPr>
          <p:cNvSpPr txBox="1"/>
          <p:nvPr/>
        </p:nvSpPr>
        <p:spPr>
          <a:xfrm>
            <a:off x="299175" y="6311900"/>
            <a:ext cx="609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/>
              <a:t>22350193 </a:t>
            </a:r>
            <a:r>
              <a:rPr lang="ko-KR" altLang="en-US" dirty="0"/>
              <a:t>박건우</a:t>
            </a:r>
          </a:p>
        </p:txBody>
      </p:sp>
    </p:spTree>
    <p:extLst>
      <p:ext uri="{BB962C8B-B14F-4D97-AF65-F5344CB8AC3E}">
        <p14:creationId xmlns:p14="http://schemas.microsoft.com/office/powerpoint/2010/main" val="395303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4096AA-232D-CBD1-98FF-6DFDA14E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1. </a:t>
            </a:r>
            <a:r>
              <a:rPr lang="ko-KR" altLang="en-US" sz="6000" dirty="0"/>
              <a:t>간다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ko-KR" altLang="en-US" sz="60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神田祭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00B6F7-81D1-EDA2-E5A1-E25C2B3CA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 err="1"/>
              <a:t>미코시미야이리</a:t>
            </a:r>
            <a:r>
              <a:rPr lang="en-US" altLang="ko-KR" sz="3000" dirty="0"/>
              <a:t>(</a:t>
            </a:r>
            <a:r>
              <a:rPr lang="ko-KR" altLang="en-US" sz="3000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神輿宮入</a:t>
            </a:r>
            <a:r>
              <a:rPr lang="en-US" altLang="ko-KR" sz="300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</a:p>
          <a:p>
            <a:pPr marL="0" indent="0">
              <a:buNone/>
            </a:pPr>
            <a:endParaRPr lang="en-US" altLang="ko-KR" sz="3000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ko-KR" sz="300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sz="300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신코사이</a:t>
            </a:r>
            <a:r>
              <a:rPr lang="en-US" altLang="ko-KR" sz="300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sz="3000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神幸祭</a:t>
            </a:r>
            <a:r>
              <a:rPr lang="en-US" altLang="ko-KR" sz="300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endParaRPr lang="ko-KR" altLang="en-US" sz="3000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sz="300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다이고 페스티벌</a:t>
            </a:r>
            <a:r>
              <a:rPr lang="en-US" altLang="ko-KR" sz="300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ja-JP" altLang="en-US" sz="3000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太鼓フェスティバル</a:t>
            </a:r>
            <a:r>
              <a:rPr lang="en-US" altLang="ja-JP" sz="300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</a:p>
          <a:p>
            <a:pPr marL="0" indent="0">
              <a:buNone/>
            </a:pPr>
            <a:endParaRPr lang="en-US" altLang="ja-JP" sz="3000" b="1" dirty="0">
              <a:solidFill>
                <a:srgbClr val="333333"/>
              </a:solidFill>
              <a:latin typeface="나눔고딕" pitchFamily="2" charset="-127"/>
              <a:ea typeface="나눔고딕" pitchFamily="2" charset="-127"/>
            </a:endParaRPr>
          </a:p>
          <a:p>
            <a:pPr marL="0" indent="0">
              <a:buNone/>
            </a:pPr>
            <a:r>
              <a:rPr lang="en-US" altLang="ja-JP" sz="3000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sz="3000" dirty="0" err="1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레이타이사이</a:t>
            </a:r>
            <a:r>
              <a:rPr lang="en-US" altLang="ko-KR" sz="3000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sz="3000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例大祭</a:t>
            </a:r>
            <a:r>
              <a:rPr lang="en-US" altLang="ko-KR" sz="3000" dirty="0">
                <a:solidFill>
                  <a:srgbClr val="333333"/>
                </a:solidFill>
                <a:latin typeface="나눔고딕" pitchFamily="2" charset="-127"/>
                <a:ea typeface="나눔고딕" pitchFamily="2" charset="-127"/>
              </a:rPr>
              <a:t>)</a:t>
            </a:r>
            <a:endParaRPr lang="ja-JP" altLang="en-US" sz="3000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970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ACB042-1F18-82EA-024F-AA357632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1. </a:t>
            </a:r>
            <a:r>
              <a:rPr lang="ko-KR" altLang="en-US" sz="6000" dirty="0"/>
              <a:t>간다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ko-KR" altLang="en-US" sz="60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神田祭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7AFAEC-9930-249C-39D6-1AF807C18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에도시대에 시작된 것으로 알려짐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-1681</a:t>
            </a:r>
            <a:r>
              <a:rPr lang="ko-KR" altLang="en-US" dirty="0"/>
              <a:t>년부터 막대한 비용 부담으로 인해 </a:t>
            </a:r>
            <a:r>
              <a:rPr lang="ko-KR" altLang="en-US" dirty="0" err="1"/>
              <a:t>산노</a:t>
            </a:r>
            <a:r>
              <a:rPr lang="ko-KR" altLang="en-US" dirty="0"/>
              <a:t> </a:t>
            </a:r>
            <a:r>
              <a:rPr lang="ko-KR" altLang="en-US" dirty="0" err="1"/>
              <a:t>마츠리랑</a:t>
            </a:r>
            <a:r>
              <a:rPr lang="ko-KR" altLang="en-US" dirty="0"/>
              <a:t> 번갈아 개최 했음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-1892</a:t>
            </a:r>
            <a:r>
              <a:rPr lang="ko-KR" altLang="en-US" dirty="0"/>
              <a:t>년에는 전염병 등으로 인해 홀수 해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15</a:t>
            </a:r>
            <a:r>
              <a:rPr lang="ko-KR" altLang="en-US" dirty="0"/>
              <a:t>일 경 주말로 정착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0000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335F5D-48BA-0729-A719-1CA4109C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1. </a:t>
            </a:r>
            <a:r>
              <a:rPr lang="ko-KR" altLang="en-US" sz="6000" dirty="0"/>
              <a:t>간다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ko-KR" altLang="en-US" sz="60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神田祭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75F40E-3774-B6FA-FC84-C1289BC23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193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다이쇼시대</a:t>
            </a:r>
            <a:r>
              <a:rPr lang="ko-KR" altLang="en-US" dirty="0"/>
              <a:t> 당시 </a:t>
            </a:r>
            <a:r>
              <a:rPr lang="ko-KR" altLang="en-US" dirty="0" err="1"/>
              <a:t>미코시</a:t>
            </a:r>
            <a:r>
              <a:rPr lang="ko-KR" altLang="en-US" dirty="0"/>
              <a:t> 행차는 며칠간 도쿄 각 구역을 돌아다님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-1940</a:t>
            </a:r>
            <a:r>
              <a:rPr lang="ko-KR" altLang="en-US" dirty="0"/>
              <a:t>년대 이후 다시 짝수 해에도 개최 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하지만 주요행사는 대부분 홀수 해에 진행됨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09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BBCCF8-57EB-E0AA-FF01-290C5F77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/>
              <a:t>1. </a:t>
            </a:r>
            <a:r>
              <a:rPr lang="ko-KR" altLang="en-US" sz="6000" dirty="0"/>
              <a:t>간다 </a:t>
            </a:r>
            <a:r>
              <a:rPr lang="ko-KR" altLang="en-US" sz="6000" dirty="0" err="1"/>
              <a:t>마츠리</a:t>
            </a:r>
            <a:r>
              <a:rPr lang="en-US" altLang="ko-KR" sz="6000" dirty="0"/>
              <a:t>(</a:t>
            </a:r>
            <a:r>
              <a:rPr lang="ko-KR" altLang="en-US" sz="60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神田祭</a:t>
            </a:r>
            <a:r>
              <a:rPr lang="en-US" altLang="ko-KR" sz="6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)</a:t>
            </a:r>
            <a:endParaRPr lang="ko-KR" altLang="en-US" sz="6000" dirty="0"/>
          </a:p>
        </p:txBody>
      </p:sp>
      <p:pic>
        <p:nvPicPr>
          <p:cNvPr id="4" name="온라인 미디어 3" title="【4年ぶりに開催】神田祭で200以上のみこしや山車が練り歩く「神輿宮入」　東京・千代田区">
            <a:hlinkClick r:id="" action="ppaction://media"/>
            <a:extLst>
              <a:ext uri="{FF2B5EF4-FFF2-40B4-BE49-F238E27FC236}">
                <a16:creationId xmlns:a16="http://schemas.microsoft.com/office/drawing/2014/main" id="{1049C226-03B1-0EE1-5C2A-A9F5946A84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0D89447184F6443BAC947E39A7BF244" ma:contentTypeVersion="4" ma:contentTypeDescription="새 문서를 만듭니다." ma:contentTypeScope="" ma:versionID="a63878037cf4e5c29591e79d22aa94f0">
  <xsd:schema xmlns:xsd="http://www.w3.org/2001/XMLSchema" xmlns:xs="http://www.w3.org/2001/XMLSchema" xmlns:p="http://schemas.microsoft.com/office/2006/metadata/properties" xmlns:ns3="d657ff56-d72f-4f4c-b466-1663ccca4d66" targetNamespace="http://schemas.microsoft.com/office/2006/metadata/properties" ma:root="true" ma:fieldsID="d43c086c2ef3b76966fbb3e40cdf2eeb" ns3:_="">
    <xsd:import namespace="d657ff56-d72f-4f4c-b466-1663ccca4d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7ff56-d72f-4f4c-b466-1663ccca4d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D01E16-C3EB-45D8-A97C-566D534B5DD6}">
  <ds:schemaRefs>
    <ds:schemaRef ds:uri="d657ff56-d72f-4f4c-b466-1663ccca4d66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48911F2-7891-47B7-8AC0-31B6FB1FDE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79C6F6-1CE0-41F1-BEF5-982B0BDADF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57ff56-d72f-4f4c-b466-1663ccca4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1370</Words>
  <Application>Microsoft Office PowerPoint</Application>
  <PresentationFormat>와이드스크린</PresentationFormat>
  <Paragraphs>277</Paragraphs>
  <Slides>50</Slides>
  <Notes>0</Notes>
  <HiddenSlides>0</HiddenSlides>
  <MMClips>6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5" baseType="lpstr">
      <vt:lpstr>Pretendard JP</vt:lpstr>
      <vt:lpstr>나눔고딕</vt:lpstr>
      <vt:lpstr>맑은 고딕</vt:lpstr>
      <vt:lpstr>Arial</vt:lpstr>
      <vt:lpstr>Office 테마</vt:lpstr>
      <vt:lpstr>일본의 축제와 역사</vt:lpstr>
      <vt:lpstr>차례 </vt:lpstr>
      <vt:lpstr>축제란?</vt:lpstr>
      <vt:lpstr>1. 간다 마츠리(神田祭)</vt:lpstr>
      <vt:lpstr>1. 간다 마츠리(神田祭)</vt:lpstr>
      <vt:lpstr>1. 간다 마츠리(神田祭)</vt:lpstr>
      <vt:lpstr>1. 간다 마츠리(神田祭)</vt:lpstr>
      <vt:lpstr>1. 간다 마츠리(神田祭)</vt:lpstr>
      <vt:lpstr>1. 간다 마츠리(神田祭)</vt:lpstr>
      <vt:lpstr>2. 기온마츠리(祇園祭)</vt:lpstr>
      <vt:lpstr>2. 기온마츠리(祇園祭)</vt:lpstr>
      <vt:lpstr>2. 기온마츠리(祇園祭)</vt:lpstr>
      <vt:lpstr>2. 기온마츠리(祇園祭)</vt:lpstr>
      <vt:lpstr>2. 기온마츠리(祇園祭)</vt:lpstr>
      <vt:lpstr>2. 기온마츠리(祇園祭)</vt:lpstr>
      <vt:lpstr>2. 기온마츠리(祇園祭)</vt:lpstr>
      <vt:lpstr>2. 기온마츠리(祇園祭)</vt:lpstr>
      <vt:lpstr>2. 기온마츠리(祇園祭)</vt:lpstr>
      <vt:lpstr>2. 기온마츠리(祇園祭)</vt:lpstr>
      <vt:lpstr>3. 네부타 마츠리(青森ねぶた祭り)</vt:lpstr>
      <vt:lpstr>3. 네부타 마츠리(青森ねぶた祭り)</vt:lpstr>
      <vt:lpstr>3. 네부타 마츠리(青森ねぶた祭り)</vt:lpstr>
      <vt:lpstr>3. 네부타 마츠리(青森ねぶた祭り)</vt:lpstr>
      <vt:lpstr>3. 네부타 마츠리(青森ねぶた祭り)</vt:lpstr>
      <vt:lpstr>3. 네부타 마츠리(青森ねぶた祭り)</vt:lpstr>
      <vt:lpstr>4. 아와 오도리(阿波踊り)</vt:lpstr>
      <vt:lpstr>4. 아와 오도리(阿波踊り)</vt:lpstr>
      <vt:lpstr>4. 아와 오도리(阿波踊り)</vt:lpstr>
      <vt:lpstr>4. 아와 오도리(阿波踊り)</vt:lpstr>
      <vt:lpstr>4. 아와 오도리(阿波踊り)</vt:lpstr>
      <vt:lpstr>4. 아와 오도리(阿波踊り)</vt:lpstr>
      <vt:lpstr>4. 아와 오도리(阿波踊り)</vt:lpstr>
      <vt:lpstr>4. 아와 오도리(阿波踊り)</vt:lpstr>
      <vt:lpstr>5. 간토 마츠리(竿燈まつり)</vt:lpstr>
      <vt:lpstr>5. 간토 마츠리(竿燈まつり)</vt:lpstr>
      <vt:lpstr>5. 간토 마츠리(竿燈まつり)</vt:lpstr>
      <vt:lpstr>5. 간토 마츠리(竿燈まつり)</vt:lpstr>
      <vt:lpstr>6. 유키 마츠리(雪まつり)</vt:lpstr>
      <vt:lpstr>6. 유키 마츠리(雪まつり)</vt:lpstr>
      <vt:lpstr>6. 유키 마츠리(雪まつり)</vt:lpstr>
      <vt:lpstr>6. 유키 마츠리(雪まつり)</vt:lpstr>
      <vt:lpstr>7. 산자 마츠리(三社祭)</vt:lpstr>
      <vt:lpstr>7. 산자 마츠리(三社祭)</vt:lpstr>
      <vt:lpstr>7. 산자 마츠리(三社祭)</vt:lpstr>
      <vt:lpstr>8. 축제 음식들</vt:lpstr>
      <vt:lpstr>8. 축제 음식들</vt:lpstr>
      <vt:lpstr>8. 축제 음식들</vt:lpstr>
      <vt:lpstr>8. 축제 음식들</vt:lpstr>
      <vt:lpstr>8. 축제 음식들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철도 역사</dc:title>
  <dc:creator>박건우</dc:creator>
  <cp:lastModifiedBy>박건우</cp:lastModifiedBy>
  <cp:revision>2</cp:revision>
  <dcterms:created xsi:type="dcterms:W3CDTF">2024-05-19T15:12:52Z</dcterms:created>
  <dcterms:modified xsi:type="dcterms:W3CDTF">2024-05-31T04:48:04Z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0x01010050D89447184F6443BAC947E39A7BF244</vt:lpwstr>
  </property>
</Properties>
</file>