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43" r:id="rId3"/>
    <p:sldId id="262" r:id="rId4"/>
    <p:sldId id="280" r:id="rId5"/>
    <p:sldId id="359" r:id="rId6"/>
    <p:sldId id="428" r:id="rId7"/>
    <p:sldId id="425" r:id="rId8"/>
    <p:sldId id="427" r:id="rId9"/>
    <p:sldId id="426" r:id="rId10"/>
    <p:sldId id="344" r:id="rId1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99"/>
    <a:srgbClr val="006600"/>
    <a:srgbClr val="C75F09"/>
    <a:srgbClr val="3203FB"/>
    <a:srgbClr val="232C12"/>
    <a:srgbClr val="008000"/>
    <a:srgbClr val="86A743"/>
    <a:srgbClr val="A0BF61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6" autoAdjust="0"/>
    <p:restoredTop sz="94673" autoAdjust="0"/>
  </p:normalViewPr>
  <p:slideViewPr>
    <p:cSldViewPr snapToGrid="0">
      <p:cViewPr>
        <p:scale>
          <a:sx n="100" d="100"/>
          <a:sy n="100" d="100"/>
        </p:scale>
        <p:origin x="-18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14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FB278-648A-4BC9-8B79-7ACD728AE945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D7DAC-A88A-416B-9E16-6ABBD9C1ED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47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64242-E503-45F6-8841-7CE056089613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9DF4B-A697-4B9C-81E5-C17BD6003A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27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8" name="Picture 7" descr="b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6263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com-0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7005" y="180446"/>
            <a:ext cx="827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358578" y="10981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4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/9</a:t>
            </a:r>
            <a:endParaRPr lang="ko-KR" altLang="en-US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-71470" y="0"/>
            <a:ext cx="64291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53C3C-E6DF-417D-91C4-47468F7E1F48}" type="slidenum">
              <a:rPr kumimoji="0" lang="ko-KR" altLang="en-US" sz="2400" b="1" i="0" u="none" strike="noStrike" kern="1200" spc="50" normalizeH="0" baseline="0" noProof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HY바다M" pitchFamily="18" charset="-127"/>
                <a:ea typeface="HY바다M" pitchFamily="18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2400" b="1" i="0" u="none" strike="noStrike" kern="1200" spc="50" normalizeH="0" baseline="0" noProof="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12" name="그림 11" descr="symbol_6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0451" y="116632"/>
            <a:ext cx="12265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8" name="Picture 7" descr="b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6263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symbol_6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0451" y="116632"/>
            <a:ext cx="12265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4162" y="66675"/>
            <a:ext cx="481894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『</a:t>
            </a:r>
            <a:r>
              <a:rPr lang="ko-KR" altLang="en-US" sz="2400" b="1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지방대학 특성화사업</a:t>
            </a:r>
            <a:r>
              <a:rPr lang="en-US" altLang="ko-KR" sz="2400" b="1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(CK-1)』</a:t>
            </a:r>
            <a:endParaRPr lang="ko-KR" altLang="en-US" sz="2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463" y="749740"/>
            <a:ext cx="8477000" cy="113877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600" b="1" spc="5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지</a:t>
            </a:r>
            <a:r>
              <a:rPr lang="ko-KR" altLang="en-US" sz="3600" b="1" spc="5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역</a:t>
            </a:r>
            <a:r>
              <a:rPr lang="ko-KR" altLang="en-US" sz="3600" b="1" spc="5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밀착형 </a:t>
            </a:r>
            <a:r>
              <a:rPr lang="ko-KR" altLang="en-US" sz="3600" b="1" spc="5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뿌리산업</a:t>
            </a:r>
            <a:r>
              <a:rPr lang="en-US" altLang="ko-KR" sz="3600" b="1" spc="5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3600" b="1" spc="5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선도인력 양성사업</a:t>
            </a:r>
            <a:endParaRPr lang="en-US" altLang="ko-KR" sz="3600" b="1" spc="5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en-US" altLang="ko-KR" sz="32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32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트랙제도 설명회 </a:t>
            </a:r>
            <a:r>
              <a:rPr lang="en-US" altLang="ko-KR" sz="32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-</a:t>
            </a:r>
            <a:endParaRPr lang="ko-KR" alt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43" y="1974237"/>
            <a:ext cx="3783840" cy="389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49454" y="5374136"/>
            <a:ext cx="2626040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2014</a:t>
            </a:r>
            <a:r>
              <a:rPr lang="en-US" altLang="ko-KR" sz="2800" b="1" spc="5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 12. </a:t>
            </a:r>
            <a:r>
              <a:rPr lang="en-US" altLang="ko-KR" sz="2800" b="1" spc="5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16.</a:t>
            </a:r>
            <a:endParaRPr lang="en-US" altLang="ko-KR" sz="2800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spc="5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윤 </a:t>
            </a:r>
            <a:r>
              <a:rPr lang="ko-KR" altLang="en-US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재 </a:t>
            </a:r>
            <a:r>
              <a:rPr lang="ko-KR" altLang="en-US" sz="28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웅</a:t>
            </a:r>
            <a:endParaRPr lang="ko-KR" altLang="en-US" sz="28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특성화분야</a:t>
            </a:r>
            <a:r>
              <a:rPr lang="ko-KR" alt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개요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14325" y="1632223"/>
            <a:ext cx="8582025" cy="501148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3" name="직사각형 112"/>
          <p:cNvSpPr/>
          <p:nvPr/>
        </p:nvSpPr>
        <p:spPr>
          <a:xfrm>
            <a:off x="1107257" y="1382190"/>
            <a:ext cx="6929486" cy="500066"/>
          </a:xfrm>
          <a:prstGeom prst="rect">
            <a:avLst/>
          </a:prstGeom>
          <a:solidFill>
            <a:srgbClr val="3333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뿌리기술의 정의</a:t>
            </a:r>
            <a:endParaRPr kumimoji="0" lang="en-US" altLang="ko-KR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Picture 23" descr="com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37090" y="1299130"/>
            <a:ext cx="738162" cy="5831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그룹 11"/>
          <p:cNvGrpSpPr/>
          <p:nvPr/>
        </p:nvGrpSpPr>
        <p:grpSpPr>
          <a:xfrm>
            <a:off x="537372" y="1970952"/>
            <a:ext cx="8069256" cy="4530548"/>
            <a:chOff x="4191680" y="4545470"/>
            <a:chExt cx="4733544" cy="565501"/>
          </a:xfrm>
        </p:grpSpPr>
        <p:sp>
          <p:nvSpPr>
            <p:cNvPr id="13" name="AutoShape 139"/>
            <p:cNvSpPr>
              <a:spLocks noChangeArrowheads="1"/>
            </p:cNvSpPr>
            <p:nvPr/>
          </p:nvSpPr>
          <p:spPr bwMode="auto">
            <a:xfrm>
              <a:off x="4191680" y="4545470"/>
              <a:ext cx="4733544" cy="565501"/>
            </a:xfrm>
            <a:prstGeom prst="roundRect">
              <a:avLst>
                <a:gd name="adj" fmla="val 5555"/>
              </a:avLst>
            </a:prstGeom>
            <a:gradFill flip="none" rotWithShape="1">
              <a:gsLst>
                <a:gs pos="0">
                  <a:srgbClr val="BFCADB"/>
                </a:gs>
                <a:gs pos="100000">
                  <a:srgbClr val="F7F7F7"/>
                </a:gs>
              </a:gsLst>
              <a:lin ang="3600000" scaled="0"/>
              <a:tileRect/>
            </a:gradFill>
            <a:ln w="19050" algn="ctr">
              <a:solidFill>
                <a:srgbClr val="FFFFFF">
                  <a:alpha val="78000"/>
                </a:srgbClr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29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lIns="342000" tIns="1908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140"/>
            <p:cNvSpPr>
              <a:spLocks noChangeArrowheads="1"/>
            </p:cNvSpPr>
            <p:nvPr/>
          </p:nvSpPr>
          <p:spPr bwMode="auto">
            <a:xfrm>
              <a:off x="4245150" y="4591076"/>
              <a:ext cx="4617523" cy="328334"/>
            </a:xfrm>
            <a:prstGeom prst="roundRect">
              <a:avLst>
                <a:gd name="adj" fmla="val 31057"/>
              </a:avLst>
            </a:prstGeom>
            <a:gradFill rotWithShape="1">
              <a:gsLst>
                <a:gs pos="0">
                  <a:srgbClr val="FFFFFF">
                    <a:alpha val="38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lIns="342000" tIns="1908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5745" y="1990271"/>
            <a:ext cx="76370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주</a:t>
            </a:r>
            <a:r>
              <a:rPr lang="ko-KR" altLang="en-US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조</a:t>
            </a:r>
            <a:r>
              <a:rPr lang="en-US" altLang="ko-KR" sz="1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소성</a:t>
            </a:r>
            <a:r>
              <a:rPr lang="en-US" altLang="ko-KR" sz="1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1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성형</a:t>
            </a:r>
            <a:r>
              <a:rPr lang="en-US" altLang="ko-KR" sz="1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표면처리</a:t>
            </a:r>
            <a:r>
              <a:rPr lang="en-US" altLang="ko-KR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열처리</a:t>
            </a:r>
            <a:r>
              <a:rPr lang="en-US" altLang="ko-KR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용접</a:t>
            </a:r>
            <a:r>
              <a:rPr lang="en-US" altLang="ko-KR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 err="1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금형</a:t>
            </a:r>
            <a:r>
              <a:rPr lang="ko-KR" altLang="en-US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>
                <a:latin typeface="휴먼모음T" pitchFamily="18" charset="-127"/>
                <a:ea typeface="휴먼모음T" pitchFamily="18" charset="-127"/>
              </a:rPr>
              <a:t>등 공정기술을 통하여 소재를 부품으로</a:t>
            </a:r>
            <a:r>
              <a:rPr lang="en-US" altLang="ko-KR" sz="1600" dirty="0">
                <a:latin typeface="휴먼모음T" pitchFamily="18" charset="-127"/>
                <a:ea typeface="휴먼모음T" pitchFamily="18" charset="-127"/>
              </a:rPr>
              <a:t>, </a:t>
            </a:r>
            <a:endParaRPr lang="en-US" altLang="ko-KR" sz="16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부품을 </a:t>
            </a:r>
            <a:r>
              <a:rPr lang="ko-KR" altLang="en-US" sz="1600" dirty="0">
                <a:latin typeface="휴먼모음T" pitchFamily="18" charset="-127"/>
                <a:ea typeface="휴먼모음T" pitchFamily="18" charset="-127"/>
              </a:rPr>
              <a:t>완제품으로 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생산하는</a:t>
            </a:r>
            <a:endParaRPr lang="en-US" altLang="ko-KR" sz="16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기초공정 기술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>
                <a:latin typeface="휴먼모음T" pitchFamily="18" charset="-127"/>
                <a:ea typeface="휴먼모음T" pitchFamily="18" charset="-127"/>
              </a:rPr>
              <a:t>국가 주력산업인 </a:t>
            </a:r>
            <a:r>
              <a:rPr lang="ko-KR" altLang="en-US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자동차</a:t>
            </a:r>
            <a:r>
              <a:rPr lang="en-US" altLang="ko-KR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endParaRPr lang="en-US" altLang="ko-KR" sz="16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조선</a:t>
            </a:r>
            <a:r>
              <a:rPr lang="en-US" altLang="ko-KR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디스플레이</a:t>
            </a:r>
            <a:r>
              <a:rPr lang="en-US" altLang="ko-KR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 err="1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모바일</a:t>
            </a:r>
            <a:r>
              <a:rPr lang="en-US" altLang="ko-KR" sz="1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반도체 산업과 </a:t>
            </a:r>
            <a:r>
              <a:rPr lang="ko-KR" altLang="en-US" sz="1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미래유망</a:t>
            </a:r>
            <a:endParaRPr lang="en-US" altLang="ko-KR" sz="16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산업의 부품</a:t>
            </a:r>
            <a:r>
              <a:rPr lang="en-US" altLang="ko-KR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6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소재</a:t>
            </a:r>
            <a:r>
              <a:rPr lang="ko-KR" altLang="en-US" sz="1600" dirty="0">
                <a:latin typeface="휴먼모음T" pitchFamily="18" charset="-127"/>
                <a:ea typeface="휴먼모음T" pitchFamily="18" charset="-127"/>
              </a:rPr>
              <a:t>의 </a:t>
            </a:r>
            <a:endParaRPr lang="en-US" altLang="ko-KR" sz="16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품질 </a:t>
            </a:r>
            <a:r>
              <a:rPr lang="ko-KR" altLang="en-US" sz="1600" dirty="0">
                <a:latin typeface="휴먼모음T" pitchFamily="18" charset="-127"/>
                <a:ea typeface="휴먼모음T" pitchFamily="18" charset="-127"/>
              </a:rPr>
              <a:t>및 생산성을 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좌우하는</a:t>
            </a:r>
            <a:endParaRPr lang="en-US" altLang="ko-KR" sz="16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>
                <a:latin typeface="휴먼모음T" pitchFamily="18" charset="-127"/>
                <a:ea typeface="휴먼모음T" pitchFamily="18" charset="-127"/>
              </a:rPr>
              <a:t>핵심 산업기술</a:t>
            </a:r>
          </a:p>
        </p:txBody>
      </p:sp>
      <p:pic>
        <p:nvPicPr>
          <p:cNvPr id="16" name="_x238086888" descr="EMB000008140c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85" y="2510986"/>
            <a:ext cx="5421361" cy="399051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 트랙제도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en-US" altLang="ko-KR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09550" y="1413165"/>
            <a:ext cx="8743950" cy="536126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AutoShape 139"/>
          <p:cNvSpPr>
            <a:spLocks noChangeArrowheads="1"/>
          </p:cNvSpPr>
          <p:nvPr/>
        </p:nvSpPr>
        <p:spPr bwMode="auto">
          <a:xfrm>
            <a:off x="583654" y="1525126"/>
            <a:ext cx="8069257" cy="762356"/>
          </a:xfrm>
          <a:prstGeom prst="roundRect">
            <a:avLst>
              <a:gd name="adj" fmla="val 11293"/>
            </a:avLst>
          </a:prstGeom>
          <a:gradFill flip="none" rotWithShape="1">
            <a:gsLst>
              <a:gs pos="0">
                <a:srgbClr val="BFCADB"/>
              </a:gs>
              <a:gs pos="100000">
                <a:srgbClr val="F7F7F7"/>
              </a:gs>
            </a:gsLst>
            <a:lin ang="3600000" scaled="0"/>
            <a:tileRect/>
          </a:gradFill>
          <a:ln w="19050" algn="ctr">
            <a:solidFill>
              <a:srgbClr val="FFFFFF">
                <a:alpha val="78000"/>
              </a:srgb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000" tIns="190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utoShape 140"/>
          <p:cNvSpPr>
            <a:spLocks noChangeArrowheads="1"/>
          </p:cNvSpPr>
          <p:nvPr/>
        </p:nvSpPr>
        <p:spPr bwMode="auto">
          <a:xfrm>
            <a:off x="447371" y="1548899"/>
            <a:ext cx="6641120" cy="591860"/>
          </a:xfrm>
          <a:prstGeom prst="roundRect">
            <a:avLst>
              <a:gd name="adj" fmla="val 31057"/>
            </a:avLst>
          </a:prstGeom>
          <a:gradFill rotWithShape="1">
            <a:gsLst>
              <a:gs pos="0">
                <a:srgbClr val="FFFFFF">
                  <a:alpha val="38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342000" tIns="190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교과 및 </a:t>
            </a:r>
            <a:r>
              <a:rPr kumimoji="0" lang="ko-KR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비교과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 교육과정으로 구성</a:t>
            </a: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  <a:p>
            <a:pPr marL="179388" marR="0" lvl="0" indent="-179388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특성화 커리큘럼 및 집중 실무교육 위주의 교육체계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9" y="2366697"/>
            <a:ext cx="7843170" cy="433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 트랙제도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00026" y="1413165"/>
            <a:ext cx="8772524" cy="536126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0" name="Picture 2" descr="D:\Youn\국책사업\지방대학특성화사업\학부특성화사업\2차준비\그림\그림2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59" y="1488891"/>
            <a:ext cx="5193646" cy="5209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550626" y="1513170"/>
            <a:ext cx="2767762" cy="58110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차년도 기획</a:t>
            </a:r>
            <a:r>
              <a:rPr lang="en-US" altLang="ko-KR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교과과정 개편</a:t>
            </a:r>
            <a:endParaRPr lang="en-US" altLang="ko-KR" sz="1600" b="1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차년도에 트랙 운영 개시</a:t>
            </a:r>
            <a:endParaRPr lang="ko-KR" altLang="en-US" sz="1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1080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632" y="1546902"/>
            <a:ext cx="8062826" cy="50824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007864" y="1529639"/>
            <a:ext cx="7080363" cy="500066"/>
          </a:xfrm>
          <a:prstGeom prst="rect">
            <a:avLst/>
          </a:prstGeom>
          <a:solidFill>
            <a:srgbClr val="3333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특성화 트랙 교육과정 개편</a:t>
            </a:r>
            <a:endParaRPr kumimoji="0" lang="en-US" altLang="ko-KR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42" y="2184354"/>
            <a:ext cx="7643006" cy="4180332"/>
          </a:xfrm>
          <a:prstGeom prst="rect">
            <a:avLst/>
          </a:prstGeom>
        </p:spPr>
      </p:pic>
      <p:pic>
        <p:nvPicPr>
          <p:cNvPr id="5" name="Picture 14" descr="11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11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11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 트랙제도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- 3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887929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78804"/>
              </p:ext>
            </p:extLst>
          </p:nvPr>
        </p:nvGraphicFramePr>
        <p:xfrm>
          <a:off x="95252" y="1493944"/>
          <a:ext cx="8947334" cy="5176452"/>
        </p:xfrm>
        <a:graphic>
          <a:graphicData uri="http://schemas.openxmlformats.org/drawingml/2006/table">
            <a:tbl>
              <a:tblPr/>
              <a:tblGrid>
                <a:gridCol w="457198"/>
                <a:gridCol w="838200"/>
                <a:gridCol w="114300"/>
                <a:gridCol w="923925"/>
                <a:gridCol w="104775"/>
                <a:gridCol w="1000125"/>
                <a:gridCol w="118648"/>
                <a:gridCol w="862427"/>
                <a:gridCol w="104479"/>
                <a:gridCol w="933746"/>
                <a:gridCol w="118477"/>
                <a:gridCol w="1110248"/>
                <a:gridCol w="119713"/>
                <a:gridCol w="1042337"/>
                <a:gridCol w="124721"/>
                <a:gridCol w="739398"/>
                <a:gridCol w="110794"/>
                <a:gridCol w="123823"/>
              </a:tblGrid>
              <a:tr h="94500">
                <a:tc>
                  <a:txBody>
                    <a:bodyPr/>
                    <a:lstStyle/>
                    <a:p>
                      <a:pPr algn="l" fontAlgn="ctr"/>
                      <a:endParaRPr lang="ko-KR" altLang="en-US" sz="105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45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4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자동차구조실습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정역학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고체역학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sng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900" b="1" i="0" u="none" strike="noStrike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기계공작법실습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자동차제어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취업역량개발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766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입문공학설계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CAD</a:t>
                      </a:r>
                      <a:r>
                        <a:rPr lang="ko-KR" altLang="en-US" sz="900" b="1" i="0" u="sng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및실습</a:t>
                      </a:r>
                      <a:r>
                        <a:rPr lang="en-US" altLang="ko-KR" sz="900" b="1" i="0" u="sng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en-US" altLang="ko-KR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CAD</a:t>
                      </a:r>
                      <a:r>
                        <a:rPr lang="ko-KR" altLang="en-US" sz="900" b="1" i="0" u="sng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및실습</a:t>
                      </a:r>
                      <a:r>
                        <a:rPr lang="en-US" altLang="ko-KR" sz="900" b="1" i="0" u="sng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en-US" altLang="ko-KR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유체역학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수치해석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766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열역학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계측공학및실험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자동차부품설계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자동차공기역학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자동차샤시설계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766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자동차전장및실험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차량내연기관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CAE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자동차설계프로젝트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자동차설계프로젝트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766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자동차역학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자동차소음진동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7664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b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특성화트랙</a:t>
                      </a: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공통</a:t>
                      </a:r>
                      <a:endParaRPr lang="en-US" altLang="ko-KR" sz="1000" b="1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편성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트랙공통</a:t>
                      </a:r>
                      <a:endParaRPr lang="en-US" sz="1000" b="1" i="0" u="none" strike="noStrike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뿌리산업현장실무</a:t>
                      </a:r>
                      <a:r>
                        <a:rPr lang="en-US" altLang="ko-KR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품질관리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첨단제조공학</a:t>
                      </a:r>
                      <a:r>
                        <a:rPr lang="en-US" altLang="ko-KR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0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소재성형</a:t>
                      </a:r>
                      <a:endParaRPr lang="en-US" sz="1000" b="1" i="0" u="none" strike="noStrike">
                        <a:solidFill>
                          <a:srgbClr val="7030A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공업재료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프레스금형설계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NC</a:t>
                      </a:r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가공및</a:t>
                      </a:r>
                      <a:r>
                        <a:rPr 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CAM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사출금형설계</a:t>
                      </a:r>
                      <a:r>
                        <a:rPr lang="en-US" altLang="ko-KR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열응용</a:t>
                      </a:r>
                      <a:endParaRPr lang="en-US" sz="1000" b="1" i="0" u="none" strike="noStrike">
                        <a:solidFill>
                          <a:srgbClr val="0070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열전달</a:t>
                      </a:r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용접공학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열공학설계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공정유동</a:t>
                      </a:r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CFD</a:t>
                      </a:r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해석</a:t>
                      </a:r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공정혁신</a:t>
                      </a:r>
                      <a:endParaRPr lang="en-US" sz="1000" b="1" i="0" u="none" strike="noStrike">
                        <a:solidFill>
                          <a:srgbClr val="E26B0A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메카트로닉스및실험</a:t>
                      </a:r>
                      <a:r>
                        <a:rPr lang="en-US" altLang="ko-KR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마이크로컨트롤러및실험</a:t>
                      </a:r>
                      <a:r>
                        <a:rPr lang="en-US" altLang="ko-KR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공장자동화</a:t>
                      </a:r>
                      <a:r>
                        <a:rPr lang="en-US" altLang="ko-KR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생산공정지능제어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</a:t>
                      </a:r>
                      <a:endParaRPr lang="en-US" altLang="ko-KR" sz="1000" b="1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트랙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건설기계</a:t>
                      </a:r>
                      <a:endParaRPr lang="en-US" altLang="ko-KR" sz="900" b="1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ko-KR" alt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공학개론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유공압공학개론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건설기계부품</a:t>
                      </a:r>
                      <a:endParaRPr lang="en-US" altLang="ko-KR" sz="900" b="1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ko-KR" alt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설계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20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전공관리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기초수학</a:t>
                      </a:r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기초수학</a:t>
                      </a:r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(2)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공업응용수학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컴퓨터프로그래밍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41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일반물리학</a:t>
                      </a:r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41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205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교직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공업교육론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공업교재연구및지도법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공업논리및논술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20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</a:t>
                      </a:r>
                      <a:endParaRPr lang="en-US" altLang="ko-KR" sz="800" b="1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MSC)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일반물리학및실험</a:t>
                      </a:r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기본화학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2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OA</a:t>
                      </a:r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실무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2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과학과미래핵심교양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</a:t>
                      </a:r>
                      <a:endParaRPr lang="en-US" altLang="ko-KR" sz="1000" b="1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전문</a:t>
                      </a: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글쓰기기초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창의적글쓰기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0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실용엉어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실용영어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(2)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실용영어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(3)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역사와사회핵심교양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역사와사회핵심교양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0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DU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비전설계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DU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진로설계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0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학점계</a:t>
                      </a:r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38" marR="6538" marT="65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 트랙제도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- 4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8009406" y="602871"/>
            <a:ext cx="1000125" cy="828133"/>
            <a:chOff x="7786688" y="0"/>
            <a:chExt cx="1357312" cy="1147763"/>
          </a:xfrm>
        </p:grpSpPr>
        <p:pic>
          <p:nvPicPr>
            <p:cNvPr id="11" name="Picture 3" descr="Icon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6688" y="0"/>
              <a:ext cx="1357312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 rot="20819682">
              <a:off x="8067359" y="458544"/>
              <a:ext cx="877163" cy="383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0"/>
              <a:r>
                <a:rPr kumimoji="0" lang="ko-KR" altLang="en-US" sz="1200" b="1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자동차</a:t>
              </a:r>
              <a:endParaRPr kumimoji="0" lang="en-US" altLang="ko-KR" sz="1200" b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9550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 트랙제도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- 5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8009406" y="602871"/>
            <a:ext cx="1000125" cy="828133"/>
            <a:chOff x="7786688" y="0"/>
            <a:chExt cx="1357312" cy="1147763"/>
          </a:xfrm>
        </p:grpSpPr>
        <p:pic>
          <p:nvPicPr>
            <p:cNvPr id="8" name="Picture 3" descr="Icon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6688" y="0"/>
              <a:ext cx="1357312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 rot="20819682">
              <a:off x="8171783" y="458544"/>
              <a:ext cx="668317" cy="383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0"/>
              <a:r>
                <a:rPr lang="ko-KR" altLang="en-US" sz="1200" b="1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기</a:t>
              </a:r>
              <a:r>
                <a:rPr lang="ko-KR" altLang="en-US" sz="1200" b="1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계</a:t>
              </a:r>
              <a:endParaRPr kumimoji="0" lang="en-US" altLang="ko-KR" sz="1200" b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33477"/>
              </p:ext>
            </p:extLst>
          </p:nvPr>
        </p:nvGraphicFramePr>
        <p:xfrm>
          <a:off x="38707" y="1410023"/>
          <a:ext cx="8970823" cy="5228901"/>
        </p:xfrm>
        <a:graphic>
          <a:graphicData uri="http://schemas.openxmlformats.org/drawingml/2006/table">
            <a:tbl>
              <a:tblPr/>
              <a:tblGrid>
                <a:gridCol w="475643"/>
                <a:gridCol w="952500"/>
                <a:gridCol w="131087"/>
                <a:gridCol w="916663"/>
                <a:gridCol w="118163"/>
                <a:gridCol w="881962"/>
                <a:gridCol w="103919"/>
                <a:gridCol w="848581"/>
                <a:gridCol w="123317"/>
                <a:gridCol w="981583"/>
                <a:gridCol w="109180"/>
                <a:gridCol w="1110020"/>
                <a:gridCol w="120584"/>
                <a:gridCol w="993841"/>
                <a:gridCol w="131882"/>
                <a:gridCol w="839668"/>
                <a:gridCol w="132230"/>
              </a:tblGrid>
              <a:tr h="170540"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054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417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정역학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고체역학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CAE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기계요소설계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기계시스템설계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취업역량개발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3014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입문공학설계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CAD</a:t>
                      </a:r>
                      <a:r>
                        <a:rPr lang="ko-KR" alt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및실습</a:t>
                      </a:r>
                      <a:r>
                        <a:rPr lang="en-US" altLang="ko-KR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CAD</a:t>
                      </a:r>
                      <a:r>
                        <a:rPr lang="ko-KR" alt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및실습</a:t>
                      </a:r>
                      <a:r>
                        <a:rPr lang="en-US" altLang="ko-KR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기계설계프로젝트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기계설계프로젝트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541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열역학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동역학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기계진동학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자동제어시스템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로봇공학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3014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기초전자공학및실험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계측공학및실험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기구학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수치해석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sng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3014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기계공작법및실습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유체역학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417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b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특성화트랙</a:t>
                      </a: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공통</a:t>
                      </a:r>
                      <a:endParaRPr lang="en-US" altLang="ko-KR" sz="1000" b="1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편성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트랙공통</a:t>
                      </a:r>
                      <a:endParaRPr lang="en-US" sz="900" b="1" i="0" u="none" strike="noStrike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뿌리산업현장실무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품질관리</a:t>
                      </a:r>
                      <a:r>
                        <a:rPr lang="en-US" altLang="ko-KR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14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첨단제조공학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1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mtClean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소재성형</a:t>
                      </a:r>
                      <a:endParaRPr lang="en-US" sz="900" b="1" i="0" u="none" strike="noStrike">
                        <a:solidFill>
                          <a:srgbClr val="7030A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공업재료</a:t>
                      </a:r>
                      <a:r>
                        <a:rPr lang="en-US" altLang="ko-KR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프레스금형설계</a:t>
                      </a:r>
                      <a:r>
                        <a:rPr lang="en-US" altLang="ko-KR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NC</a:t>
                      </a:r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가공및</a:t>
                      </a:r>
                      <a:r>
                        <a:rPr 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CAM(</a:t>
                      </a:r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41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사출금형설계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7030A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14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mtClean="0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열응용</a:t>
                      </a:r>
                      <a:endParaRPr lang="en-US" sz="900" b="1" i="0" u="none" strike="noStrike">
                        <a:solidFill>
                          <a:srgbClr val="0070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열전달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용접공학</a:t>
                      </a:r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열공학설계</a:t>
                      </a:r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공정유동</a:t>
                      </a:r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CFD</a:t>
                      </a:r>
                      <a:r>
                        <a:rPr lang="ko-KR" altLang="en-US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해석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7033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14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mtClean="0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공정혁신</a:t>
                      </a:r>
                      <a:endParaRPr lang="en-US" sz="900" b="1" i="0" u="none" strike="noStrike">
                        <a:solidFill>
                          <a:srgbClr val="E26B0A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메카트로닉스및실험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마이크로컨트롤러및실험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공장자동화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1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생산공정지능제어</a:t>
                      </a:r>
                      <a:r>
                        <a:rPr lang="en-US" altLang="ko-KR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편</a:t>
                      </a:r>
                      <a:r>
                        <a:rPr lang="en-US" altLang="ko-KR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E26B0A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421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</a:t>
                      </a:r>
                      <a:endParaRPr lang="en-US" altLang="ko-KR" sz="1000" b="1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트랙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건설기계공학개론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유공압공학개론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건설기계부품설계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78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전공관리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기초수학</a:t>
                      </a:r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기초수학</a:t>
                      </a:r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(2)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공업응용수학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프로그래밍언어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8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일반물리학</a:t>
                      </a:r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8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교직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공업교육론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공업교재연구지도법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공업논리및논술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0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</a:t>
                      </a:r>
                      <a:endParaRPr lang="en-US" altLang="ko-KR" sz="800" b="1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MSC)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일반물리학및실험</a:t>
                      </a:r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OA</a:t>
                      </a:r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실무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78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기본화학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>
                        <a:solidFill>
                          <a:srgbClr val="0000CC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80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과학과미래핵심교양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>
                        <a:solidFill>
                          <a:srgbClr val="0000CC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i="0" u="none" strike="noStrike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41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글쓰기기초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창의적글쓰기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41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실용영어</a:t>
                      </a:r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실용영어</a:t>
                      </a:r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(2)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실용영어</a:t>
                      </a:r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(3)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14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역사와사회핵심교양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역사와사회핵심교양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1" i="0" u="none" strike="noStrike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417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DU</a:t>
                      </a:r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비전설계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DU</a:t>
                      </a:r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진로설계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396" marR="6396" marT="6396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17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학점계</a:t>
                      </a:r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ko-KR" sz="9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ko-KR" sz="9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ko-KR" sz="9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ko-KR" sz="9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ko-KR" sz="9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ko-KR" sz="9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ko-KR" sz="9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96" marR="6396" marT="63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5643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 트랙제도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- 6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16632" y="1546902"/>
            <a:ext cx="8062826" cy="50824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95250">
              <a:lnSpc>
                <a:spcPct val="200000"/>
              </a:lnSpc>
            </a:pPr>
            <a:endParaRPr lang="en-US" altLang="ko-KR" smtClean="0">
              <a:solidFill>
                <a:schemeClr val="tx1"/>
              </a:solidFill>
            </a:endParaRPr>
          </a:p>
          <a:p>
            <a:pPr marL="266700" indent="-180975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400" smtClean="0">
                <a:solidFill>
                  <a:schemeClr val="tx1"/>
                </a:solidFill>
              </a:rPr>
              <a:t>3</a:t>
            </a:r>
            <a:r>
              <a:rPr lang="ko-KR" altLang="en-US" sz="1400" smtClean="0">
                <a:solidFill>
                  <a:schemeClr val="tx1"/>
                </a:solidFill>
              </a:rPr>
              <a:t>학년 </a:t>
            </a:r>
            <a:r>
              <a:rPr lang="en-US" altLang="ko-KR" sz="1400" smtClean="0">
                <a:solidFill>
                  <a:schemeClr val="tx1"/>
                </a:solidFill>
              </a:rPr>
              <a:t>1</a:t>
            </a:r>
            <a:r>
              <a:rPr lang="ko-KR" altLang="en-US" sz="1400" smtClean="0">
                <a:solidFill>
                  <a:schemeClr val="tx1"/>
                </a:solidFill>
              </a:rPr>
              <a:t>학기 수강신청부터 트랙제도 적용됨</a:t>
            </a:r>
            <a:endParaRPr lang="en-US" altLang="ko-KR" sz="1400" smtClean="0">
              <a:solidFill>
                <a:schemeClr val="tx1"/>
              </a:solidFill>
            </a:endParaRPr>
          </a:p>
          <a:p>
            <a:pPr marL="266700" indent="-180975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400" smtClean="0">
                <a:solidFill>
                  <a:schemeClr val="tx1"/>
                </a:solidFill>
              </a:rPr>
              <a:t>길드 별로 지도교수님과 상의하여 트랙제도 이수</a:t>
            </a:r>
            <a:r>
              <a:rPr lang="en-US" altLang="ko-KR" sz="1400" smtClean="0">
                <a:solidFill>
                  <a:schemeClr val="tx1"/>
                </a:solidFill>
              </a:rPr>
              <a:t>(</a:t>
            </a:r>
            <a:r>
              <a:rPr lang="ko-KR" altLang="en-US" sz="1400" smtClean="0">
                <a:solidFill>
                  <a:schemeClr val="tx1"/>
                </a:solidFill>
              </a:rPr>
              <a:t>필수사항은 아님</a:t>
            </a:r>
            <a:r>
              <a:rPr lang="en-US" altLang="ko-KR" sz="1400" smtClean="0">
                <a:solidFill>
                  <a:schemeClr val="tx1"/>
                </a:solidFill>
              </a:rPr>
              <a:t>)</a:t>
            </a:r>
          </a:p>
          <a:p>
            <a:pPr marL="85725">
              <a:lnSpc>
                <a:spcPct val="200000"/>
              </a:lnSpc>
            </a:pPr>
            <a:r>
              <a:rPr lang="en-US" altLang="ko-KR" sz="1400" smtClean="0">
                <a:solidFill>
                  <a:schemeClr val="tx1"/>
                </a:solidFill>
              </a:rPr>
              <a:t>   - </a:t>
            </a:r>
            <a:r>
              <a:rPr lang="ko-KR" altLang="en-US" sz="1400" smtClean="0">
                <a:solidFill>
                  <a:schemeClr val="tx1"/>
                </a:solidFill>
              </a:rPr>
              <a:t>건설기계부품 트랙 신청자는 그대로 이수할 것 </a:t>
            </a:r>
            <a:r>
              <a:rPr lang="en-US" altLang="ko-KR" sz="1400" smtClean="0">
                <a:solidFill>
                  <a:schemeClr val="tx1"/>
                </a:solidFill>
              </a:rPr>
              <a:t>(</a:t>
            </a:r>
            <a:r>
              <a:rPr lang="ko-KR" altLang="en-US" sz="1400" smtClean="0">
                <a:solidFill>
                  <a:schemeClr val="tx1"/>
                </a:solidFill>
              </a:rPr>
              <a:t>특강</a:t>
            </a:r>
            <a:r>
              <a:rPr lang="en-US" altLang="ko-KR" sz="1400" smtClean="0">
                <a:solidFill>
                  <a:schemeClr val="tx1"/>
                </a:solidFill>
              </a:rPr>
              <a:t>, </a:t>
            </a:r>
            <a:r>
              <a:rPr lang="ko-KR" altLang="en-US" sz="1400" smtClean="0">
                <a:solidFill>
                  <a:schemeClr val="tx1"/>
                </a:solidFill>
              </a:rPr>
              <a:t>장학금 등 지원사항 동등함</a:t>
            </a:r>
            <a:r>
              <a:rPr lang="en-US" altLang="ko-KR" sz="1400" smtClean="0">
                <a:solidFill>
                  <a:schemeClr val="tx1"/>
                </a:solidFill>
              </a:rPr>
              <a:t>)</a:t>
            </a:r>
          </a:p>
          <a:p>
            <a:pPr marL="266700" indent="-180975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400" smtClean="0">
                <a:solidFill>
                  <a:schemeClr val="tx1"/>
                </a:solidFill>
              </a:rPr>
              <a:t>트랙 이수학생 예정 학생은 트랙이수신청서  작성 및 제출</a:t>
            </a:r>
            <a:endParaRPr lang="en-US" altLang="ko-KR" sz="1400" smtClean="0">
              <a:solidFill>
                <a:schemeClr val="tx1"/>
              </a:solidFill>
            </a:endParaRPr>
          </a:p>
          <a:p>
            <a:pPr marL="85725">
              <a:lnSpc>
                <a:spcPct val="200000"/>
              </a:lnSpc>
            </a:pPr>
            <a:r>
              <a:rPr lang="en-US" altLang="ko-KR" sz="1400" smtClean="0">
                <a:solidFill>
                  <a:schemeClr val="tx1"/>
                </a:solidFill>
              </a:rPr>
              <a:t>   - 1</a:t>
            </a:r>
            <a:r>
              <a:rPr lang="ko-KR" altLang="en-US" sz="1400" smtClean="0">
                <a:solidFill>
                  <a:schemeClr val="tx1"/>
                </a:solidFill>
              </a:rPr>
              <a:t>차 신청 </a:t>
            </a:r>
            <a:r>
              <a:rPr lang="en-US" altLang="ko-KR" sz="1400" smtClean="0">
                <a:solidFill>
                  <a:schemeClr val="tx1"/>
                </a:solidFill>
              </a:rPr>
              <a:t>: 2014. 12. 16.</a:t>
            </a:r>
          </a:p>
          <a:p>
            <a:pPr marL="85725">
              <a:lnSpc>
                <a:spcPct val="200000"/>
              </a:lnSpc>
            </a:pPr>
            <a:r>
              <a:rPr lang="en-US" altLang="ko-KR" sz="1400">
                <a:solidFill>
                  <a:schemeClr val="tx1"/>
                </a:solidFill>
              </a:rPr>
              <a:t> </a:t>
            </a:r>
            <a:r>
              <a:rPr lang="en-US" altLang="ko-KR" sz="1400" smtClean="0">
                <a:solidFill>
                  <a:schemeClr val="tx1"/>
                </a:solidFill>
              </a:rPr>
              <a:t>  - 2</a:t>
            </a:r>
            <a:r>
              <a:rPr lang="ko-KR" altLang="en-US" sz="1400" smtClean="0">
                <a:solidFill>
                  <a:schemeClr val="tx1"/>
                </a:solidFill>
              </a:rPr>
              <a:t>차 신청 </a:t>
            </a:r>
            <a:r>
              <a:rPr lang="en-US" altLang="ko-KR" sz="1400" smtClean="0">
                <a:solidFill>
                  <a:schemeClr val="tx1"/>
                </a:solidFill>
              </a:rPr>
              <a:t>: 2015</a:t>
            </a:r>
            <a:r>
              <a:rPr lang="ko-KR" altLang="en-US" sz="1400" smtClean="0">
                <a:solidFill>
                  <a:schemeClr val="tx1"/>
                </a:solidFill>
              </a:rPr>
              <a:t>년도 </a:t>
            </a:r>
            <a:r>
              <a:rPr lang="en-US" altLang="ko-KR" sz="1400" smtClean="0">
                <a:solidFill>
                  <a:schemeClr val="tx1"/>
                </a:solidFill>
              </a:rPr>
              <a:t>1</a:t>
            </a:r>
            <a:r>
              <a:rPr lang="ko-KR" altLang="en-US" sz="1400" smtClean="0">
                <a:solidFill>
                  <a:schemeClr val="tx1"/>
                </a:solidFill>
              </a:rPr>
              <a:t>학기 수강신청 전</a:t>
            </a:r>
            <a:endParaRPr lang="en-US" altLang="ko-KR" sz="1400">
              <a:solidFill>
                <a:schemeClr val="tx1"/>
              </a:solidFill>
            </a:endParaRPr>
          </a:p>
          <a:p>
            <a:pPr marL="266700" indent="-180975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400" smtClean="0">
                <a:solidFill>
                  <a:schemeClr val="tx1"/>
                </a:solidFill>
              </a:rPr>
              <a:t>트랙 이수학생은 졸업장에 트랙이수 여부를 명시할 예정임</a:t>
            </a:r>
            <a:endParaRPr lang="en-US" altLang="ko-KR" sz="1400" smtClean="0">
              <a:solidFill>
                <a:schemeClr val="tx1"/>
              </a:solidFill>
            </a:endParaRPr>
          </a:p>
          <a:p>
            <a:pPr marL="266700" indent="-180975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400" smtClean="0">
                <a:solidFill>
                  <a:schemeClr val="tx1"/>
                </a:solidFill>
              </a:rPr>
              <a:t>트랙 이수 학생은 특성화 마일리지 부여 </a:t>
            </a:r>
            <a:r>
              <a:rPr lang="en-US" altLang="ko-KR" sz="140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ko-KR" altLang="en-US" sz="1400" smtClean="0">
                <a:solidFill>
                  <a:schemeClr val="tx1"/>
                </a:solidFill>
                <a:sym typeface="Wingdings" pitchFamily="2" charset="2"/>
              </a:rPr>
              <a:t>향후</a:t>
            </a:r>
            <a:r>
              <a:rPr lang="en-US" altLang="ko-KR" sz="140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1400" smtClean="0">
                <a:solidFill>
                  <a:schemeClr val="tx1"/>
                </a:solidFill>
                <a:sym typeface="Wingdings" pitchFamily="2" charset="2"/>
              </a:rPr>
              <a:t>특성화 프로그램 신청 우대 및 장학금 우대</a:t>
            </a:r>
            <a:endParaRPr lang="en-US" altLang="ko-KR" sz="1400" smtClean="0">
              <a:solidFill>
                <a:schemeClr val="tx1"/>
              </a:solidFill>
              <a:sym typeface="Wingdings" pitchFamily="2" charset="2"/>
            </a:endParaRPr>
          </a:p>
          <a:p>
            <a:pPr marL="266700" indent="-180975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400" smtClean="0">
                <a:solidFill>
                  <a:schemeClr val="tx1"/>
                </a:solidFill>
                <a:sym typeface="Wingdings" pitchFamily="2" charset="2"/>
              </a:rPr>
              <a:t>기타 문의사항 </a:t>
            </a:r>
            <a:r>
              <a:rPr lang="en-US" altLang="ko-KR" sz="1400" smtClean="0">
                <a:solidFill>
                  <a:schemeClr val="tx1"/>
                </a:solidFill>
                <a:sym typeface="Wingdings" pitchFamily="2" charset="2"/>
              </a:rPr>
              <a:t>: </a:t>
            </a:r>
            <a:r>
              <a:rPr lang="ko-KR" altLang="en-US" sz="1400" smtClean="0">
                <a:solidFill>
                  <a:schemeClr val="tx1"/>
                </a:solidFill>
                <a:sym typeface="Wingdings" pitchFamily="2" charset="2"/>
              </a:rPr>
              <a:t>특성화사업단 사무실 </a:t>
            </a:r>
            <a:r>
              <a:rPr lang="en-US" altLang="ko-KR" sz="1400" smtClean="0">
                <a:solidFill>
                  <a:schemeClr val="tx1"/>
                </a:solidFill>
                <a:sym typeface="Wingdings" pitchFamily="2" charset="2"/>
              </a:rPr>
              <a:t>(850-4729)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7864" y="1529639"/>
            <a:ext cx="7080363" cy="500066"/>
          </a:xfrm>
          <a:prstGeom prst="rect">
            <a:avLst/>
          </a:prstGeom>
          <a:solidFill>
            <a:srgbClr val="3333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특성화 트랙 </a:t>
            </a:r>
            <a:r>
              <a:rPr kumimoji="0" lang="ko-KR" altLang="en-US" sz="2000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교육과정 </a:t>
            </a:r>
            <a:r>
              <a:rPr kumimoji="0" lang="ko-KR" altLang="en-US" sz="2000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신청 절차 및 결과</a:t>
            </a:r>
            <a:endParaRPr kumimoji="0" lang="en-US" altLang="ko-KR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1509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감사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139" y="3074343"/>
            <a:ext cx="4145466" cy="87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6836</TotalTime>
  <Words>699</Words>
  <Application>Microsoft Office PowerPoint</Application>
  <PresentationFormat>화면 슬라이드 쇼(4:3)</PresentationFormat>
  <Paragraphs>813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1" baseType="lpstr"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윤재웅</cp:lastModifiedBy>
  <cp:revision>1059</cp:revision>
  <dcterms:created xsi:type="dcterms:W3CDTF">2009-05-11T10:50:21Z</dcterms:created>
  <dcterms:modified xsi:type="dcterms:W3CDTF">2014-12-15T12:44:02Z</dcterms:modified>
</cp:coreProperties>
</file>