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4"/>
  </p:notesMasterIdLst>
  <p:handoutMasterIdLst>
    <p:handoutMasterId r:id="rId25"/>
  </p:handoutMasterIdLst>
  <p:sldIdLst>
    <p:sldId id="346" r:id="rId2"/>
    <p:sldId id="347" r:id="rId3"/>
    <p:sldId id="330" r:id="rId4"/>
    <p:sldId id="332" r:id="rId5"/>
    <p:sldId id="353" r:id="rId6"/>
    <p:sldId id="352" r:id="rId7"/>
    <p:sldId id="341" r:id="rId8"/>
    <p:sldId id="336" r:id="rId9"/>
    <p:sldId id="335" r:id="rId10"/>
    <p:sldId id="342" r:id="rId11"/>
    <p:sldId id="288" r:id="rId12"/>
    <p:sldId id="290" r:id="rId13"/>
    <p:sldId id="344" r:id="rId14"/>
    <p:sldId id="327" r:id="rId15"/>
    <p:sldId id="343" r:id="rId16"/>
    <p:sldId id="345" r:id="rId17"/>
    <p:sldId id="348" r:id="rId18"/>
    <p:sldId id="349" r:id="rId19"/>
    <p:sldId id="334" r:id="rId20"/>
    <p:sldId id="351" r:id="rId21"/>
    <p:sldId id="295" r:id="rId22"/>
    <p:sldId id="338" r:id="rId23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3366CC"/>
    <a:srgbClr val="1F49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940A5-0709-4776-856A-F0F7CDDEA9A1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D61A0-1AFD-48AC-8370-1031829E68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39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B2461-4EE7-4000-9773-09885015C9E2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767"/>
            <a:ext cx="556006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C5CC8-8B62-44DA-8E4E-1FD52777A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307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2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06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245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8639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8571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198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3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8B61D2-B76B-41EA-B105-E371A3BF14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4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71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F0361EE-72DA-4365-B8D0-90353CF17EEB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3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0361EE-72DA-4365-B8D0-90353CF17EEB}" type="datetimeFigureOut">
              <a:rPr lang="en-US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10/9/2015</a:t>
            </a:fld>
            <a:endParaRPr lang="en-US" dirty="0"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8B61D2-B76B-41EA-B105-E371A3BF1472}" type="slidenum">
              <a:rPr lang="en-US" smtClean="0">
                <a:solidFill>
                  <a:srgbClr val="1B587C">
                    <a:shade val="75000"/>
                  </a:srgb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077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0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Dr. Warren Haffar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Dean of International Affairs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Associate Professor of International Peace &amp; Conflict Resolution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Arcadia University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761999"/>
            <a:ext cx="7772400" cy="997527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1800" b="1" cap="all" spc="25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Breaking the conflict cycle: Escalation and De-escalation on the Korean Peninsula</a:t>
            </a:r>
            <a:endParaRPr lang="en-US" sz="1800" b="1" cap="all" spc="250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377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Relative deprivation and the United States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958002" cy="292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4000"/>
            <a:ext cx="3955986" cy="28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6" y="4800600"/>
            <a:ext cx="2590800" cy="15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22918" cy="550416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Northern Ireland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1278" y="1524000"/>
            <a:ext cx="8534400" cy="31707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The problem: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Majority of the population of Ireland Catholic and Irish;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Majority of the population of the north Protestant and British</a:t>
            </a:r>
          </a:p>
          <a:p>
            <a:pPr>
              <a:buNone/>
            </a:pPr>
            <a:r>
              <a:rPr lang="en-US" sz="1800" dirty="0" smtClean="0"/>
              <a:t>The Troubles: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30 year low intensity war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3,524 people dead; 1,857 civilians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Violence vs. politics</a:t>
            </a:r>
          </a:p>
        </p:txBody>
      </p:sp>
      <p:pic>
        <p:nvPicPr>
          <p:cNvPr id="4" name="Content Placeholder 8" descr="Divided Ireland Map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53200" y="3329890"/>
            <a:ext cx="2402644" cy="305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8" y="4343400"/>
            <a:ext cx="3340942" cy="2041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050" y="1981200"/>
            <a:ext cx="435428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85812" y="457200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cap="all" spc="25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Belfast, Northern Ireland 1991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28" y="1985990"/>
            <a:ext cx="3297670" cy="30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06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Cyprus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22" y="4222810"/>
            <a:ext cx="2972078" cy="216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610600" cy="4495800"/>
          </a:xfrm>
        </p:spPr>
        <p:txBody>
          <a:bodyPr/>
          <a:lstStyle/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/>
              <a:t>The </a:t>
            </a:r>
            <a:r>
              <a:rPr lang="en-US" sz="1800" dirty="0" smtClean="0"/>
              <a:t>dispute </a:t>
            </a:r>
            <a:r>
              <a:rPr lang="en-US" sz="1800" dirty="0"/>
              <a:t>is an ongoing conflict on the Mediterranean island of Cyprus.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</a:rPr>
              <a:t>The conflict is between the population of Greek Cypriots and Turkish </a:t>
            </a:r>
            <a:r>
              <a:rPr lang="en-US" sz="1800" dirty="0" smtClean="0">
                <a:effectLst/>
              </a:rPr>
              <a:t>Cypriots</a:t>
            </a:r>
            <a:endParaRPr lang="en-US" sz="1800" dirty="0">
              <a:effectLst/>
            </a:endParaRP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</a:rPr>
              <a:t>Since 1974, the United Nations has maintained a buffer zone (the "Green Line</a:t>
            </a:r>
            <a:r>
              <a:rPr lang="en-US" sz="1800" dirty="0" smtClean="0">
                <a:effectLst/>
              </a:rPr>
              <a:t>”)</a:t>
            </a:r>
            <a:r>
              <a:rPr lang="en-US" sz="1800" dirty="0">
                <a:effectLst/>
              </a:rPr>
              <a:t> </a:t>
            </a:r>
            <a:r>
              <a:rPr lang="en-US" sz="1800" dirty="0" smtClean="0">
                <a:effectLst/>
              </a:rPr>
              <a:t>separating </a:t>
            </a:r>
            <a:r>
              <a:rPr lang="en-US" sz="1800" dirty="0">
                <a:effectLst/>
              </a:rPr>
              <a:t>the Greek Cypriot-controlled south from the Turkish Cypriot-controlled north. 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</a:rPr>
              <a:t>Recent years have seen warming of relations between Greek and Turkish Cypriots, with officially renewed diplomatic talks beginning in early 2014.</a:t>
            </a:r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7" y="4222810"/>
            <a:ext cx="3551475" cy="21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81000"/>
            <a:ext cx="8839036" cy="457200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Relative Deprivation: Cyprus</a:t>
            </a:r>
          </a:p>
        </p:txBody>
      </p:sp>
      <p:pic>
        <p:nvPicPr>
          <p:cNvPr id="5" name="Picture 5"/>
          <p:cNvPicPr preferRelativeResize="0">
            <a:picLocks noGrp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78" y="2209800"/>
            <a:ext cx="4164367" cy="328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0844" y="2209800"/>
            <a:ext cx="4970593" cy="33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377952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Cyprus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584448" cy="271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0" y="4057650"/>
            <a:ext cx="3544410" cy="23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22" y="4093162"/>
            <a:ext cx="35844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0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579438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Implications for Conflict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4495800"/>
          </a:xfrm>
        </p:spPr>
        <p:txBody>
          <a:bodyPr>
            <a:normAutofit/>
          </a:bodyPr>
          <a:lstStyle/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Great disparities between groups makes conflict more likely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/>
              <a:t>E</a:t>
            </a:r>
            <a:r>
              <a:rPr lang="en-US" sz="1800" dirty="0" smtClean="0"/>
              <a:t>quality makes conflict less likely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Development through </a:t>
            </a:r>
            <a:r>
              <a:rPr lang="en-US" sz="1800" b="1" dirty="0" smtClean="0"/>
              <a:t>constructive engagement </a:t>
            </a:r>
            <a:r>
              <a:rPr lang="en-US" sz="1800" dirty="0" smtClean="0"/>
              <a:t>reduces potential threats to peace</a:t>
            </a:r>
            <a:endParaRPr lang="en-US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4277806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377952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1800" b="1" cap="all" spc="25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Engagement with Cuba</a:t>
            </a:r>
            <a:endParaRPr lang="en-US" sz="1800" b="1" cap="all" spc="250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0478"/>
            <a:ext cx="3981450" cy="29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4" y="4293786"/>
            <a:ext cx="3110168" cy="209399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46" y="2163718"/>
            <a:ext cx="3707340" cy="215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76800" y="1447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US and Cuba reach deal to reopen embassies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4379635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United States and Cuba have reached a deal to reopen embassies in Washington and Havana, a US source said Tuesday, in a major step toward ending decades of Cold War enmity.</a:t>
            </a:r>
          </a:p>
        </p:txBody>
      </p:sp>
    </p:spTree>
    <p:extLst>
      <p:ext uri="{BB962C8B-B14F-4D97-AF65-F5344CB8AC3E}">
        <p14:creationId xmlns:p14="http://schemas.microsoft.com/office/powerpoint/2010/main" val="146863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07" y="457200"/>
            <a:ext cx="8534400" cy="377952"/>
          </a:xfrm>
        </p:spPr>
        <p:txBody>
          <a:bodyPr>
            <a:normAutofit/>
          </a:bodyPr>
          <a:lstStyle/>
          <a:p>
            <a:r>
              <a:rPr lang="en-US" sz="1800" b="1" cap="all" spc="25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Engagement with Iran</a:t>
            </a:r>
            <a:endParaRPr lang="en-US" sz="1800" b="1" cap="all" spc="250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92" y="1389356"/>
            <a:ext cx="3037297" cy="235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1" y="1380478"/>
            <a:ext cx="391209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1" y="4574475"/>
            <a:ext cx="2933700" cy="182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81697"/>
            <a:ext cx="1997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779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228600"/>
            <a:ext cx="8839199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cap="all" spc="25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Relative </a:t>
            </a: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deprivation:</a:t>
            </a:r>
            <a:b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North and South Korea</a:t>
            </a:r>
          </a:p>
        </p:txBody>
      </p:sp>
      <p:pic>
        <p:nvPicPr>
          <p:cNvPr id="307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6" y="1412287"/>
            <a:ext cx="2835682" cy="323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89" y="1474595"/>
            <a:ext cx="3164562" cy="48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2" y="4659532"/>
            <a:ext cx="2819400" cy="17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Presentation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Overview of Peace and Conflict </a:t>
            </a:r>
            <a:r>
              <a:rPr lang="en-US" sz="1800" dirty="0" smtClean="0"/>
              <a:t>Resolution</a:t>
            </a:r>
          </a:p>
          <a:p>
            <a:pPr marL="0" indent="0">
              <a:buNone/>
            </a:pPr>
            <a:r>
              <a:rPr lang="en-US" sz="1800" dirty="0" smtClean="0"/>
              <a:t>Conflict </a:t>
            </a:r>
            <a:r>
              <a:rPr lang="en-US" sz="1800" dirty="0"/>
              <a:t>Analysis</a:t>
            </a: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/>
              <a:t>Relative </a:t>
            </a:r>
            <a:r>
              <a:rPr lang="en-US" sz="1400" dirty="0" smtClean="0"/>
              <a:t>Deprivation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" lvl="1" indent="0">
              <a:buClr>
                <a:srgbClr val="3366CC"/>
              </a:buClr>
              <a:buSzPct val="85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Case </a:t>
            </a:r>
            <a:r>
              <a:rPr lang="en-US" sz="1800" dirty="0">
                <a:solidFill>
                  <a:schemeClr val="tx1"/>
                </a:solidFill>
              </a:rPr>
              <a:t>study </a:t>
            </a:r>
            <a:r>
              <a:rPr lang="en-US" sz="1800" dirty="0" smtClean="0">
                <a:solidFill>
                  <a:schemeClr val="tx1"/>
                </a:solidFill>
              </a:rPr>
              <a:t>examples</a:t>
            </a:r>
            <a:endParaRPr lang="en-US" sz="1800" dirty="0">
              <a:solidFill>
                <a:schemeClr val="tx1"/>
              </a:solidFill>
            </a:endParaRP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/>
              <a:t>Northern Ireland</a:t>
            </a: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/>
              <a:t>Cuba</a:t>
            </a: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/>
              <a:t>Iran</a:t>
            </a: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 smtClean="0"/>
              <a:t>Cyprus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Implications </a:t>
            </a:r>
            <a:r>
              <a:rPr lang="en-US" sz="1800" dirty="0"/>
              <a:t>for Conflict </a:t>
            </a:r>
            <a:r>
              <a:rPr lang="en-US" sz="1800" dirty="0" smtClean="0"/>
              <a:t>Resolution</a:t>
            </a:r>
          </a:p>
          <a:p>
            <a:pPr marL="605790" lvl="2" indent="-285750">
              <a:buClr>
                <a:srgbClr val="1F497D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400" dirty="0" smtClean="0"/>
              <a:t>Engagement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Implications </a:t>
            </a:r>
            <a:r>
              <a:rPr lang="en-US" sz="1800" dirty="0"/>
              <a:t>for North and South Korea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17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10 </a:t>
            </a:r>
            <a:r>
              <a:rPr lang="en-US" sz="2000" dirty="0"/>
              <a:t>Most Censored Countries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1. Eritrea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2. North Korea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3. Saudi Arabia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4. Ethiopia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5. Azerbaijan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6. Vietnam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7. Iran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/>
              <a:t>8. </a:t>
            </a:r>
            <a:r>
              <a:rPr lang="en-US" sz="1800" dirty="0" smtClean="0"/>
              <a:t>China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 smtClean="0"/>
              <a:t>9. Myanmar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800" dirty="0" smtClean="0"/>
              <a:t>10</a:t>
            </a:r>
            <a:r>
              <a:rPr lang="en-US" sz="1800" dirty="0"/>
              <a:t>. Cuba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/>
              <a:t>In North Korea, 9.7 percent of the population has cell </a:t>
            </a:r>
            <a:r>
              <a:rPr lang="en-US" sz="1800" dirty="0" smtClean="0"/>
              <a:t>phones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In South Korea, 85% of the population has cell phones.</a:t>
            </a:r>
            <a:endParaRPr lang="en-US" sz="18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28600"/>
            <a:ext cx="40957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78" y="3352800"/>
            <a:ext cx="4406545" cy="30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6" y="5083946"/>
            <a:ext cx="2191291" cy="127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24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427038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Conclusions and Implications for Korean Peace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534400" cy="4495800"/>
          </a:xfrm>
        </p:spPr>
        <p:txBody>
          <a:bodyPr>
            <a:normAutofit/>
          </a:bodyPr>
          <a:lstStyle/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Engagement as a strategy for conflict resolution works.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Reconciliation is an evolutionary process, slow, but inevitable;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Players are not irrational, but responding to perceived threats in a predictable way;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Systems of cooperation are in place, albeit small and isolated, can be built upon;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Confidence building measures rather than confrontational rhetoric and demonization are the best way to affect changes.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52400" y="34290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spc="25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Thank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cap="all" spc="25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you!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704" y="304800"/>
            <a:ext cx="7220892" cy="685800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Conflict Resolution:</a:t>
            </a:r>
            <a:b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The Search for Common 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534400" cy="213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One of the central skills in the field of peace and conflict resolution is problem solving</a:t>
            </a:r>
            <a:r>
              <a:rPr lang="en-US" sz="1800" dirty="0"/>
              <a:t>:</a:t>
            </a:r>
            <a:endParaRPr lang="en-US" sz="1800" dirty="0" smtClean="0"/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300" dirty="0" smtClean="0"/>
              <a:t> Of finding the common ground that exists between people or groups.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Peace and conflict resolution is a broad umbrella that spans conflict in a variety of settings: Interpersonal, community and international.</a:t>
            </a:r>
            <a:endParaRPr lang="en-US" sz="1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10115"/>
            <a:ext cx="5245100" cy="206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4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850" y="-228600"/>
            <a:ext cx="6477000" cy="1143000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Conflict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839200" cy="4876800"/>
          </a:xfrm>
        </p:spPr>
        <p:txBody>
          <a:bodyPr/>
          <a:lstStyle/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In </a:t>
            </a:r>
            <a:r>
              <a:rPr lang="en-US" sz="1800" dirty="0"/>
              <a:t>conflict </a:t>
            </a:r>
            <a:r>
              <a:rPr lang="en-US" sz="1800" dirty="0" smtClean="0"/>
              <a:t>resolution the </a:t>
            </a:r>
            <a:r>
              <a:rPr lang="en-US" sz="1800" dirty="0"/>
              <a:t>objectives are resolution </a:t>
            </a:r>
            <a:r>
              <a:rPr lang="en-US" sz="1800" dirty="0" smtClean="0"/>
              <a:t>and collaboration not competition.  </a:t>
            </a:r>
            <a:r>
              <a:rPr lang="en-US" sz="1800" dirty="0"/>
              <a:t>The strategic focus is </a:t>
            </a:r>
            <a:r>
              <a:rPr lang="en-US" sz="1800" dirty="0" smtClean="0"/>
              <a:t>on analysis</a:t>
            </a:r>
            <a:r>
              <a:rPr lang="en-US" sz="1800" dirty="0"/>
              <a:t>, </a:t>
            </a:r>
            <a:r>
              <a:rPr lang="en-US" sz="1800" dirty="0" smtClean="0"/>
              <a:t>problem-solving.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Conflict is </a:t>
            </a:r>
            <a:r>
              <a:rPr lang="en-US" sz="1800" dirty="0"/>
              <a:t>a symptom of the need for </a:t>
            </a:r>
            <a:r>
              <a:rPr lang="en-US" sz="1800" dirty="0" smtClean="0"/>
              <a:t>change</a:t>
            </a:r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endParaRPr lang="en-US" sz="1800" dirty="0"/>
          </a:p>
          <a:p>
            <a:pPr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Conflict </a:t>
            </a:r>
            <a:r>
              <a:rPr lang="en-US" sz="1800" dirty="0"/>
              <a:t>itself is not the problem; the problem is destructive  conflict.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48200"/>
            <a:ext cx="5867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Conflict</a:t>
            </a:r>
            <a:r>
              <a:rPr lang="en-US" sz="1800" dirty="0" smtClean="0"/>
              <a:t> </a:t>
            </a:r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Cycle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38060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29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460810"/>
          </a:xfrm>
        </p:spPr>
        <p:txBody>
          <a:bodyPr>
            <a:normAutofit/>
          </a:bodyPr>
          <a:lstStyle/>
          <a:p>
            <a:r>
              <a:rPr lang="en-US" sz="1800" b="1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Conflict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Conflict Analysis: Understanding the causes of conflict: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Descriptive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1800" dirty="0"/>
              <a:t>Conflict Resolution: Application of methods to resolve or reduce conflict.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Prescriptive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1800" dirty="0"/>
              <a:t>Conflict Drivers- Elements that create or accelerate conflict between individuals or groups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Resource scarcity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1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762000"/>
          </a:xfrm>
        </p:spPr>
        <p:txBody>
          <a:bodyPr>
            <a:normAutofit/>
          </a:bodyPr>
          <a:lstStyle/>
          <a:p>
            <a:r>
              <a:rPr lang="en-US" sz="1800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Relative Deprivation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763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Deprivation 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“the </a:t>
            </a:r>
            <a:r>
              <a:rPr lang="en-US" sz="1600" dirty="0"/>
              <a:t>damaging lack of material benefits considered to be basic necessities in a society</a:t>
            </a:r>
            <a:r>
              <a:rPr lang="en-US" sz="1600" dirty="0" smtClean="0"/>
              <a:t>.”</a:t>
            </a:r>
          </a:p>
          <a:p>
            <a:pPr lvl="1">
              <a:buClr>
                <a:srgbClr val="1F497D"/>
              </a:buClr>
              <a:buFont typeface="Wingdings" panose="05000000000000000000" pitchFamily="2" charset="2"/>
              <a:buChar char="v"/>
            </a:pPr>
            <a:r>
              <a:rPr lang="en-US" sz="1600" dirty="0" smtClean="0"/>
              <a:t>“the </a:t>
            </a:r>
            <a:r>
              <a:rPr lang="en-US" sz="1600" dirty="0"/>
              <a:t>lack or denial of something considered to be a necessity</a:t>
            </a:r>
            <a:r>
              <a:rPr lang="en-US" sz="1600" dirty="0" smtClean="0"/>
              <a:t>.”</a:t>
            </a:r>
            <a:endParaRPr lang="en-US" sz="16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Synonyms: </a:t>
            </a:r>
            <a:r>
              <a:rPr lang="en-US" sz="1800" dirty="0"/>
              <a:t>p</a:t>
            </a:r>
            <a:r>
              <a:rPr lang="en-US" sz="1800" dirty="0" smtClean="0"/>
              <a:t>overty</a:t>
            </a:r>
            <a:r>
              <a:rPr lang="en-US" sz="1800" dirty="0"/>
              <a:t>, impoverishment, </a:t>
            </a:r>
            <a:r>
              <a:rPr lang="en-US" sz="1800" dirty="0" smtClean="0"/>
              <a:t>hardship, destitution</a:t>
            </a:r>
            <a:r>
              <a:rPr lang="en-US" sz="1800" dirty="0"/>
              <a:t>;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94" y="3653898"/>
            <a:ext cx="4632325" cy="271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6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12738"/>
            <a:ext cx="8836025" cy="609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Theories of collective violence: Relative Deprivation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>
          <a:xfrm>
            <a:off x="1447801" y="2286000"/>
            <a:ext cx="7238999" cy="4495800"/>
          </a:xfrm>
        </p:spPr>
        <p:txBody>
          <a:bodyPr/>
          <a:lstStyle/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AutoShape 2" descr="data:image/jpeg;base64,/9j/4AAQSkZJRgABAQAAAQABAAD/2wCEAAkGBhQSEBQUEhQUFRUVFRUUFRUVFhQUFxQVFBQVFBQUFRQXHCYfFxkjGRQUHy8gJScpLCwsFR4xNTAqNSYrLCkBCQoKDgwOGA8PGiwkHyUsKSwsMCosLCkqLCwvLCwsLCwsLDQsLywsKiwsKSwsLCksLCwsLCwpLCwpLCksLCwpLP/AABEIAP4AxwMBIgACEQEDEQH/xAAbAAACAwEBAQAAAAAAAAAAAAAAAQIDBAUGB//EADwQAAIBAwMCBAQFAQYFBQAAAAECEQADEgQhMQVBEyJRYQYycYEUI0KRoVJicrHB0fAHFSQzQ1OCkqLh/8QAGQEAAwEBAQAAAAAAAAAAAAAAAAECAwQF/8QAKxEAAgIBAwIEBgMBAAAAAAAAAAECESEDEjEEQRMiUWEycYGRsfCh4fFC/9oADAMBAAIRAxEAPwD5FTinP7cx70VZBZZ0jursqlltgNcIjyBjipP39KrFKKYoAmrc/wCg+v24qyxbyYLkiT+pywUd9yoJ/jvVNOgQ5opURUjGKstW2Zgqgsx4VQWJMTAA3PFVinQAw1OaU1JWEGRJ2xMxHOUjvO30j3oAJpgVFWG/r/h9aauYiTB5E7GOJH3P70ATAqU0rOO+WXynHGPn2xyn9PMxvxSBoAlNOajNTtQWAJxBIBaMsQTuce8DeKBjFdLo+ksu/wD1Fx7ScZKheW/pkbLsJrnGATBkSQDESJ2Mdp9Kkt0xjJgmcZMSNgY4mCd/enFpPInkvvWBnjabxJgKcSkk7AQeN62XtLYyxt3W2gZXF2cn+nAHET67HbcVl0YhbjExCwvrk5jYf3Q/05qgGrtJXXIvqadXpGtMQwI3IBIIDQeVkCRVYrXoLzIqsmMpcZiGAKjNVRWZTsR82/09qle0SW48TxGnjFQinicXaZ/+PpTeneVwFmOitbtYmAt4RySUyn0KwBHvTqfD919x2eYooopCLNO4V1LKHUEFkJK5DuuS7rPqKTkEmBAnYTMDsJ7x61CpUX2AdW6fSu8i2jvAk4Iz4j1OIMD3NU1ZZ1DIZR2U+qMyn91INCruM7Fr4VuNaW8HtLbZZDXn8GXE5W1DDzMMTvwa4sVO5eZjLMzHfdiWO/O537D9qgaqbi/hQlfc0PfWLfhobboPNcFx2LuCCHUQPDiNgPXnaqSfvVmlshiZMBQWYxJgECAPUkgem/2Ol9RZgRaJIAGTOy5GN2ZFJEzGwMGTPaCtytugujFRXQvRdttchQ6Y54+UOsYm4LYEKQQswQNyYBrBFTKNDTsk10lVUmQs4jbbIlj/ACSd/Wo0UxUgIuByQKll/r9q229bcW0uDuollYKSBM5g7dyGO/8AYPpUR1K5EMxuL3W4WcfYkyv/ALSOKql3YrZmmmK0DVr/AOja/e8eef8AySf8u1SGrQbpaUH+0xuKOd1RxIMxyzcUUvUL9iWjtL4b3GGQUqirvDOdzkQQQAqn6zVn41W+e2gHINpVtnbsY2xPHEjkehy3tSzmXYt6SeB7DtVYp76wv9CvU1X9SrCFQJvJgsZPA+Y7CJ296pqArRp9G7/Ipb6cD6ngVGZMrgNPeKMGBgj+R3B9QeCK6h1H5fiW0VTmAQoEIVJa2+MbkhiuR/pjeayBrVudmuOMl8wUW+IDRvlBnY7HY7VK1rUg52wSRj5ItgrKt5gO4K9gJB+9bwe3F/0Q1eTr3erqEXxbCuCWZbbuckBxOQcAnE8QYIx7iIVcC7dLMWPJJJ+ppUS15N/0gUEceilViadirMFJVMciASFyJC5HtJBArIZGpW3ggwDBBgiQ0GcWHcHgj0NRApxQBbqb2bswVUyJOCDFV9lXsKroq9NDcgEW7hB4hHM99oG9PLHwURVtnTljCjsSSdgqjlmPZR6/51otdOIAe8rLb35BVnIkYIDvMzJ4EHvFGu6h4kxbtWlkHC0mAMcZf1RJ9tyYp7UsyFfoF1kW2FRySWJc4YggBcACTJE5GIHPFZQKVSpN2NKi/R6w2nDqASOJnadpBBBB9wauKWn3Dm0xmUcM6TO2NxQSBH9Q57msVOKalihUa73THADKPEU/rthmX3BMAqfYgVjBG/tz7fX0qdu8ymVZlPEqSp/cb1qHV723513aYJdid/WefvS8vuGSrTNvjjkGgFRyTPlKn+oSY+p9ajetwxEzBIn1gxWpuoiDFq2rsILjLvMlFJi2SDBI7TAE1jmiVVV2JXYU6dFQUOnUats28mVZgMwUn0kgTSAv0+iYrmQfDEy0qNwDAE+rQODzS1OoyhQIRflG0z3ZiAJY+tQ1FzJjIiJAWIwEnyx2iTUBVt1hC55HUhSFOoGOiiigZyQKmhbhS3mgFVJ82/lBUfNvwPWtd/phtMRf8jAkFFxd9tjMNiv3M7cVBtYFEWhiIguwU3DM5eb9A3iF7Dkya22V8WPyRd8ELOkJBJKqASpLsFhgJK4/MTuNgDzVq2LXBvEzwUtOVH97PBt/7IMR34qq7rbjCGuOwBkBmZgDESATttVNFxXCv5hk6H4q0keHbDkEfmXMvNHcWwfJvvIIMATyazXdUzMzSRmSWALAbmcdzuu/BmqRTpObY6JXLrN8zM3bzMW+wk7VGgU6hsYCnRNE0gHTpU6ACadKigCVOKVSFAgFOaVFAyVOO38Uqnp2Gaf3l+vzDgUAadc/mCkyUAVm5LN+qT3x+UTOyis9SvrDsDzkw24JkzUKqWWxLgkKc1EUxUDJzRSooAxa2+ruWRWUHfFn8QyefOVBO/rv7mqK3u5vW2YhfEtmSVRU8RWgAHBQGcMNpgkE8xs9b0rFmFts8YyWDmvAJiIZZI3G4kSBzW8oN+YhNLBgFFAp1mWFOkKKTAYp0qYpAOKKKdMBU4oFOgBigClTFIBgVKo1fpNOXYAAxMEgFo+scfemlYrK6s09rJsQfUk/0qN2Y+wFT8S2DsjMe2brj9cVUT9MqdzXOy4lvLsYAUDbjgce1OkuQssOptj5Le++9w57diFECY5mfamnVLo2VsR6KFUe5xURPvE1kp098u2PkFIYopCnUDHUqjToAYoomigDDa1LJODMsiDixWR6GORRbvsDkrMrf1BmDb8+YGaqmmDVWyaOiuttuZv2yzd3tsEZpIlnBBVmgEgjGSd5pP09BbL+NtuEHhv5yJOPmiPQncAnk1hFdPddNFwAgsPBBiUy81xoBBAYYRMz6dxtBqV7l++5LVcHMiginRWBoEUAUUxRQBTinTpgRFW2bBYwo+pJACj1ZjsB9agFrRYI8O4GgjyRzIuebCIMRj4kyDxtvTireRNkho1B8962P7mV0nf1UY8SeZGwIFMa3EwioFn5WRbmXu5cGT9IjtFZKYo3egq9TcnVWE4paQkYyqGQD83zM0yNjM7cQZJou6p3+ZifQdhtGyjYfYVTTFNzk+4UgmmKZoArMYU5pRToGMU5pU6ACakKjRQBKilNFAHOimBSFSVSeAfX6e9MDTpLIgu84rsBuM35VJ9IBJPaB6io6vUm5cZyACxmBMD2GRJj2mur0/pYuW1W4ApKk2bvibedg5Bt5Sxhuy94PY1E/DpIi1dt3bknyW2BOMDgc5TtBAG43kienwp7VS9zPcrMnSOnpeuY3L9vTqASXucbR5QJEnnv2rGR9/4/igqRyI+tKsG8VRaHTpUVAx1IVGpLTAv0yAuoJABZQZ7AkA10ep9QyQo1o2iWRkSIVQguISsxE5RA28nrM8qr7XUbiiA0qeVcBlIgCN9wIA4IrWM6TRDVmapCr7ih1yVQpX51XMiORcGTMY7HfaBxNZ6zaoodFFFIB06jUpoAdFFE0AOgUU6BhTpU6KAIpU6KKA5xPrXRtXvADAFhdMA4kY2xIaCeWfZf7PmYGYo02ksMom4pcjdLha0g2PNwKchMbAgn1Faepac3CGt2QxaS1ywb11XbbLyb+HvvEAyTuRW8YNLcufuQ3eDl375diznInknkwIH8UkuEGQSD6gkH15FTvaV0+dHWeM0ZZ+mQ3qqsXd2+SlRbf1DOxZ2LMYknkwABPrsB+1QFIUUm75Gh06QqQpAEUwaKkiEmFBJ9ACT+wp0IMqVWXNM67sjrHOSssfWRtVWY9aHgCdq4VYEbEbg/75H+Va104uz4SEMNygOQK92UncR3BJ2IM8xiqQWdgJJ4Hqe1OMuzBoseyVJDAggwQeQR61AiuhrUGIKyQhNkkmZxLFGnblZgdsI7Vz2qpx2uhJ2AFOo06goKdEU6QAaAaKJoAdE0UU7Ac0UUUwOfNdLpV20sFgviBpBueJgRtAlPlg5GSrDjiudTpwlsdoTVnodZo7t5BgysgcwqszKDjyNQwi7ChiZMrMd6yL0c2r6276BgwYDF4ErufNKxEEbwN5BPfN0vqHhMSciIMKGgFpGOQ4I55B7bVs1XxI7/AKRtngXJuPbN2Q+LbCIMAYwIHpXVv0pLdJ5M6ksLgh1LpaIXFtmJQBmVsD5WEyGWCCsgMpEiZnaua6EGCCCOxBBE77g+xFO3cKkFTBHBHbt/+V0v+aC6D48EqCUhYDHCAjYQYyCmZjduKw8k/b8fcrKOZTrs9KsLdDM1pMFKKxVd5vHw1Ia4zFIJB8sbx716TQ/8Nrg1A84wXzAkGZgwJAg7xv8AwO+kenlJJrgT1EuTxWn04IDuSEmBAkuRyE/wLcA+p2rp31e1atXHBW27EhELWgUSCwlAC2QYQ0kiDXuW+AMrwYqCh/7he4bj4wdkBTyn0YEET6711Lnw1abwnt5lbCXMbUsC1wkMpJYiDIMz/V7V0x6fb3MXqWfO+qMdNdUI94grkbRu3MbZuZG3bDqYuYqU9QSCD3rn/wDNtRuMicQSw8K02IBhiR4fkAJEnYb7811/iE3bty1ZtJs5L2wuE3r0sty7IYkGQwEn5VFZ+jfCN/U3HVibWK5s9wFssj6z5p3JMkbVjqxlvahf0Li1Vs5La4H57VlpIkxctsTxM23ABPsAPak2uUGEVbc7CCzOR3GTk/8A1Aqu3eZCcWIyUoY7q3Kn2NW29e6oUU4q05RIL+gfeCB2EDkzNc9+r/g0N/QNLcvF7FtMvEEk7+Q2wxRuYjI47/1VyriFSQQQQSCDyCDBB9wdvtV2h172rgdGZWBG6mDEglZ98R+1a+tOt1mv2xity42SEyUuEliPcMPMD/eHaqxKGOV+BcM5dTAqNOsSxxTilNOaLGFKmaVAAKc0qdAAKKKKYGKiKKAakB0UxRFAgqbIQYIIOxggg7iRsfbekKlM8/79KaQM9B8H9FvX3cWvCiAr+Jlx8wgIQ+59CB6zFfWehW7i2wHe00GAbSFFAXykCXaYIInbivh2hYC4JuNaG4LorMQDz5VYEj1E19F+A+tC3bNoW5RWCreBZReLMwkK4gHYbTtIHavT6aVw2o5tVdz6EKr1VvK2wOQBUiUOLCR+lux9DU7bTTdoH+gn/CtDBny34zZdPNvT2WtK4BvuFKyzKEW34oGOM/MBy3eZrxdvUuB5HYBcgAGYABt2G2wDGZHcivrHxD0zVDxHtXVayyNnZZEE5Ek+UriTvJJ3O9fPOq9L1b6gJdtk3bgDKqi2AygQCoQ4AAL7RG9Y9RFvzI302uDna+3aBAsu7jEZM64Q++SqP6RtvWY/4/zXptd8OrptJZa+hbxnLF7ZQvbi2MLSnIq6ndifYx2Nca3fCuosIwfIgMxza5kYRSkYgwQNhvXJPTcXk2jK+DGLZxLQ2I5aDA3jdogb7fUgV3Ph/TKt17epZbNu4mLi7KEgjO26EiAQYIJ23MTNczV6t7jQzXCSArBjMsDuAoA2ngQTsKzvdLGWJY9yxJP3J3qU4wlfI3bRp6loPCuFQyuvKXEIKuvYgjv2I7Gstdvp+i8fSXFGJuWT4ltQxzKk/mkoWgiMYgD5e81xnjaJ43mOZPHtEUTjw1wwi+wooIoorIsKKKYoAUU6KKYBRSp0wMMU4p0xUgKaKdEUxEprToOnvebG2snk7gQPud+OBWavQ9A1NnwxaYAO1wE/lh/EUMCqZEHAbATz333Fa6MFOdMmTaVmvS/D2lKJLXcg0XSYCMA0XMB5SAAVMhthPJBFdDofw7dXUhBdKWCxOLFgXCswKorLAYMNztkJiRIFHWNRbI1Crs5WVDNLJbtMq3EhWATKMiCJO4jaa8/03qt+2yi1cuLvChWOMkldgTjzI/f3r0JvT05Kl9jBbpLk+5aa7BCzPoclM/4H+KydaOoIH4Z7YxOTZHcx+n0g/bjmvMdP+KdKSyXL7WuJHhtaxaW8T8xSfMxYknij4yuLfsJb016xiQpNtmCvfyw8MWyR5+207wJ4rbF2smFHXXqL4eIrlgSUK2rbkFxNsi3J4lTvwImeZ+cdd1xu3WFpr99gYDsCLgUAhrXhoIjKTI+kV2zodba0y2gn4dU3e894BJDkjAp8pOZHBnbfavN6Tqz2/wAy3+HQoEQqyq1y7vu+LA5GQMmBHIrLWnaS4NYLNmXxbm1q4zKvlGN7OLcgBWAIyQAY/KNwBsRAq3qnTbdmMNQt4lVb8tYUH9SFspBGx4nzCQO7691d9S63bj22ZkAIRWXDEsMSGJ37yCee1ZtN1DG29tlVlYSsqJS5sA6sNwYkRuN+K4W4208+jN0nyVXkCt5XyEKcgCsEgEiDvsSRPeKv0+hDqsXUDtc8Pw28sSCVfOYIJ8sRsSOxqo6B8Q2MqQrZDzKmbFVFxhshkcH1FV3LJVmUkSpI2OQJBg4kbEd57isqrlFGm9ZexcjIrcX5gsgowO6EjZuBMSDPeoalRIZdg4yjbbzFSB7ZKY9qjq9YbjZPJYgZMTJYgAZH3gD9q1O6nSJsM1uuoIkEIVDEHsRk20RG/rVYdpcchlGKig0prIsKBRNE0wCiaU0poAlRUaKBGaakqkmACSeAAST9AOarr0PwVrtPY1Pi6hiuC/lwjv5m2LSvGInkb5+1PTjukldCk6VnCI9f57fagCu/8Za3S3bwbSKQIPiNBVbjk5ZgHzTuZJjgfWuAKepFRlV2KL3KyTe3+tNHggiRBnYkGfYjcVCioso9J0i6165f8L8ln8MgWi7MPMZwUEM+53kwMpJG1Yus692K2mzCWAbdtLgUOq7fPCjcwNjMcSeTs+DdY1u5cxupbDpjBZVZ3/QUBBJjzceo2PFcfVO5cm7kWY5MWkFp5O+9dspvwl6uzFLzl2i0ZuvatqAGc7FmIVhJ5gHADFh3r1/w0rabUOrMty4T4NsqXvLanJiwWAShKhTjEEb1xOkfDh1puNZtpathSCGd7gyUKSAxEyQZ3Ebx229J8M/EOn0tsItu4z75rbVXCTJHnMETiBj6rtNbaENuWRN3gv8Aj/4mi3+Hm4l0EMSmShlw4JkEKcjt5vl3AmvnOosMhAdSpIVgD3VwGUj2IINe1+P7dlm8VluWrzojKhxIYCAxuwTiwEgQf08V4YCeN4++w/0ArHqviorSWDV0yDcCM4tpc8jucYVZmSW4ghfSoLZQXcWuTbDlTcRZJUEjNFPqBIB9au6ZqEtOWuWkujFlFtyR5vKQ5HOwkff2rNcslT51ZZEgFSCZ+U+aPKfX9prn/wCUadzpaPSai5ba1pwz2i2RVRayYrBDOAcyBAgmROw32rkuhBIIII2IMggjYgjtWrTNctnJLhtHAOCHa2zqTAwx+Y7k/QE1Te1TO+bsWYkFmbzEn1M80SppfqBckCuwMjftO4gkQfQ7T9CK1ra/JYzI8RAs7EnBi+3oPKJ+lZtQ8ux7FmPGMySdlHy/TtxWvXWDbW0jgBgpaQTulwh0mTHc8RtH1pJVf77B6GRqjlQ5quazNCZalNQmmDTAlNE0qKBFgNFQFFAjNTDUqKkokTRNKmKBDmiiiKAOj0PwfGX8SG8I7EqzKVO0PKgkgb7D1FfQuqanQvZLm2GItoEuOFeA5GEK5kCW5jvtG1eD0XS8lU21F52AhfEtWwhP6SpcM7A9hA3711dJrL7FH0lgWvwwbxGUqyAuPMTlwvlnGTxO/Nen072RqS5ObUW52mezX4WtMn/TX7qN4S2c0iAqjyBoXLnkgyJ3r5deBS4RkdmIJBgmNiQf3g13tB8f6ixIQWyDuclMG4WLNc8pG5n+BXB1Gtzum465BizFciPmygZDcBSR+0VGvqxkltfAacZJuzr9e62msuJLeGEtR4lxSzMVBIUi2SNyeff7Vw7updgoZiQgxUEzgOcQOwmoJdjcRMRuAY3BkSNjtyN6u8C7dFy7DOAy+I+xhrhhZ77n0rmlN6me5qkom89WsnT+H+FQXcgfGzZmgEEzO5nzCJA3HpXrh03SarQ27uJRyFsypd1sO1xZBDMIRZMAmArGK8DpdM7XVRFLXMoVREllkxvt+k/tX0v4L+JGNm49/FUViWuCfmJ3DIohBxB77/Wurp5brUvwZ6ipYPn/AFrp9y1dC3FYEgBMgVyRBgrKDwsLsK5tfaNX1zQ6jENqbYUYuQSgVpJgNmvIg7AgifevA9e65YvM1m1Zt20N0lb0gHJmALuQDNvdzA4BEcRU6ugubCGo+KPO6HSNduJbUEl2CgCAT3MZECQJO57Vr+INMbepuIQRGMBuccFKz9iBXreiW7+k0i6i3+FuqssyhfzBbdo/7w3IneCNoI7RXF6/8R/iFuXPBW34hW2IkklRJdnEZEKFWCCBINJ6UYwy88jU25YPMlqjNBpVxHQSp1CalNADmnNRophRIUVGaKAopoFFOpAKc0K0cfT99jQDQIYrV06yrXF8SfDByuETIQEZR77gD61kr0nStAlzTlUuMC+IurkQqkHLPDEBmlV2mcJjcxW2hpeJKvqTN0ijVX7lq8rEXhYzDW0yuWg1oNKYjaJAkGJPPNU3791Swti7bTUSQh5uozHFdgMxMgQPpzVmq6TeW4EhrzEItsqzNjkGZbUN8jQD5DER96+odM6Xp7Vq0lxcrlsBVa4rZlxDRbY/2uApgcdq7Y6UptrKOeU1FLufIH0FweIGXE2ozViFYSY2UmW39OKdrQ5WXu+JbGDKvhsSLj5fqRY3AkfsfTfX1HVl9RcGAXO7BDzkpBKFWumWAmctzx7Csw1Az88jG2bQNkIJxTw1Jy2IPduTM81yuEE/4Nk3RTpvDDobgdkkl1QhWIEwFY7b7b/Wo3bWwbEhHyw3nZTBE8mOJNVE1p6dpvEuBAqlrhCqzEqEPJYngiJG8+28Vis4LaKgwxiDlJ807YwBGMczO894iuh07N7V20rPAi+LaW2ueIywhPlHlxBB32rVrvhs6S6q6oBla3lNpzKkkqCsgZMpHBEGRNd/4b6Zp73iJpdRcRj4TYuoS5+Xc8zC4u5Uqf0xBYT6V06WlLdTwZSmqOJ0vo97UWL/AIVi0SrKMixW4jqBki5nfIHcMQJnuAKx9P6Ncvag2DCOFeZIxU2xvmyz5djJE7+u5r6Be+AFxIFwm45Y3AS7pdU3CUN3IycB3B3IkzVHR/gE2LDtDG+ZTsB4S3BmiFZjxUWJ7Zdt638C9t/Uhaiyc74V+DrjeIxa29l7Vy1+Ve+dlcEAsqkASp33+Y7b15n4l03g3RYH/hRFP9p2UPcciTiSWiAT8or2/Uurnp6XRNtbt0E2baI/5NpYSyCGAUKAHMdye4mvnGu1jXbjO7FmYlmY9yanqHGEdqHp3KV9ikUNSJHYRsO87xufbftUSa886Qp0qc0AMUUqU0ASoqNOiwJavTYEAPbuSoabbFlBP6SSB5h3+tUUjTpPnAIdOoipUCAV7r4H6Neu2n/MCIAcF4bJwrLcVwQQNn2nnmvG6LQG4RJCrIVnJgDIgQD3bfge1euV7SllVvM3ig5ZLD21HiHNQwUAnKQwABgEx5e/otN7t5jqvFFPVNEbV/xreoC3VDlmu3kF1nxaSAARwCI7mAPWvP8A/OLwyi44yADeY+aJiZO5kkz6ma6HVzavX7QttkSWW4uTYqLbEyjssQyBmlZHeN4rnHTDK5bAgI7s1yCxVFlQsSAZIEcEk+nBrOTl5ML5hGKrJlJJM7+pPP3Jr0fw30Zcw2rtMbDWWZSpnJjBWGQzlAYYkgg80uk6RVtG8UKWjIzuFnzXJlaUUYgAgLADNvz3L1lucLrRbWyyFFVkMoXAfHCArjaQJEEAHajT0dq3yyEpXhHoR8H6Rkv3bJ1CIqHDGbgdDbBJUuvnymIDH6jgcjp+l0+mv21uNbYsC4uXlUW1EnAsrFuIMFTiT9JqGs+NP+n/AA6pbYKtvw7qZIUIxZoQrxOQjb7xJ5l3r4KsPzV2eElbiedYAJaCqqSYCjsO8mtpT0ovy8kJTd2atR0a7f1TG81pTcdizKQwIUH8xUUyUOOIPuJFdjT+LbFr8JYLCAWhVW4RcWVm+qiGGJBksJiZ5rwqNG67b8jYz9q9HZ+MLtxmN67gcCEuIpBtk4qQoSSJAmfUc7xWejrQt9m+5UoOkdjUfGl6xcVb9tbrBUOQe5ZeAzEBmTa4AZHygH0rqan/AIsW/CPh2n8XERlj4YY8yQ0sB9N/UV4P4h662puhmJIRRbUkyWVSYc7AyZneuXlWc+pak0soFoprJ0Os9Zuam6126QWaJiQAAIAUEmB7VziaOeAT7Deok1ySk5O2bxSSpEppTSBpipGOiajNOnYBRNE0TSAKKJopgV0V6b4g6FbCm9blfVZ2+23+debIocWgFRTiiKQWadPryFxKo6gllDrurEQYIIkHaQZG1W6XqZ8VHuGQoKQAqhUIK+VVWNspiN4g1iTv/vilFaLUkqyTSZtbWhAUstsVh3KhXeTJE7lV2UQDvG/NV6jqL3FhseciQiKWbcBmKiSYJE/vPNZqIpPUkwpF2n1TIwYHjsZxIPzKQD8pjcf5gU9Rq2c7wAJxVQFVQTMKo4+vJ7k1QBTpbnVDpDyommLUgn0qIpNNDHNE0qVICVKlWnQuqsXYZBFL49iQVCz6iWB+1NK3QN0dKzeaxhwFRQziFBe66llXJfOebZxnEY7+/EIrufEvUCzLbwVCgUvjw1xkVshsOFKj7fSuGa212r2rhEQXdhNFKisCx06jNbOmaE3roQGJ3J9huY94ppNukBlorsJobD3ii+MoEbzbPoCIx23I3kyJ47Z9StuzcYKWd+UyVMUUzBbc5vBXsBMnfat308krdUQpplI0BgEsiSAQHYgweDiATBj0orO9wkkkySZJPc+tFZ+X0Kp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SEBQUEhQUFRUVFRUUFRUVFhQUFxQVFBQVFBQUFRQXHCYfFxkjGRQUHy8gJScpLCwsFR4xNTAqNSYrLCkBCQoKDgwOGA8PGiwkHyUsKSwsMCosLCkqLCwvLCwsLCwsLDQsLywsKiwsKSwsLCksLCwsLCwpLCwpLCksLCwpLP/AABEIAP4AxwMBIgACEQEDEQH/xAAbAAACAwEBAQAAAAAAAAAAAAAAAQIDBAUGB//EADwQAAIBAwMCBAQFAQYFBQAAAAECEQADEgQhMQVBEyJRYQYycYEUI0KRoVJicrHB0fAHFSQzQ1OCkqLh/8QAGQEAAwEBAQAAAAAAAAAAAAAAAAECAwQF/8QAKxEAAgIBAwIEBgMBAAAAAAAAAAECESEDEjEEQRMiUWEycYGRsfCh4fFC/9oADAMBAAIRAxEAPwD5FTinP7cx70VZBZZ0jursqlltgNcIjyBjipP39KrFKKYoAmrc/wCg+v24qyxbyYLkiT+pywUd9yoJ/jvVNOgQ5opURUjGKstW2Zgqgsx4VQWJMTAA3PFVinQAw1OaU1JWEGRJ2xMxHOUjvO30j3oAJpgVFWG/r/h9aauYiTB5E7GOJH3P70ATAqU0rOO+WXynHGPn2xyn9PMxvxSBoAlNOajNTtQWAJxBIBaMsQTuce8DeKBjFdLo+ksu/wD1Fx7ScZKheW/pkbLsJrnGATBkSQDESJ2Mdp9Kkt0xjJgmcZMSNgY4mCd/enFpPInkvvWBnjabxJgKcSkk7AQeN62XtLYyxt3W2gZXF2cn+nAHET67HbcVl0YhbjExCwvrk5jYf3Q/05qgGrtJXXIvqadXpGtMQwI3IBIIDQeVkCRVYrXoLzIqsmMpcZiGAKjNVRWZTsR82/09qle0SW48TxGnjFQinicXaZ/+PpTeneVwFmOitbtYmAt4RySUyn0KwBHvTqfD919x2eYooopCLNO4V1LKHUEFkJK5DuuS7rPqKTkEmBAnYTMDsJ7x61CpUX2AdW6fSu8i2jvAk4Iz4j1OIMD3NU1ZZ1DIZR2U+qMyn91INCruM7Fr4VuNaW8HtLbZZDXn8GXE5W1DDzMMTvwa4sVO5eZjLMzHfdiWO/O537D9qgaqbi/hQlfc0PfWLfhobboPNcFx2LuCCHUQPDiNgPXnaqSfvVmlshiZMBQWYxJgECAPUkgem/2Ol9RZgRaJIAGTOy5GN2ZFJEzGwMGTPaCtytugujFRXQvRdttchQ6Y54+UOsYm4LYEKQQswQNyYBrBFTKNDTsk10lVUmQs4jbbIlj/ACSd/Wo0UxUgIuByQKll/r9q229bcW0uDuollYKSBM5g7dyGO/8AYPpUR1K5EMxuL3W4WcfYkyv/ALSOKql3YrZmmmK0DVr/AOja/e8eef8AySf8u1SGrQbpaUH+0xuKOd1RxIMxyzcUUvUL9iWjtL4b3GGQUqirvDOdzkQQQAqn6zVn41W+e2gHINpVtnbsY2xPHEjkehy3tSzmXYt6SeB7DtVYp76wv9CvU1X9SrCFQJvJgsZPA+Y7CJ296pqArRp9G7/Ipb6cD6ngVGZMrgNPeKMGBgj+R3B9QeCK6h1H5fiW0VTmAQoEIVJa2+MbkhiuR/pjeayBrVudmuOMl8wUW+IDRvlBnY7HY7VK1rUg52wSRj5ItgrKt5gO4K9gJB+9bwe3F/0Q1eTr3erqEXxbCuCWZbbuckBxOQcAnE8QYIx7iIVcC7dLMWPJJJ+ppUS15N/0gUEceilViadirMFJVMciASFyJC5HtJBArIZGpW3ggwDBBgiQ0GcWHcHgj0NRApxQBbqb2bswVUyJOCDFV9lXsKroq9NDcgEW7hB4hHM99oG9PLHwURVtnTljCjsSSdgqjlmPZR6/51otdOIAe8rLb35BVnIkYIDvMzJ4EHvFGu6h4kxbtWlkHC0mAMcZf1RJ9tyYp7UsyFfoF1kW2FRySWJc4YggBcACTJE5GIHPFZQKVSpN2NKi/R6w2nDqASOJnadpBBBB9wauKWn3Dm0xmUcM6TO2NxQSBH9Q57msVOKalihUa73THADKPEU/rthmX3BMAqfYgVjBG/tz7fX0qdu8ymVZlPEqSp/cb1qHV723513aYJdid/WefvS8vuGSrTNvjjkGgFRyTPlKn+oSY+p9ajetwxEzBIn1gxWpuoiDFq2rsILjLvMlFJi2SDBI7TAE1jmiVVV2JXYU6dFQUOnUats28mVZgMwUn0kgTSAv0+iYrmQfDEy0qNwDAE+rQODzS1OoyhQIRflG0z3ZiAJY+tQ1FzJjIiJAWIwEnyx2iTUBVt1hC55HUhSFOoGOiiigZyQKmhbhS3mgFVJ82/lBUfNvwPWtd/phtMRf8jAkFFxd9tjMNiv3M7cVBtYFEWhiIguwU3DM5eb9A3iF7Dkya22V8WPyRd8ELOkJBJKqASpLsFhgJK4/MTuNgDzVq2LXBvEzwUtOVH97PBt/7IMR34qq7rbjCGuOwBkBmZgDESATttVNFxXCv5hk6H4q0keHbDkEfmXMvNHcWwfJvvIIMATyazXdUzMzSRmSWALAbmcdzuu/BmqRTpObY6JXLrN8zM3bzMW+wk7VGgU6hsYCnRNE0gHTpU6ACadKigCVOKVSFAgFOaVFAyVOO38Uqnp2Gaf3l+vzDgUAadc/mCkyUAVm5LN+qT3x+UTOyis9SvrDsDzkw24JkzUKqWWxLgkKc1EUxUDJzRSooAxa2+ruWRWUHfFn8QyefOVBO/rv7mqK3u5vW2YhfEtmSVRU8RWgAHBQGcMNpgkE8xs9b0rFmFts8YyWDmvAJiIZZI3G4kSBzW8oN+YhNLBgFFAp1mWFOkKKTAYp0qYpAOKKKdMBU4oFOgBigClTFIBgVKo1fpNOXYAAxMEgFo+scfemlYrK6s09rJsQfUk/0qN2Y+wFT8S2DsjMe2brj9cVUT9MqdzXOy4lvLsYAUDbjgce1OkuQssOptj5Le++9w57diFECY5mfamnVLo2VsR6KFUe5xURPvE1kp098u2PkFIYopCnUDHUqjToAYoomigDDa1LJODMsiDixWR6GORRbvsDkrMrf1BmDb8+YGaqmmDVWyaOiuttuZv2yzd3tsEZpIlnBBVmgEgjGSd5pP09BbL+NtuEHhv5yJOPmiPQncAnk1hFdPddNFwAgsPBBiUy81xoBBAYYRMz6dxtBqV7l++5LVcHMiginRWBoEUAUUxRQBTinTpgRFW2bBYwo+pJACj1ZjsB9agFrRYI8O4GgjyRzIuebCIMRj4kyDxtvTireRNkho1B8962P7mV0nf1UY8SeZGwIFMa3EwioFn5WRbmXu5cGT9IjtFZKYo3egq9TcnVWE4paQkYyqGQD83zM0yNjM7cQZJou6p3+ZifQdhtGyjYfYVTTFNzk+4UgmmKZoArMYU5pRToGMU5pU6ACakKjRQBKilNFAHOimBSFSVSeAfX6e9MDTpLIgu84rsBuM35VJ9IBJPaB6io6vUm5cZyACxmBMD2GRJj2mur0/pYuW1W4ApKk2bvibedg5Bt5Sxhuy94PY1E/DpIi1dt3bknyW2BOMDgc5TtBAG43kienwp7VS9zPcrMnSOnpeuY3L9vTqASXucbR5QJEnnv2rGR9/4/igqRyI+tKsG8VRaHTpUVAx1IVGpLTAv0yAuoJABZQZ7AkA10ep9QyQo1o2iWRkSIVQguISsxE5RA28nrM8qr7XUbiiA0qeVcBlIgCN9wIA4IrWM6TRDVmapCr7ih1yVQpX51XMiORcGTMY7HfaBxNZ6zaoodFFFIB06jUpoAdFFE0AOgUU6BhTpU6KAIpU6KKA5xPrXRtXvADAFhdMA4kY2xIaCeWfZf7PmYGYo02ksMom4pcjdLha0g2PNwKchMbAgn1Faepac3CGt2QxaS1ywb11XbbLyb+HvvEAyTuRW8YNLcufuQ3eDl375diznInknkwIH8UkuEGQSD6gkH15FTvaV0+dHWeM0ZZ+mQ3qqsXd2+SlRbf1DOxZ2LMYknkwABPrsB+1QFIUUm75Gh06QqQpAEUwaKkiEmFBJ9ACT+wp0IMqVWXNM67sjrHOSssfWRtVWY9aHgCdq4VYEbEbg/75H+Va104uz4SEMNygOQK92UncR3BJ2IM8xiqQWdgJJ4Hqe1OMuzBoseyVJDAggwQeQR61AiuhrUGIKyQhNkkmZxLFGnblZgdsI7Vz2qpx2uhJ2AFOo06goKdEU6QAaAaKJoAdE0UU7Ac0UUUwOfNdLpV20sFgviBpBueJgRtAlPlg5GSrDjiudTpwlsdoTVnodZo7t5BgysgcwqszKDjyNQwi7ChiZMrMd6yL0c2r6276BgwYDF4ErufNKxEEbwN5BPfN0vqHhMSciIMKGgFpGOQ4I55B7bVs1XxI7/AKRtngXJuPbN2Q+LbCIMAYwIHpXVv0pLdJ5M6ksLgh1LpaIXFtmJQBmVsD5WEyGWCCsgMpEiZnaua6EGCCCOxBBE77g+xFO3cKkFTBHBHbt/+V0v+aC6D48EqCUhYDHCAjYQYyCmZjduKw8k/b8fcrKOZTrs9KsLdDM1pMFKKxVd5vHw1Ia4zFIJB8sbx716TQ/8Nrg1A84wXzAkGZgwJAg7xv8AwO+kenlJJrgT1EuTxWn04IDuSEmBAkuRyE/wLcA+p2rp31e1atXHBW27EhELWgUSCwlAC2QYQ0kiDXuW+AMrwYqCh/7he4bj4wdkBTyn0YEET6711Lnw1abwnt5lbCXMbUsC1wkMpJYiDIMz/V7V0x6fb3MXqWfO+qMdNdUI94grkbRu3MbZuZG3bDqYuYqU9QSCD3rn/wDNtRuMicQSw8K02IBhiR4fkAJEnYb7811/iE3bty1ZtJs5L2wuE3r0sty7IYkGQwEn5VFZ+jfCN/U3HVibWK5s9wFssj6z5p3JMkbVjqxlvahf0Li1Vs5La4H57VlpIkxctsTxM23ABPsAPak2uUGEVbc7CCzOR3GTk/8A1Aqu3eZCcWIyUoY7q3Kn2NW29e6oUU4q05RIL+gfeCB2EDkzNc9+r/g0N/QNLcvF7FtMvEEk7+Q2wxRuYjI47/1VyriFSQQQQSCDyCDBB9wdvtV2h172rgdGZWBG6mDEglZ98R+1a+tOt1mv2xity42SEyUuEliPcMPMD/eHaqxKGOV+BcM5dTAqNOsSxxTilNOaLGFKmaVAAKc0qdAAKKKKYGKiKKAakB0UxRFAgqbIQYIIOxggg7iRsfbekKlM8/79KaQM9B8H9FvX3cWvCiAr+Jlx8wgIQ+59CB6zFfWehW7i2wHe00GAbSFFAXykCXaYIInbivh2hYC4JuNaG4LorMQDz5VYEj1E19F+A+tC3bNoW5RWCreBZReLMwkK4gHYbTtIHavT6aVw2o5tVdz6EKr1VvK2wOQBUiUOLCR+lux9DU7bTTdoH+gn/CtDBny34zZdPNvT2WtK4BvuFKyzKEW34oGOM/MBy3eZrxdvUuB5HYBcgAGYABt2G2wDGZHcivrHxD0zVDxHtXVayyNnZZEE5Ek+UriTvJJ3O9fPOq9L1b6gJdtk3bgDKqi2AygQCoQ4AAL7RG9Y9RFvzI302uDna+3aBAsu7jEZM64Q++SqP6RtvWY/4/zXptd8OrptJZa+hbxnLF7ZQvbi2MLSnIq6ndifYx2Nca3fCuosIwfIgMxza5kYRSkYgwQNhvXJPTcXk2jK+DGLZxLQ2I5aDA3jdogb7fUgV3Ph/TKt17epZbNu4mLi7KEgjO26EiAQYIJ23MTNczV6t7jQzXCSArBjMsDuAoA2ngQTsKzvdLGWJY9yxJP3J3qU4wlfI3bRp6loPCuFQyuvKXEIKuvYgjv2I7Gstdvp+i8fSXFGJuWT4ltQxzKk/mkoWgiMYgD5e81xnjaJ43mOZPHtEUTjw1wwi+wooIoorIsKKKYoAUU6KKYBRSp0wMMU4p0xUgKaKdEUxEprToOnvebG2snk7gQPud+OBWavQ9A1NnwxaYAO1wE/lh/EUMCqZEHAbATz333Fa6MFOdMmTaVmvS/D2lKJLXcg0XSYCMA0XMB5SAAVMhthPJBFdDofw7dXUhBdKWCxOLFgXCswKorLAYMNztkJiRIFHWNRbI1Crs5WVDNLJbtMq3EhWATKMiCJO4jaa8/03qt+2yi1cuLvChWOMkldgTjzI/f3r0JvT05Kl9jBbpLk+5aa7BCzPoclM/4H+KydaOoIH4Z7YxOTZHcx+n0g/bjmvMdP+KdKSyXL7WuJHhtaxaW8T8xSfMxYknij4yuLfsJb016xiQpNtmCvfyw8MWyR5+207wJ4rbF2smFHXXqL4eIrlgSUK2rbkFxNsi3J4lTvwImeZ+cdd1xu3WFpr99gYDsCLgUAhrXhoIjKTI+kV2zodba0y2gn4dU3e894BJDkjAp8pOZHBnbfavN6Tqz2/wAy3+HQoEQqyq1y7vu+LA5GQMmBHIrLWnaS4NYLNmXxbm1q4zKvlGN7OLcgBWAIyQAY/KNwBsRAq3qnTbdmMNQt4lVb8tYUH9SFspBGx4nzCQO7691d9S63bj22ZkAIRWXDEsMSGJ37yCee1ZtN1DG29tlVlYSsqJS5sA6sNwYkRuN+K4W4208+jN0nyVXkCt5XyEKcgCsEgEiDvsSRPeKv0+hDqsXUDtc8Pw28sSCVfOYIJ8sRsSOxqo6B8Q2MqQrZDzKmbFVFxhshkcH1FV3LJVmUkSpI2OQJBg4kbEd57isqrlFGm9ZexcjIrcX5gsgowO6EjZuBMSDPeoalRIZdg4yjbbzFSB7ZKY9qjq9YbjZPJYgZMTJYgAZH3gD9q1O6nSJsM1uuoIkEIVDEHsRk20RG/rVYdpcchlGKig0prIsKBRNE0wCiaU0poAlRUaKBGaakqkmACSeAAST9AOarr0PwVrtPY1Pi6hiuC/lwjv5m2LSvGInkb5+1PTjukldCk6VnCI9f57fagCu/8Za3S3bwbSKQIPiNBVbjk5ZgHzTuZJjgfWuAKepFRlV2KL3KyTe3+tNHggiRBnYkGfYjcVCioso9J0i6165f8L8ln8MgWi7MPMZwUEM+53kwMpJG1Yus692K2mzCWAbdtLgUOq7fPCjcwNjMcSeTs+DdY1u5cxupbDpjBZVZ3/QUBBJjzceo2PFcfVO5cm7kWY5MWkFp5O+9dspvwl6uzFLzl2i0ZuvatqAGc7FmIVhJ5gHADFh3r1/w0rabUOrMty4T4NsqXvLanJiwWAShKhTjEEb1xOkfDh1puNZtpathSCGd7gyUKSAxEyQZ3Ebx229J8M/EOn0tsItu4z75rbVXCTJHnMETiBj6rtNbaENuWRN3gv8Aj/4mi3+Hm4l0EMSmShlw4JkEKcjt5vl3AmvnOosMhAdSpIVgD3VwGUj2IINe1+P7dlm8VluWrzojKhxIYCAxuwTiwEgQf08V4YCeN4++w/0ArHqviorSWDV0yDcCM4tpc8jucYVZmSW4ghfSoLZQXcWuTbDlTcRZJUEjNFPqBIB9au6ZqEtOWuWkujFlFtyR5vKQ5HOwkff2rNcslT51ZZEgFSCZ+U+aPKfX9prn/wCUadzpaPSai5ba1pwz2i2RVRayYrBDOAcyBAgmROw32rkuhBIIII2IMggjYgjtWrTNctnJLhtHAOCHa2zqTAwx+Y7k/QE1Te1TO+bsWYkFmbzEn1M80SppfqBckCuwMjftO4gkQfQ7T9CK1ra/JYzI8RAs7EnBi+3oPKJ+lZtQ8ux7FmPGMySdlHy/TtxWvXWDbW0jgBgpaQTulwh0mTHc8RtH1pJVf77B6GRqjlQ5quazNCZalNQmmDTAlNE0qKBFgNFQFFAjNTDUqKkokTRNKmKBDmiiiKAOj0PwfGX8SG8I7EqzKVO0PKgkgb7D1FfQuqanQvZLm2GItoEuOFeA5GEK5kCW5jvtG1eD0XS8lU21F52AhfEtWwhP6SpcM7A9hA3711dJrL7FH0lgWvwwbxGUqyAuPMTlwvlnGTxO/Nen072RqS5ObUW52mezX4WtMn/TX7qN4S2c0iAqjyBoXLnkgyJ3r5deBS4RkdmIJBgmNiQf3g13tB8f6ixIQWyDuclMG4WLNc8pG5n+BXB1Gtzum465BizFciPmygZDcBSR+0VGvqxkltfAacZJuzr9e62msuJLeGEtR4lxSzMVBIUi2SNyeff7Vw7updgoZiQgxUEzgOcQOwmoJdjcRMRuAY3BkSNjtyN6u8C7dFy7DOAy+I+xhrhhZ77n0rmlN6me5qkom89WsnT+H+FQXcgfGzZmgEEzO5nzCJA3HpXrh03SarQ27uJRyFsypd1sO1xZBDMIRZMAmArGK8DpdM7XVRFLXMoVREllkxvt+k/tX0v4L+JGNm49/FUViWuCfmJ3DIohBxB77/Wurp5brUvwZ6ipYPn/AFrp9y1dC3FYEgBMgVyRBgrKDwsLsK5tfaNX1zQ6jENqbYUYuQSgVpJgNmvIg7AgifevA9e65YvM1m1Zt20N0lb0gHJmALuQDNvdzA4BEcRU6ugubCGo+KPO6HSNduJbUEl2CgCAT3MZECQJO57Vr+INMbepuIQRGMBuccFKz9iBXreiW7+k0i6i3+FuqssyhfzBbdo/7w3IneCNoI7RXF6/8R/iFuXPBW34hW2IkklRJdnEZEKFWCCBINJ6UYwy88jU25YPMlqjNBpVxHQSp1CalNADmnNRophRIUVGaKAopoFFOpAKc0K0cfT99jQDQIYrV06yrXF8SfDByuETIQEZR77gD61kr0nStAlzTlUuMC+IurkQqkHLPDEBmlV2mcJjcxW2hpeJKvqTN0ijVX7lq8rEXhYzDW0yuWg1oNKYjaJAkGJPPNU3791Swti7bTUSQh5uozHFdgMxMgQPpzVmq6TeW4EhrzEItsqzNjkGZbUN8jQD5DER96+odM6Xp7Vq0lxcrlsBVa4rZlxDRbY/2uApgcdq7Y6UptrKOeU1FLufIH0FweIGXE2ozViFYSY2UmW39OKdrQ5WXu+JbGDKvhsSLj5fqRY3AkfsfTfX1HVl9RcGAXO7BDzkpBKFWumWAmctzx7Csw1Az88jG2bQNkIJxTw1Jy2IPduTM81yuEE/4Nk3RTpvDDobgdkkl1QhWIEwFY7b7b/Wo3bWwbEhHyw3nZTBE8mOJNVE1p6dpvEuBAqlrhCqzEqEPJYngiJG8+28Vis4LaKgwxiDlJ807YwBGMczO894iuh07N7V20rPAi+LaW2ueIywhPlHlxBB32rVrvhs6S6q6oBla3lNpzKkkqCsgZMpHBEGRNd/4b6Zp73iJpdRcRj4TYuoS5+Xc8zC4u5Uqf0xBYT6V06WlLdTwZSmqOJ0vo97UWL/AIVi0SrKMixW4jqBki5nfIHcMQJnuAKx9P6Ncvag2DCOFeZIxU2xvmyz5djJE7+u5r6Be+AFxIFwm45Y3AS7pdU3CUN3IycB3B3IkzVHR/gE2LDtDG+ZTsB4S3BmiFZjxUWJ7Zdt638C9t/Uhaiyc74V+DrjeIxa29l7Vy1+Ve+dlcEAsqkASp33+Y7b15n4l03g3RYH/hRFP9p2UPcciTiSWiAT8or2/Uurnp6XRNtbt0E2baI/5NpYSyCGAUKAHMdye4mvnGu1jXbjO7FmYlmY9yanqHGEdqHp3KV9ikUNSJHYRsO87xufbftUSa886Qp0qc0AMUUqU0ASoqNOiwJavTYEAPbuSoabbFlBP6SSB5h3+tUUjTpPnAIdOoipUCAV7r4H6Neu2n/MCIAcF4bJwrLcVwQQNn2nnmvG6LQG4RJCrIVnJgDIgQD3bfge1euV7SllVvM3ig5ZLD21HiHNQwUAnKQwABgEx5e/otN7t5jqvFFPVNEbV/xreoC3VDlmu3kF1nxaSAARwCI7mAPWvP8A/OLwyi44yADeY+aJiZO5kkz6ma6HVzavX7QttkSWW4uTYqLbEyjssQyBmlZHeN4rnHTDK5bAgI7s1yCxVFlQsSAZIEcEk+nBrOTl5ML5hGKrJlJJM7+pPP3Jr0fw30Zcw2rtMbDWWZSpnJjBWGQzlAYYkgg80uk6RVtG8UKWjIzuFnzXJlaUUYgAgLADNvz3L1lucLrRbWyyFFVkMoXAfHCArjaQJEEAHajT0dq3yyEpXhHoR8H6Rkv3bJ1CIqHDGbgdDbBJUuvnymIDH6jgcjp+l0+mv21uNbYsC4uXlUW1EnAsrFuIMFTiT9JqGs+NP+n/AA6pbYKtvw7qZIUIxZoQrxOQjb7xJ5l3r4KsPzV2eElbiedYAJaCqqSYCjsO8mtpT0ovy8kJTd2atR0a7f1TG81pTcdizKQwIUH8xUUyUOOIPuJFdjT+LbFr8JYLCAWhVW4RcWVm+qiGGJBksJiZ5rwqNG67b8jYz9q9HZ+MLtxmN67gcCEuIpBtk4qQoSSJAmfUc7xWejrQt9m+5UoOkdjUfGl6xcVb9tbrBUOQe5ZeAzEBmTa4AZHygH0rqan/AIsW/CPh2n8XERlj4YY8yQ0sB9N/UV4P4h662puhmJIRRbUkyWVSYc7AyZneuXlWc+pak0soFoprJ0Os9Zuam6126QWaJiQAAIAUEmB7VziaOeAT7Deok1ySk5O2bxSSpEppTSBpipGOiajNOnYBRNE0TSAKKJopgV0V6b4g6FbCm9blfVZ2+23+debIocWgFRTiiKQWadPryFxKo6gllDrurEQYIIkHaQZG1W6XqZ8VHuGQoKQAqhUIK+VVWNspiN4g1iTv/vilFaLUkqyTSZtbWhAUstsVh3KhXeTJE7lV2UQDvG/NV6jqL3FhseciQiKWbcBmKiSYJE/vPNZqIpPUkwpF2n1TIwYHjsZxIPzKQD8pjcf5gU9Rq2c7wAJxVQFVQTMKo4+vJ7k1QBTpbnVDpDyommLUgn0qIpNNDHNE0qVICVKlWnQuqsXYZBFL49iQVCz6iWB+1NK3QN0dKzeaxhwFRQziFBe66llXJfOebZxnEY7+/EIrufEvUCzLbwVCgUvjw1xkVshsOFKj7fSuGa212r2rhEQXdhNFKisCx06jNbOmaE3roQGJ3J9huY94ppNukBlorsJobD3ii+MoEbzbPoCIx23I3kyJ47Z9StuzcYKWd+UyVMUUzBbc5vBXsBMnfat308krdUQpplI0BgEsiSAQHYgweDiATBj0orO9wkkkySZJPc+tFZ+X0Kp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11" y="1828800"/>
            <a:ext cx="6621463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3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46385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cap="all" spc="25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Characteristics of Divided Societies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>
          <a:xfrm>
            <a:off x="1447801" y="2286000"/>
            <a:ext cx="7238999" cy="4495800"/>
          </a:xfrm>
        </p:spPr>
        <p:txBody>
          <a:bodyPr/>
          <a:lstStyle/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52400" y="1414020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7432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Relative Deprivation</a:t>
            </a:r>
          </a:p>
          <a:p>
            <a:pPr marL="548640" lvl="1" indent="-27432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The lines of conflict typically coincide with group identities and where disparities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exist, the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conflicts have long histories;</a:t>
            </a:r>
          </a:p>
          <a:p>
            <a:pPr marL="548640" lvl="1" indent="-27432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Conflicting parties are in close geographical proximity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and there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has been direct, physical violence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42" y="3466654"/>
            <a:ext cx="6843713" cy="331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4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36044</TotalTime>
  <Words>646</Words>
  <Application>Microsoft Office PowerPoint</Application>
  <PresentationFormat>On-screen Show (4:3)</PresentationFormat>
  <Paragraphs>102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Civic</vt:lpstr>
      <vt:lpstr>Breaking the conflict cycle: Escalation and De-escalation on the Korean Peninsula</vt:lpstr>
      <vt:lpstr>Presentation Topics</vt:lpstr>
      <vt:lpstr>Conflict Resolution:  The Search for Common Ground</vt:lpstr>
      <vt:lpstr>Conflict Resolution</vt:lpstr>
      <vt:lpstr>Conflict Cycle</vt:lpstr>
      <vt:lpstr>Conflict Analysis</vt:lpstr>
      <vt:lpstr>Relative Deprivation</vt:lpstr>
      <vt:lpstr>Theories of collective violence: Relative Deprivation</vt:lpstr>
      <vt:lpstr>Characteristics of Divided Societies</vt:lpstr>
      <vt:lpstr>Relative deprivation and the United States</vt:lpstr>
      <vt:lpstr>Northern Ireland</vt:lpstr>
      <vt:lpstr>PowerPoint Presentation</vt:lpstr>
      <vt:lpstr>Cyprus</vt:lpstr>
      <vt:lpstr>Relative Deprivation: Cyprus</vt:lpstr>
      <vt:lpstr>Cyprus</vt:lpstr>
      <vt:lpstr>Implications for Conflict Resolution</vt:lpstr>
      <vt:lpstr>Engagement with Cuba</vt:lpstr>
      <vt:lpstr>Engagement with Iran</vt:lpstr>
      <vt:lpstr>Relative deprivation:  North and South Korea</vt:lpstr>
      <vt:lpstr>PowerPoint Presentation</vt:lpstr>
      <vt:lpstr>Conclusions and Implications for Korean Peace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Mediation and Conflict Resolution Principles and Applications</dc:title>
  <dc:creator>Dr. Warren R. Haffar</dc:creator>
  <cp:lastModifiedBy>Haffar, Warren</cp:lastModifiedBy>
  <cp:revision>445</cp:revision>
  <cp:lastPrinted>2015-10-05T20:40:55Z</cp:lastPrinted>
  <dcterms:created xsi:type="dcterms:W3CDTF">2008-04-09T17:56:01Z</dcterms:created>
  <dcterms:modified xsi:type="dcterms:W3CDTF">2015-10-09T18:29:11Z</dcterms:modified>
</cp:coreProperties>
</file>