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55821-BF7E-46E3-A806-435073286DF4}" type="datetimeFigureOut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EED5B-F4C6-4AA7-8C0A-6C9B6035F6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9C8B739-0EAB-4E20-A223-63AA8B787E99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DCF-2201-4F56-BA81-8AF303BF5DFE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9D8A-9DF8-4F71-926E-07D2CA0E2719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6345-6B3B-4BC2-8958-B1A14D023463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pic>
        <p:nvPicPr>
          <p:cNvPr id="9" name="그림 8" descr="noname0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5" y="6381838"/>
            <a:ext cx="648072" cy="4761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B444290-F115-43A5-95EC-7A8E30ACC0E3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E228-8FC8-477D-9D84-820F954594DF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D111-6454-4C2F-926D-8DDC14514F48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EC3-919A-49BB-93FA-D290904CEE41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1FD-B1C3-477E-B632-A38F8A3FCA07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B454-7238-409D-8845-1662E29AFB4B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8AB5-C2B3-4840-BC59-524EC000671F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CDA44A-B938-44A0-A0D8-069756F7998C}" type="datetime1">
              <a:rPr lang="ko-KR" altLang="en-US" smtClean="0"/>
              <a:pPr/>
              <a:t>2016-01-09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ED6557-C649-469A-9164-4F2599573A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OMR%20&#45813;&#50504;&#51648;_&#44368;&#51649;&#45436;&#49696;_&#53945;&#49688;&#54617;&#44368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임용공부 노하우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초등특수교육과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학번 최효진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8433" name="Picture 1" descr="C:\Users\HyoJin\AppData\Local\Microsoft\Windows\Temporary Internet Files\Content.IE5\69T3EVX2\Professional-Woman-Detaile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72" y="361414"/>
            <a:ext cx="2700992" cy="324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2. </a:t>
            </a:r>
            <a:r>
              <a:rPr lang="ko-KR" altLang="en-US" dirty="0" smtClean="0"/>
              <a:t>특수교육학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sp>
        <p:nvSpPr>
          <p:cNvPr id="6" name="내용 개체 틀 3"/>
          <p:cNvSpPr txBox="1">
            <a:spLocks/>
          </p:cNvSpPr>
          <p:nvPr/>
        </p:nvSpPr>
        <p:spPr>
          <a:xfrm>
            <a:off x="539552" y="1268760"/>
            <a:ext cx="8229600" cy="493776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l"/>
              <a:tabLst/>
              <a:defRPr/>
            </a:pPr>
            <a:r>
              <a:rPr lang="ko-KR" altLang="en-US" sz="2800" b="1" dirty="0" smtClean="0"/>
              <a:t>강사 강의 듣고 나면 내용이 </a:t>
            </a:r>
            <a:r>
              <a:rPr lang="ko-KR" altLang="en-US" sz="2800" b="1" dirty="0" err="1" smtClean="0"/>
              <a:t>머릿</a:t>
            </a:r>
            <a:r>
              <a:rPr lang="ko-KR" altLang="en-US" sz="2800" b="1" dirty="0" smtClean="0"/>
              <a:t> 속에 다 </a:t>
            </a:r>
            <a:r>
              <a:rPr lang="ko-KR" altLang="en-US" sz="2800" b="1" dirty="0" err="1" smtClean="0"/>
              <a:t>들어올까용</a:t>
            </a:r>
            <a:r>
              <a:rPr lang="en-US" altLang="ko-KR" sz="2800" b="1" dirty="0" smtClean="0"/>
              <a:t>?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Char char="-"/>
              <a:tabLst/>
              <a:defRPr/>
            </a:pPr>
            <a:r>
              <a:rPr lang="en-US" altLang="ko-KR" sz="2400" b="1" dirty="0" smtClean="0">
                <a:solidFill>
                  <a:srgbClr val="FF0000"/>
                </a:solidFill>
              </a:rPr>
              <a:t>NO!! </a:t>
            </a:r>
            <a:r>
              <a:rPr lang="ko-KR" altLang="en-US" sz="2000" dirty="0" smtClean="0"/>
              <a:t>양이 너무 많아서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또 내용이 어려워서 기억 </a:t>
            </a:r>
            <a:r>
              <a:rPr lang="en-US" altLang="ko-KR" sz="2000" dirty="0" smtClean="0"/>
              <a:t>XXXX (+</a:t>
            </a:r>
            <a:r>
              <a:rPr lang="ko-KR" altLang="en-US" dirty="0" smtClean="0"/>
              <a:t>인간은</a:t>
            </a:r>
            <a:r>
              <a:rPr lang="ko-KR" altLang="en-US" sz="2000" dirty="0" smtClean="0"/>
              <a:t> </a:t>
            </a:r>
            <a:r>
              <a:rPr lang="ko-KR" altLang="en-US" dirty="0" smtClean="0"/>
              <a:t>망각의 동물</a:t>
            </a:r>
            <a:r>
              <a:rPr lang="en-US" altLang="ko-KR" sz="2000" dirty="0" smtClean="0"/>
              <a:t>)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altLang="ko-KR" sz="2000" dirty="0" smtClean="0"/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Char char="-"/>
              <a:tabLst/>
              <a:defRPr/>
            </a:pPr>
            <a:r>
              <a:rPr lang="ko-KR" altLang="en-US" sz="2000" dirty="0" smtClean="0"/>
              <a:t>강의 듣다가 이해가 안 되는 내용은</a:t>
            </a:r>
            <a:r>
              <a:rPr lang="en-US" altLang="ko-KR" sz="2000" dirty="0" smtClean="0"/>
              <a:t>‘</a:t>
            </a:r>
            <a:r>
              <a:rPr lang="ko-KR" altLang="en-US" sz="2000" b="1" dirty="0" smtClean="0"/>
              <a:t>각론 책</a:t>
            </a:r>
            <a:r>
              <a:rPr lang="en-US" altLang="ko-KR" sz="2000" b="1" dirty="0"/>
              <a:t> </a:t>
            </a:r>
            <a:r>
              <a:rPr lang="en-US" altLang="ko-KR" sz="2000" dirty="0" smtClean="0"/>
              <a:t>(</a:t>
            </a:r>
            <a:r>
              <a:rPr lang="ko-KR" altLang="en-US" dirty="0" smtClean="0"/>
              <a:t>전공 서적 </a:t>
            </a:r>
            <a:r>
              <a:rPr lang="en-US" altLang="ko-KR" dirty="0" smtClean="0"/>
              <a:t>ex) </a:t>
            </a:r>
            <a:r>
              <a:rPr lang="ko-KR" altLang="en-US" dirty="0" smtClean="0"/>
              <a:t>지체장애학생교육 박은혜 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)‘ </a:t>
            </a:r>
            <a:r>
              <a:rPr lang="ko-KR" altLang="en-US" sz="2000" dirty="0" smtClean="0"/>
              <a:t>참고하기</a:t>
            </a:r>
            <a:r>
              <a:rPr lang="en-US" altLang="ko-KR" sz="2000" dirty="0" smtClean="0"/>
              <a:t>!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Char char="-"/>
              <a:tabLst/>
              <a:defRPr/>
            </a:pPr>
            <a:endParaRPr lang="en-US" altLang="ko-KR" sz="2000" b="1" dirty="0"/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l"/>
              <a:tabLst/>
              <a:defRPr/>
            </a:pPr>
            <a:r>
              <a:rPr lang="ko-KR" altLang="en-US" sz="2800" b="1" dirty="0" smtClean="0"/>
              <a:t>또</a:t>
            </a:r>
            <a:r>
              <a:rPr lang="en-US" altLang="ko-KR" sz="2800" b="1" dirty="0" smtClean="0"/>
              <a:t>!</a:t>
            </a:r>
            <a:r>
              <a:rPr lang="ko-KR" altLang="en-US" sz="2800" b="1" dirty="0" smtClean="0"/>
              <a:t> 그냥 강사 이론서만 보면 </a:t>
            </a:r>
            <a:r>
              <a:rPr lang="en-US" altLang="ko-KR" sz="2800" b="1" dirty="0" smtClean="0"/>
              <a:t>‘</a:t>
            </a:r>
            <a:r>
              <a:rPr lang="ko-KR" altLang="en-US" sz="2800" b="1" dirty="0" smtClean="0"/>
              <a:t>슬럼프</a:t>
            </a:r>
            <a:r>
              <a:rPr lang="en-US" altLang="ko-KR" sz="2800" b="1" dirty="0" smtClean="0"/>
              <a:t>’</a:t>
            </a:r>
            <a:r>
              <a:rPr lang="ko-KR" altLang="en-US" sz="2800" b="1" dirty="0" smtClean="0"/>
              <a:t>가 찾아옵니당</a:t>
            </a:r>
            <a:r>
              <a:rPr lang="en-US" altLang="ko-KR" sz="2800" b="1" dirty="0" smtClean="0"/>
              <a:t>.</a:t>
            </a:r>
          </a:p>
          <a:p>
            <a:pPr marL="274320" marR="0" lvl="0" indent="-274320" algn="l" defTabSz="914400" rtl="0" eaLnBrk="1" fontAlgn="auto" latinLnBrk="1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Char char="-"/>
              <a:tabLst/>
              <a:defRPr/>
            </a:pPr>
            <a:r>
              <a:rPr lang="ko-KR" altLang="en-US" sz="2000" dirty="0" smtClean="0"/>
              <a:t>강의 듣고 그냥 무작정  강사가 중요하다는 거 눈으로 읽으면서 외우려고 하다 보면 </a:t>
            </a:r>
            <a:r>
              <a:rPr lang="en-US" altLang="ko-KR" sz="2000" dirty="0" smtClean="0"/>
              <a:t>-&gt;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슬럼프</a:t>
            </a:r>
            <a:r>
              <a:rPr lang="en-US" altLang="ko-KR" sz="2000" dirty="0" smtClean="0"/>
              <a:t> </a:t>
            </a:r>
          </a:p>
          <a:p>
            <a:pPr marL="274320" marR="0" lvl="0" indent="-274320" algn="l" defTabSz="914400" rtl="0" eaLnBrk="1" fontAlgn="auto" latinLnBrk="1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Char char="-"/>
              <a:tabLst/>
              <a:defRPr/>
            </a:pPr>
            <a:r>
              <a:rPr lang="ko-KR" altLang="en-US" sz="2000" dirty="0" smtClean="0"/>
              <a:t>특히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의사소통장애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같이 어려운 영역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눈이 돌아감</a:t>
            </a:r>
            <a:r>
              <a:rPr lang="en-US" altLang="ko-KR" sz="2000" dirty="0" smtClean="0"/>
              <a:t> </a:t>
            </a:r>
          </a:p>
          <a:p>
            <a:pPr marL="274320" marR="0" lvl="0" indent="-274320" algn="l" defTabSz="914400" rtl="0" eaLnBrk="1" fontAlgn="auto" latinLnBrk="1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Char char="-"/>
              <a:tabLst/>
              <a:defRPr/>
            </a:pPr>
            <a:r>
              <a:rPr lang="ko-KR" altLang="en-US" sz="2000" dirty="0" smtClean="0"/>
              <a:t>이 때 극복한 방법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‘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기출문제 활용하기</a:t>
            </a:r>
            <a:r>
              <a:rPr lang="en-US" altLang="ko-KR" sz="2000" b="1" dirty="0" smtClean="0"/>
              <a:t>’</a:t>
            </a:r>
            <a:endParaRPr lang="en-US" altLang="ko-KR" sz="2000" b="1" dirty="0"/>
          </a:p>
          <a:p>
            <a:pPr marL="274320" marR="0" lvl="0" indent="-274320" algn="l" defTabSz="914400" rtl="0" eaLnBrk="1" fontAlgn="auto" latinLnBrk="1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Char char="-"/>
              <a:tabLst/>
              <a:defRPr/>
            </a:pPr>
            <a:r>
              <a:rPr lang="en-US" altLang="ko-KR" sz="2000" b="1" u="sng" dirty="0" smtClean="0"/>
              <a:t>*</a:t>
            </a:r>
            <a:r>
              <a:rPr lang="ko-KR" altLang="en-US" sz="2000" b="1" u="sng" dirty="0" smtClean="0"/>
              <a:t>기출 문제를 보고 출제된 내용을 역으로 </a:t>
            </a:r>
            <a:r>
              <a:rPr lang="ko-KR" altLang="en-US" sz="2000" b="1" u="sng" dirty="0" err="1" smtClean="0"/>
              <a:t>각론책에서</a:t>
            </a:r>
            <a:r>
              <a:rPr lang="ko-KR" altLang="en-US" sz="2000" b="1" u="sng" dirty="0" smtClean="0"/>
              <a:t> 찾아 공부하기</a:t>
            </a:r>
            <a:r>
              <a:rPr lang="en-US" altLang="ko-KR" sz="2000" u="sng" dirty="0" smtClean="0"/>
              <a:t>*</a:t>
            </a:r>
          </a:p>
          <a:p>
            <a:pPr marL="274320" marR="0" lvl="0" indent="-274320" algn="l" defTabSz="914400" rtl="0" eaLnBrk="1" fontAlgn="auto" latinLnBrk="1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Char char="-"/>
              <a:tabLst/>
              <a:defRPr/>
            </a:pPr>
            <a:r>
              <a:rPr lang="ko-KR" altLang="en-US" sz="2000" dirty="0" smtClean="0"/>
              <a:t>영역별 대표적인 각론 서적 사기 </a:t>
            </a:r>
            <a:r>
              <a:rPr lang="en-US" altLang="ko-KR" sz="2000" dirty="0" smtClean="0"/>
              <a:t>or </a:t>
            </a:r>
            <a:r>
              <a:rPr lang="ko-KR" altLang="en-US" sz="2000" dirty="0" smtClean="0"/>
              <a:t>도서관에서 </a:t>
            </a:r>
            <a:r>
              <a:rPr lang="ko-KR" altLang="en-US" sz="2000" dirty="0" err="1" smtClean="0"/>
              <a:t>참고하숑</a:t>
            </a:r>
            <a:r>
              <a:rPr lang="en-US" altLang="ko-KR" sz="2000" dirty="0" smtClean="0"/>
              <a:t>!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 </a:t>
            </a:r>
            <a:endParaRPr lang="en-US" altLang="ko-KR" sz="2000" b="1" dirty="0"/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C:\Users\HyoJin\AppData\Local\Microsoft\Windows\Temporary Internet Files\Content.IE5\69T3EVX2\좌절금지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68152" cy="1364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2. </a:t>
            </a:r>
            <a:r>
              <a:rPr lang="ko-KR" altLang="en-US" dirty="0" smtClean="0"/>
              <a:t>특수교육학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7" name="내용 개체 틀 6" descr="P20160108_090535322_C868A4F8-7C27-4097-AB56-2D246682D1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700993" cy="4937125"/>
          </a:xfrm>
        </p:spPr>
      </p:pic>
      <p:sp>
        <p:nvSpPr>
          <p:cNvPr id="8" name="TextBox 7"/>
          <p:cNvSpPr txBox="1"/>
          <p:nvPr/>
        </p:nvSpPr>
        <p:spPr>
          <a:xfrm>
            <a:off x="467544" y="13407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/>
              <a:t>지체장애</a:t>
            </a:r>
            <a:endParaRPr lang="ko-KR" altLang="en-US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2123728" y="2996952"/>
            <a:ext cx="2016224" cy="2880320"/>
            <a:chOff x="2123728" y="2996952"/>
            <a:chExt cx="2016224" cy="2880320"/>
          </a:xfrm>
        </p:grpSpPr>
        <p:sp>
          <p:nvSpPr>
            <p:cNvPr id="9" name="타원 8"/>
            <p:cNvSpPr/>
            <p:nvPr/>
          </p:nvSpPr>
          <p:spPr>
            <a:xfrm>
              <a:off x="2771800" y="4005064"/>
              <a:ext cx="432048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2123728" y="5517232"/>
              <a:ext cx="432048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>
              <a:stCxn id="10" idx="0"/>
              <a:endCxn id="9" idx="4"/>
            </p:cNvCxnSpPr>
            <p:nvPr/>
          </p:nvCxnSpPr>
          <p:spPr>
            <a:xfrm flipV="1">
              <a:off x="2339752" y="4365104"/>
              <a:ext cx="648072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형 설명선 13"/>
            <p:cNvSpPr/>
            <p:nvPr/>
          </p:nvSpPr>
          <p:spPr>
            <a:xfrm>
              <a:off x="3203848" y="2996952"/>
              <a:ext cx="936104" cy="792088"/>
            </a:xfrm>
            <a:prstGeom prst="wedgeEllipseCallout">
              <a:avLst>
                <a:gd name="adj1" fmla="val -59046"/>
                <a:gd name="adj2" fmla="val 5769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/>
                <a:t>션트가</a:t>
              </a:r>
              <a:r>
                <a:rPr lang="ko-KR" altLang="en-US" sz="1400" b="1" dirty="0"/>
                <a:t> </a:t>
              </a:r>
              <a:endParaRPr lang="en-US" altLang="ko-KR" sz="1400" b="1" dirty="0" smtClean="0"/>
            </a:p>
            <a:p>
              <a:pPr algn="ctr"/>
              <a:r>
                <a:rPr lang="ko-KR" altLang="en-US" sz="1400" b="1" dirty="0" smtClean="0"/>
                <a:t>뭔데</a:t>
              </a:r>
              <a:r>
                <a:rPr lang="en-US" altLang="ko-KR" sz="1400" b="1" dirty="0" smtClean="0"/>
                <a:t>?</a:t>
              </a:r>
              <a:endParaRPr lang="ko-KR" altLang="en-US" sz="1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99992" y="486916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! </a:t>
            </a:r>
            <a:r>
              <a:rPr lang="ko-KR" altLang="en-US" b="1" dirty="0" smtClean="0"/>
              <a:t>모르면 책에서 찾아봐야지 </a:t>
            </a:r>
            <a:r>
              <a:rPr lang="en-US" altLang="ko-KR" b="1" dirty="0" smtClean="0"/>
              <a:t>!</a:t>
            </a:r>
          </a:p>
          <a:p>
            <a:pPr algn="ctr">
              <a:buFontTx/>
              <a:buChar char="-"/>
            </a:pPr>
            <a:endParaRPr lang="en-US" altLang="ko-KR" b="1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기출 된 내용의 앞</a:t>
            </a:r>
            <a:r>
              <a:rPr lang="en-US" altLang="ko-KR" dirty="0" smtClean="0"/>
              <a:t>, </a:t>
            </a:r>
            <a:r>
              <a:rPr lang="ko-KR" altLang="en-US" dirty="0" smtClean="0"/>
              <a:t>뒤 주변 부분도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꼭</a:t>
            </a:r>
            <a:r>
              <a:rPr lang="en-US" altLang="ko-KR" dirty="0" smtClean="0"/>
              <a:t>!</a:t>
            </a:r>
            <a:r>
              <a:rPr lang="ko-KR" altLang="en-US" dirty="0" smtClean="0"/>
              <a:t> 살펴보자</a:t>
            </a:r>
            <a:r>
              <a:rPr lang="en-US" altLang="ko-KR" dirty="0" smtClean="0"/>
              <a:t>~)</a:t>
            </a:r>
            <a:endParaRPr lang="ko-KR" altLang="en-US" dirty="0"/>
          </a:p>
        </p:txBody>
      </p:sp>
      <p:grpSp>
        <p:nvGrpSpPr>
          <p:cNvPr id="27" name="그룹 26"/>
          <p:cNvGrpSpPr/>
          <p:nvPr/>
        </p:nvGrpSpPr>
        <p:grpSpPr>
          <a:xfrm>
            <a:off x="4355976" y="1196752"/>
            <a:ext cx="4514757" cy="3456384"/>
            <a:chOff x="4355976" y="1196752"/>
            <a:chExt cx="4514757" cy="3456384"/>
          </a:xfrm>
        </p:grpSpPr>
        <p:pic>
          <p:nvPicPr>
            <p:cNvPr id="15" name="그림 14" descr="P20160108_090548470_6BAD3FA2-0755-4936-AEFC-E20560F291A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1268760"/>
              <a:ext cx="4514757" cy="338437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644008" y="1196752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/>
                <a:t>지체장애학생교육</a:t>
              </a:r>
              <a:r>
                <a:rPr lang="en-US" altLang="ko-KR" b="1" dirty="0" smtClean="0"/>
                <a:t>-</a:t>
              </a:r>
              <a:r>
                <a:rPr lang="ko-KR" altLang="en-US" b="1" dirty="0" smtClean="0"/>
                <a:t>박은혜 저</a:t>
              </a:r>
              <a:endParaRPr lang="ko-KR" altLang="en-US" b="1" dirty="0"/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5580112" y="3356992"/>
              <a:ext cx="25202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7092280" y="2996952"/>
              <a:ext cx="13681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5148064" y="3140968"/>
              <a:ext cx="33123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59" name="Picture 3" descr="C:\Users\HyoJin\AppData\Local\Microsoft\Windows\Temporary Internet Files\Content.IE5\69T3EVX2\Simple_light_bulb_graphic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53389"/>
            <a:ext cx="936104" cy="971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2. </a:t>
            </a:r>
            <a:r>
              <a:rPr lang="ko-KR" altLang="en-US" dirty="0" smtClean="0"/>
              <a:t>특수교육학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 smtClean="0"/>
              <a:t>강사 마다 답이 다르다</a:t>
            </a:r>
            <a:r>
              <a:rPr lang="en-US" altLang="ko-KR" sz="2400" b="1" dirty="0" smtClean="0"/>
              <a:t>? </a:t>
            </a:r>
          </a:p>
          <a:p>
            <a:pPr>
              <a:buNone/>
            </a:pPr>
            <a:endParaRPr lang="en-US" altLang="ko-KR" sz="2400" b="1" dirty="0" smtClean="0"/>
          </a:p>
        </p:txBody>
      </p:sp>
      <p:pic>
        <p:nvPicPr>
          <p:cNvPr id="5" name="그림 4" descr="P20160108_084042971_ADE04F19-C1E2-49F0-ACEE-EE3BF53D3D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8522" y="2409871"/>
            <a:ext cx="3938405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1988840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j-lt"/>
              </a:rPr>
              <a:t>임용 시험은 </a:t>
            </a:r>
            <a:r>
              <a:rPr lang="en-US" altLang="ko-KR" sz="2400" b="1" dirty="0" smtClean="0">
                <a:latin typeface="+mj-lt"/>
              </a:rPr>
              <a:t>‘</a:t>
            </a:r>
            <a:r>
              <a:rPr lang="ko-KR" altLang="en-US" sz="2400" b="1" dirty="0" smtClean="0">
                <a:latin typeface="+mj-lt"/>
              </a:rPr>
              <a:t>답 공개 </a:t>
            </a:r>
            <a:r>
              <a:rPr lang="en-US" altLang="ko-KR" sz="2400" b="1" dirty="0" smtClean="0">
                <a:latin typeface="+mj-lt"/>
              </a:rPr>
              <a:t>x</a:t>
            </a:r>
            <a:r>
              <a:rPr lang="en-US" altLang="ko-KR" dirty="0" smtClean="0"/>
              <a:t>’</a:t>
            </a:r>
          </a:p>
          <a:p>
            <a:endParaRPr lang="en-US" altLang="ko-KR" dirty="0"/>
          </a:p>
          <a:p>
            <a:r>
              <a:rPr lang="en-US" altLang="ko-KR" dirty="0" smtClean="0"/>
              <a:t>-&gt; </a:t>
            </a:r>
            <a:r>
              <a:rPr lang="ko-KR" altLang="en-US" dirty="0" smtClean="0"/>
              <a:t> </a:t>
            </a:r>
            <a:r>
              <a:rPr lang="ko-KR" altLang="en-US" sz="2200" dirty="0" smtClean="0"/>
              <a:t>강사마다 생각하는 답이 다</a:t>
            </a:r>
            <a:r>
              <a:rPr lang="ko-KR" altLang="en-US" sz="2200" dirty="0"/>
              <a:t>름</a:t>
            </a:r>
            <a:endParaRPr lang="en-US" altLang="ko-KR" sz="2200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3639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/>
              <a:t>내가 샀던 기출문제집</a:t>
            </a:r>
            <a:endParaRPr lang="ko-KR" alt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3635896" y="371703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2060"/>
                </a:solidFill>
                <a:latin typeface="+mj-lt"/>
              </a:rPr>
              <a:t>∴ 기출문제집을 </a:t>
            </a:r>
            <a:r>
              <a:rPr lang="en-US" altLang="ko-KR" sz="20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ko-KR" altLang="en-US" sz="2000" b="1" dirty="0" smtClean="0">
                <a:solidFill>
                  <a:srgbClr val="FF0000"/>
                </a:solidFill>
                <a:latin typeface="+mj-lt"/>
              </a:rPr>
              <a:t>권</a:t>
            </a:r>
            <a:r>
              <a:rPr lang="ko-KR" altLang="en-US" sz="2000" b="1" dirty="0" smtClean="0">
                <a:solidFill>
                  <a:srgbClr val="002060"/>
                </a:solidFill>
                <a:latin typeface="+mj-lt"/>
              </a:rPr>
              <a:t> 정도는 사는 걸 추천</a:t>
            </a:r>
            <a:r>
              <a:rPr lang="en-US" altLang="ko-KR" sz="2000" b="1" dirty="0" smtClean="0">
                <a:solidFill>
                  <a:srgbClr val="002060"/>
                </a:solidFill>
                <a:latin typeface="+mj-lt"/>
              </a:rPr>
              <a:t>! </a:t>
            </a:r>
            <a:endParaRPr lang="ko-KR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425302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lt"/>
              </a:rPr>
              <a:t>-&gt; </a:t>
            </a:r>
            <a:r>
              <a:rPr lang="ko-KR" altLang="en-US" sz="2000" dirty="0" smtClean="0">
                <a:latin typeface="+mj-lt"/>
              </a:rPr>
              <a:t>강사들 답 비교하기</a:t>
            </a:r>
            <a:r>
              <a:rPr lang="en-US" altLang="ko-KR" sz="2000" dirty="0" smtClean="0">
                <a:latin typeface="+mj-lt"/>
              </a:rPr>
              <a:t>! </a:t>
            </a:r>
            <a:endParaRPr lang="ko-KR" altLang="en-US" sz="2000" dirty="0">
              <a:latin typeface="+mj-lt"/>
            </a:endParaRPr>
          </a:p>
        </p:txBody>
      </p:sp>
      <p:pic>
        <p:nvPicPr>
          <p:cNvPr id="20482" name="Picture 2" descr="C:\Users\HyoJin\AppData\Local\Microsoft\Windows\Temporary Internet Files\Content.IE5\L98UDME4\Boy-Studying-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221088"/>
            <a:ext cx="197307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2. </a:t>
            </a:r>
            <a:r>
              <a:rPr lang="ko-KR" altLang="en-US" dirty="0" smtClean="0"/>
              <a:t>특수교육학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400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기출 표시 방법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!</a:t>
            </a:r>
            <a:endParaRPr lang="ko-KR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그림 5" descr="P20160108_095135787_DE89018F-2BDC-4FB3-A061-6166895CAE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93272" y="2577650"/>
            <a:ext cx="2977819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514790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 smtClean="0"/>
              <a:t>색깔 스티커 준비</a:t>
            </a:r>
            <a:r>
              <a:rPr lang="en-US" altLang="ko-KR" b="1" dirty="0" smtClean="0"/>
              <a:t>!</a:t>
            </a:r>
          </a:p>
          <a:p>
            <a:pPr marL="342900" indent="-342900"/>
            <a:r>
              <a:rPr lang="en-US" altLang="ko-KR" sz="1600" dirty="0" smtClean="0"/>
              <a:t> (</a:t>
            </a:r>
            <a:r>
              <a:rPr lang="ko-KR" altLang="en-US" sz="1600" dirty="0" err="1" smtClean="0"/>
              <a:t>초특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유특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중특</a:t>
            </a:r>
            <a:r>
              <a:rPr lang="ko-KR" altLang="en-US" sz="1600" dirty="0" smtClean="0"/>
              <a:t> 문제</a:t>
            </a:r>
            <a:endParaRPr lang="en-US" altLang="ko-KR" sz="1600" dirty="0" smtClean="0"/>
          </a:p>
          <a:p>
            <a:pPr marL="342900" indent="-342900"/>
            <a:r>
              <a:rPr lang="ko-KR" altLang="en-US" sz="1600" dirty="0" smtClean="0"/>
              <a:t>       표시할 색깔 정하기</a:t>
            </a:r>
            <a:r>
              <a:rPr lang="en-US" altLang="ko-KR" sz="1600" dirty="0" smtClean="0"/>
              <a:t>)</a:t>
            </a:r>
          </a:p>
        </p:txBody>
      </p:sp>
      <p:sp>
        <p:nvSpPr>
          <p:cNvPr id="8" name="설명선 1 7"/>
          <p:cNvSpPr/>
          <p:nvPr/>
        </p:nvSpPr>
        <p:spPr>
          <a:xfrm>
            <a:off x="1907704" y="2708920"/>
            <a:ext cx="504056" cy="288032"/>
          </a:xfrm>
          <a:prstGeom prst="borderCallout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중특</a:t>
            </a:r>
            <a:endParaRPr lang="ko-KR" altLang="en-US" sz="1050" dirty="0"/>
          </a:p>
        </p:txBody>
      </p:sp>
      <p:sp>
        <p:nvSpPr>
          <p:cNvPr id="9" name="설명선 1 8"/>
          <p:cNvSpPr/>
          <p:nvPr/>
        </p:nvSpPr>
        <p:spPr>
          <a:xfrm>
            <a:off x="1547664" y="2348880"/>
            <a:ext cx="504056" cy="288032"/>
          </a:xfrm>
          <a:prstGeom prst="borderCallout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유특</a:t>
            </a:r>
            <a:endParaRPr lang="ko-KR" altLang="en-US" sz="1050" dirty="0"/>
          </a:p>
        </p:txBody>
      </p:sp>
      <p:sp>
        <p:nvSpPr>
          <p:cNvPr id="10" name="설명선 1 9"/>
          <p:cNvSpPr/>
          <p:nvPr/>
        </p:nvSpPr>
        <p:spPr>
          <a:xfrm>
            <a:off x="539552" y="2348880"/>
            <a:ext cx="504056" cy="288032"/>
          </a:xfrm>
          <a:prstGeom prst="borderCallout1">
            <a:avLst>
              <a:gd name="adj1" fmla="val 76070"/>
              <a:gd name="adj2" fmla="val 1745"/>
              <a:gd name="adj3" fmla="val 143365"/>
              <a:gd name="adj4" fmla="val -305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초특</a:t>
            </a:r>
            <a:endParaRPr lang="ko-KR" altLang="en-US" sz="1050" dirty="0"/>
          </a:p>
        </p:txBody>
      </p:sp>
      <p:pic>
        <p:nvPicPr>
          <p:cNvPr id="12" name="그림 11" descr="P20160108_095049075_502E0DDC-E825-49A2-AAC6-644537E9E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556792"/>
            <a:ext cx="2401467" cy="1800200"/>
          </a:xfrm>
          <a:prstGeom prst="rect">
            <a:avLst/>
          </a:prstGeom>
        </p:spPr>
      </p:pic>
      <p:pic>
        <p:nvPicPr>
          <p:cNvPr id="13" name="그림 12" descr="P20160108_095003407_D6DAE36C-68A9-410C-9368-FEC3C0EE52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915816" y="3429000"/>
            <a:ext cx="2401467" cy="1800200"/>
          </a:xfrm>
          <a:prstGeom prst="rect">
            <a:avLst/>
          </a:prstGeom>
        </p:spPr>
      </p:pic>
      <p:sp>
        <p:nvSpPr>
          <p:cNvPr id="14" name="곱셈 기호 13"/>
          <p:cNvSpPr/>
          <p:nvPr/>
        </p:nvSpPr>
        <p:spPr>
          <a:xfrm>
            <a:off x="2987824" y="1700808"/>
            <a:ext cx="2232248" cy="1440160"/>
          </a:xfrm>
          <a:prstGeom prst="mathMultiply">
            <a:avLst>
              <a:gd name="adj1" fmla="val 6765"/>
            </a:avLst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도넛 14"/>
          <p:cNvSpPr/>
          <p:nvPr/>
        </p:nvSpPr>
        <p:spPr>
          <a:xfrm>
            <a:off x="3275856" y="3645024"/>
            <a:ext cx="1512168" cy="1224136"/>
          </a:xfrm>
          <a:prstGeom prst="donut">
            <a:avLst>
              <a:gd name="adj" fmla="val 746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2. </a:t>
            </a:r>
            <a:r>
              <a:rPr lang="ko-KR" altLang="en-US" b="1" dirty="0" smtClean="0"/>
              <a:t>기출 표시할 교재 선정</a:t>
            </a:r>
            <a:r>
              <a:rPr lang="en-US" altLang="ko-KR" b="1" dirty="0" smtClean="0"/>
              <a:t>!</a:t>
            </a:r>
            <a:endParaRPr lang="ko-KR" altLang="en-US" b="1" dirty="0"/>
          </a:p>
        </p:txBody>
      </p:sp>
      <p:sp>
        <p:nvSpPr>
          <p:cNvPr id="17" name="구름 모양 설명선 16"/>
          <p:cNvSpPr/>
          <p:nvPr/>
        </p:nvSpPr>
        <p:spPr>
          <a:xfrm>
            <a:off x="4427984" y="1196752"/>
            <a:ext cx="1656184" cy="936104"/>
          </a:xfrm>
          <a:prstGeom prst="cloudCallout">
            <a:avLst>
              <a:gd name="adj1" fmla="val -20833"/>
              <a:gd name="adj2" fmla="val 977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140406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ea"/>
                <a:ea typeface="+mj-ea"/>
              </a:rPr>
              <a:t>책이 너무 두꺼워 안돼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기본 이론서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48598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/>
              <a:t>요약된 서브노트</a:t>
            </a:r>
            <a:endParaRPr lang="ko-KR" altLang="en-US" b="1" dirty="0"/>
          </a:p>
        </p:txBody>
      </p:sp>
      <p:sp>
        <p:nvSpPr>
          <p:cNvPr id="21" name="오른쪽 화살표 20"/>
          <p:cNvSpPr/>
          <p:nvPr/>
        </p:nvSpPr>
        <p:spPr>
          <a:xfrm>
            <a:off x="2555776" y="3356992"/>
            <a:ext cx="288032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508104" y="3356992"/>
            <a:ext cx="288032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 descr="P20160108_095236334_8AF6855A-8A0C-486E-8339-A3F2E93B6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868144" y="2996952"/>
            <a:ext cx="3024336" cy="22671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12160" y="53732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3. </a:t>
            </a:r>
            <a:r>
              <a:rPr lang="ko-KR" altLang="en-US" b="1" dirty="0" err="1" smtClean="0"/>
              <a:t>기출된</a:t>
            </a:r>
            <a:r>
              <a:rPr lang="ko-KR" altLang="en-US" b="1" dirty="0" smtClean="0"/>
              <a:t> 내용 찾아서 스티커로 표시</a:t>
            </a:r>
            <a:r>
              <a:rPr lang="en-US" altLang="ko-KR" b="1" dirty="0" smtClean="0"/>
              <a:t>!</a:t>
            </a:r>
            <a:endParaRPr lang="ko-KR" altLang="en-US" b="1" dirty="0"/>
          </a:p>
        </p:txBody>
      </p:sp>
      <p:sp>
        <p:nvSpPr>
          <p:cNvPr id="25" name="타원 24"/>
          <p:cNvSpPr/>
          <p:nvPr/>
        </p:nvSpPr>
        <p:spPr>
          <a:xfrm>
            <a:off x="7092280" y="2204864"/>
            <a:ext cx="720080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16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76256" y="18355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B4-5</a:t>
            </a:r>
            <a:r>
              <a:rPr lang="ko-KR" altLang="en-US" dirty="0" smtClean="0"/>
              <a:t>번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ㄱ</a:t>
            </a:r>
            <a:endParaRPr lang="ko-KR" altLang="en-US" dirty="0"/>
          </a:p>
        </p:txBody>
      </p:sp>
      <p:sp>
        <p:nvSpPr>
          <p:cNvPr id="28" name="설명선 2(테두리 없음) 27"/>
          <p:cNvSpPr/>
          <p:nvPr/>
        </p:nvSpPr>
        <p:spPr>
          <a:xfrm>
            <a:off x="7812360" y="1412776"/>
            <a:ext cx="792088" cy="360040"/>
          </a:xfrm>
          <a:prstGeom prst="callout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/>
              <a:t>번호표시</a:t>
            </a:r>
            <a:endParaRPr lang="ko-KR" altLang="en-US" sz="1100" b="1"/>
          </a:p>
        </p:txBody>
      </p:sp>
      <p:sp>
        <p:nvSpPr>
          <p:cNvPr id="29" name="설명선 2(테두리 없음) 28"/>
          <p:cNvSpPr/>
          <p:nvPr/>
        </p:nvSpPr>
        <p:spPr>
          <a:xfrm>
            <a:off x="5940152" y="2204864"/>
            <a:ext cx="792088" cy="360040"/>
          </a:xfrm>
          <a:prstGeom prst="callout2">
            <a:avLst>
              <a:gd name="adj1" fmla="val 18750"/>
              <a:gd name="adj2" fmla="val -8333"/>
              <a:gd name="adj3" fmla="val 36387"/>
              <a:gd name="adj4" fmla="val 118015"/>
              <a:gd name="adj5" fmla="val 73699"/>
              <a:gd name="adj6" fmla="val 1649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/>
              <a:t>기출년도</a:t>
            </a:r>
            <a:endParaRPr lang="ko-KR" altLang="en-US" sz="1100" b="1" dirty="0"/>
          </a:p>
        </p:txBody>
      </p:sp>
      <p:sp>
        <p:nvSpPr>
          <p:cNvPr id="30" name="설명선 2(테두리 없음) 29"/>
          <p:cNvSpPr/>
          <p:nvPr/>
        </p:nvSpPr>
        <p:spPr>
          <a:xfrm>
            <a:off x="8172400" y="2348880"/>
            <a:ext cx="755576" cy="288032"/>
          </a:xfrm>
          <a:prstGeom prst="callout2">
            <a:avLst>
              <a:gd name="adj1" fmla="val 18750"/>
              <a:gd name="adj2" fmla="val -8333"/>
              <a:gd name="adj3" fmla="val 14341"/>
              <a:gd name="adj4" fmla="val -8263"/>
              <a:gd name="adj5" fmla="val 55180"/>
              <a:gd name="adj6" fmla="val -480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/>
              <a:t>색깔</a:t>
            </a:r>
            <a:endParaRPr lang="en-US" altLang="ko-KR" sz="1100" b="1" dirty="0" smtClean="0"/>
          </a:p>
          <a:p>
            <a:pPr algn="ctr"/>
            <a:r>
              <a:rPr lang="en-US" altLang="ko-KR" sz="1100" b="1" dirty="0" smtClean="0"/>
              <a:t>(</a:t>
            </a:r>
            <a:r>
              <a:rPr lang="ko-KR" altLang="en-US" sz="1100" b="1" dirty="0" err="1" smtClean="0"/>
              <a:t>초특</a:t>
            </a:r>
            <a:r>
              <a:rPr lang="en-US" altLang="ko-KR" sz="1100" b="1" dirty="0" smtClean="0"/>
              <a:t>)</a:t>
            </a:r>
            <a:endParaRPr lang="ko-KR" alt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2. </a:t>
            </a:r>
            <a:r>
              <a:rPr lang="ko-KR" altLang="en-US" dirty="0" smtClean="0"/>
              <a:t>특수교육학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400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기출 표시 방법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!</a:t>
            </a:r>
            <a:endParaRPr lang="ko-KR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31" name="그림 30" descr="P20160108_095308303_08691DFE-5648-41FE-BAD2-7E65F9C5F38F.JPG"/>
          <p:cNvPicPr>
            <a:picLocks noChangeAspect="1"/>
          </p:cNvPicPr>
          <p:nvPr/>
        </p:nvPicPr>
        <p:blipFill>
          <a:blip r:embed="rId2" cstate="print"/>
          <a:srcRect r="2273" b="26741"/>
          <a:stretch>
            <a:fillRect/>
          </a:stretch>
        </p:blipFill>
        <p:spPr>
          <a:xfrm>
            <a:off x="0" y="1881336"/>
            <a:ext cx="4211960" cy="4211960"/>
          </a:xfrm>
          <a:prstGeom prst="rect">
            <a:avLst/>
          </a:prstGeom>
        </p:spPr>
      </p:pic>
      <p:pic>
        <p:nvPicPr>
          <p:cNvPr id="32" name="그림 31" descr="P20160108_095325410_3FD0D637-DE5A-4443-AF74-56D34EB3F7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472" y="1881336"/>
            <a:ext cx="4860032" cy="4248472"/>
          </a:xfrm>
          <a:prstGeom prst="rect">
            <a:avLst/>
          </a:prstGeom>
        </p:spPr>
      </p:pic>
      <p:sp>
        <p:nvSpPr>
          <p:cNvPr id="33" name="타원형 설명선 32"/>
          <p:cNvSpPr/>
          <p:nvPr/>
        </p:nvSpPr>
        <p:spPr>
          <a:xfrm>
            <a:off x="2771800" y="1484784"/>
            <a:ext cx="1944216" cy="1080120"/>
          </a:xfrm>
          <a:prstGeom prst="wedgeEllipseCallout">
            <a:avLst>
              <a:gd name="adj1" fmla="val -97260"/>
              <a:gd name="adj2" fmla="val 954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형 설명선 33"/>
          <p:cNvSpPr/>
          <p:nvPr/>
        </p:nvSpPr>
        <p:spPr>
          <a:xfrm>
            <a:off x="5364088" y="1196752"/>
            <a:ext cx="1944216" cy="1080120"/>
          </a:xfrm>
          <a:prstGeom prst="wedgeEllipseCallout">
            <a:avLst>
              <a:gd name="adj1" fmla="val 39590"/>
              <a:gd name="adj2" fmla="val 1789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987824" y="17008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기출 된 내용도 추가하고</a:t>
            </a:r>
            <a:r>
              <a:rPr lang="en-US" altLang="ko-KR" b="1" dirty="0" smtClean="0"/>
              <a:t>~</a:t>
            </a:r>
            <a:endParaRPr lang="ko-KR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580112" y="141451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기출 문제도 붙여보고</a:t>
            </a:r>
            <a:r>
              <a:rPr lang="en-US" altLang="ko-KR" b="1" dirty="0" smtClean="0"/>
              <a:t>~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3. </a:t>
            </a:r>
            <a:r>
              <a:rPr lang="ko-KR" altLang="en-US" dirty="0" smtClean="0"/>
              <a:t>특수교육과정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4937760"/>
          </a:xfrm>
        </p:spPr>
        <p:txBody>
          <a:bodyPr/>
          <a:lstStyle/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340768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교재</a:t>
            </a:r>
            <a:r>
              <a:rPr lang="en-US" altLang="ko-KR" dirty="0" smtClean="0"/>
              <a:t>: </a:t>
            </a:r>
            <a:r>
              <a:rPr lang="ko-KR" altLang="en-US" dirty="0" smtClean="0"/>
              <a:t>특수교육과정 원문 파일</a:t>
            </a:r>
            <a:r>
              <a:rPr lang="en-US" altLang="ko-KR" dirty="0" smtClean="0"/>
              <a:t>(http://ncic.re.kr/), </a:t>
            </a:r>
            <a:r>
              <a:rPr lang="ko-KR" altLang="en-US" dirty="0" smtClean="0"/>
              <a:t>강사가 만든 자료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판매되는 책 등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635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b="1" dirty="0" smtClean="0"/>
              <a:t>공부방법</a:t>
            </a:r>
            <a:r>
              <a:rPr lang="en-US" altLang="ko-KR" dirty="0" smtClean="0"/>
              <a:t>: </a:t>
            </a:r>
            <a:r>
              <a:rPr lang="ko-KR" altLang="en-US" dirty="0" smtClean="0"/>
              <a:t>빈칸 채우기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기출문제 풀기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스터디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.. </a:t>
            </a:r>
            <a:r>
              <a:rPr lang="en-US" altLang="ko-KR" dirty="0" smtClean="0">
                <a:solidFill>
                  <a:srgbClr val="FF0000"/>
                </a:solidFill>
              </a:rPr>
              <a:t>( </a:t>
            </a:r>
            <a:r>
              <a:rPr lang="ko-KR" altLang="en-US" dirty="0" smtClean="0">
                <a:solidFill>
                  <a:srgbClr val="FF0000"/>
                </a:solidFill>
              </a:rPr>
              <a:t>효율적으로 </a:t>
            </a:r>
            <a:r>
              <a:rPr lang="ko-KR" altLang="en-US" b="1" dirty="0" smtClean="0">
                <a:solidFill>
                  <a:srgbClr val="FF0000"/>
                </a:solidFill>
              </a:rPr>
              <a:t>암기</a:t>
            </a:r>
            <a:r>
              <a:rPr lang="ko-KR" altLang="en-US" dirty="0" smtClean="0">
                <a:solidFill>
                  <a:srgbClr val="FF0000"/>
                </a:solidFill>
              </a:rPr>
              <a:t>하기가 관건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9" t="18297" r="73715" b="24588"/>
          <a:stretch>
            <a:fillRect/>
          </a:stretch>
        </p:blipFill>
        <p:spPr bwMode="auto">
          <a:xfrm>
            <a:off x="323528" y="2204864"/>
            <a:ext cx="1800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P20160109_155729929_AB23CBCF-23D1-49E5-B2B4-E8E181B56CED.JPG"/>
          <p:cNvPicPr>
            <a:picLocks noChangeAspect="1"/>
          </p:cNvPicPr>
          <p:nvPr/>
        </p:nvPicPr>
        <p:blipFill>
          <a:blip r:embed="rId3" cstate="print"/>
          <a:srcRect r="43800"/>
          <a:stretch>
            <a:fillRect/>
          </a:stretch>
        </p:blipFill>
        <p:spPr>
          <a:xfrm rot="16200000">
            <a:off x="2700575" y="1700026"/>
            <a:ext cx="3024336" cy="4034013"/>
          </a:xfrm>
          <a:prstGeom prst="rect">
            <a:avLst/>
          </a:prstGeom>
        </p:spPr>
      </p:pic>
      <p:pic>
        <p:nvPicPr>
          <p:cNvPr id="11" name="그림 10" descr="P20160109_155812344_A7791920-CB2D-406D-AE36-0D34033889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867280" y="2637776"/>
            <a:ext cx="3458112" cy="2592288"/>
          </a:xfrm>
          <a:prstGeom prst="rect">
            <a:avLst/>
          </a:prstGeom>
        </p:spPr>
      </p:pic>
      <p:sp>
        <p:nvSpPr>
          <p:cNvPr id="13" name="타원형 설명선 12"/>
          <p:cNvSpPr/>
          <p:nvPr/>
        </p:nvSpPr>
        <p:spPr>
          <a:xfrm>
            <a:off x="4355976" y="5373216"/>
            <a:ext cx="1656184" cy="720080"/>
          </a:xfrm>
          <a:prstGeom prst="wedgeEllipseCallout">
            <a:avLst>
              <a:gd name="adj1" fmla="val -16725"/>
              <a:gd name="adj2" fmla="val -1332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7236296" y="5589240"/>
            <a:ext cx="1656184" cy="720080"/>
          </a:xfrm>
          <a:prstGeom prst="wedgeEllipseCallout">
            <a:avLst>
              <a:gd name="adj1" fmla="val -25105"/>
              <a:gd name="adj2" fmla="val -1403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58924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문제집 이용</a:t>
            </a:r>
            <a:endParaRPr lang="ko-KR" alt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08304" y="578551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중요한 것 추리기</a:t>
            </a:r>
            <a:endParaRPr lang="ko-KR" altLang="en-US" sz="1400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71094920" descr="EMB0000104043a3"/>
          <p:cNvPicPr>
            <a:picLocks noChangeAspect="1" noChangeArrowheads="1"/>
          </p:cNvPicPr>
          <p:nvPr/>
        </p:nvPicPr>
        <p:blipFill>
          <a:blip r:embed="rId5" cstate="print"/>
          <a:srcRect l="27864" t="28049" r="41972" b="14349"/>
          <a:stretch>
            <a:fillRect/>
          </a:stretch>
        </p:blipFill>
        <p:spPr bwMode="auto">
          <a:xfrm>
            <a:off x="395536" y="4293096"/>
            <a:ext cx="1628775" cy="1945382"/>
          </a:xfrm>
          <a:prstGeom prst="rect">
            <a:avLst/>
          </a:prstGeom>
          <a:noFill/>
        </p:spPr>
      </p:pic>
      <p:sp>
        <p:nvSpPr>
          <p:cNvPr id="12" name="타원형 설명선 11"/>
          <p:cNvSpPr/>
          <p:nvPr/>
        </p:nvSpPr>
        <p:spPr>
          <a:xfrm>
            <a:off x="1979712" y="5085184"/>
            <a:ext cx="1584176" cy="720080"/>
          </a:xfrm>
          <a:prstGeom prst="wedgeEllipseCallout">
            <a:avLst>
              <a:gd name="adj1" fmla="val -72484"/>
              <a:gd name="adj2" fmla="val 783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52292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/>
              <a:t>빈칸만들기</a:t>
            </a:r>
            <a:r>
              <a:rPr lang="en-US" altLang="ko-KR" sz="1400" b="1" dirty="0" smtClean="0"/>
              <a:t>&amp;</a:t>
            </a:r>
          </a:p>
          <a:p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채우기 </a:t>
            </a:r>
            <a:r>
              <a:rPr lang="ko-KR" altLang="en-US" sz="1400" b="1" dirty="0" err="1" smtClean="0"/>
              <a:t>스터디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3. </a:t>
            </a:r>
            <a:r>
              <a:rPr lang="ko-KR" altLang="en-US" dirty="0" smtClean="0"/>
              <a:t>특수교육과정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4937760"/>
          </a:xfrm>
        </p:spPr>
        <p:txBody>
          <a:bodyPr/>
          <a:lstStyle/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67544" y="1331476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나는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월 </a:t>
            </a:r>
            <a:r>
              <a:rPr lang="ko-KR" altLang="en-US" b="1" dirty="0" err="1" smtClean="0"/>
              <a:t>부터</a:t>
            </a:r>
            <a:r>
              <a:rPr lang="ko-KR" altLang="en-US" b="1" dirty="0" smtClean="0"/>
              <a:t> 시작 </a:t>
            </a:r>
            <a:r>
              <a:rPr lang="en-US" altLang="ko-KR" b="1" dirty="0" smtClean="0"/>
              <a:t>-&gt; </a:t>
            </a:r>
            <a:r>
              <a:rPr lang="ko-KR" altLang="en-US" b="1" dirty="0" smtClean="0"/>
              <a:t>암기</a:t>
            </a:r>
            <a:r>
              <a:rPr lang="en-US" altLang="ko-KR" b="1" dirty="0" smtClean="0"/>
              <a:t>xx 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끝까지 고생함</a:t>
            </a:r>
            <a:r>
              <a:rPr lang="en-US" altLang="ko-KR" b="1" dirty="0" smtClean="0"/>
              <a:t>. </a:t>
            </a:r>
            <a:r>
              <a:rPr lang="ko-KR" altLang="en-US" dirty="0" smtClean="0"/>
              <a:t>그냥 외울 수 있는 한 외우고 </a:t>
            </a:r>
            <a:r>
              <a:rPr lang="ko-KR" altLang="en-US" dirty="0" err="1" smtClean="0"/>
              <a:t>시험침</a:t>
            </a:r>
            <a:r>
              <a:rPr lang="en-US" altLang="ko-KR" dirty="0" smtClean="0"/>
              <a:t>…. 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844824"/>
            <a:ext cx="907300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추천</a:t>
            </a:r>
            <a:r>
              <a:rPr lang="en-US" altLang="ko-KR" dirty="0" smtClean="0"/>
              <a:t>:  1. </a:t>
            </a:r>
            <a:r>
              <a:rPr lang="ko-KR" altLang="en-US" dirty="0" err="1" smtClean="0"/>
              <a:t>특과정은</a:t>
            </a:r>
            <a:r>
              <a:rPr lang="ko-KR" altLang="en-US" dirty="0" smtClean="0"/>
              <a:t> 되도록 </a:t>
            </a:r>
            <a:r>
              <a:rPr lang="ko-KR" altLang="en-US" b="1" dirty="0" smtClean="0">
                <a:solidFill>
                  <a:srgbClr val="0070C0"/>
                </a:solidFill>
              </a:rPr>
              <a:t>일찍</a:t>
            </a:r>
            <a:r>
              <a:rPr lang="ko-KR" altLang="en-US" dirty="0" smtClean="0"/>
              <a:t> 암기 시작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   </a:t>
            </a:r>
            <a:r>
              <a:rPr lang="ko-KR" altLang="en-US" dirty="0" smtClean="0"/>
              <a:t>   </a:t>
            </a:r>
            <a:r>
              <a:rPr lang="en-US" altLang="ko-KR" dirty="0" smtClean="0"/>
              <a:t>2. </a:t>
            </a:r>
            <a:r>
              <a:rPr lang="ko-KR" altLang="en-US" b="1" dirty="0" smtClean="0">
                <a:solidFill>
                  <a:srgbClr val="FF0000"/>
                </a:solidFill>
              </a:rPr>
              <a:t>효율적</a:t>
            </a:r>
            <a:r>
              <a:rPr lang="ko-KR" altLang="en-US" dirty="0" smtClean="0"/>
              <a:t>으로 암기하기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진짜 중요</a:t>
            </a:r>
            <a:r>
              <a:rPr lang="en-US" altLang="ko-KR" dirty="0" smtClean="0"/>
              <a:t>! </a:t>
            </a:r>
            <a:r>
              <a:rPr lang="ko-KR" altLang="en-US" dirty="0" smtClean="0"/>
              <a:t>양이 어마 무시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      =&gt; </a:t>
            </a:r>
            <a:r>
              <a:rPr lang="ko-KR" altLang="en-US" dirty="0" err="1" smtClean="0"/>
              <a:t>특과정</a:t>
            </a:r>
            <a:r>
              <a:rPr lang="ko-KR" altLang="en-US" dirty="0" smtClean="0"/>
              <a:t> 초등 </a:t>
            </a:r>
            <a:r>
              <a:rPr lang="ko-KR" altLang="en-US" u="sng" dirty="0" smtClean="0"/>
              <a:t>강사 강의</a:t>
            </a:r>
            <a:r>
              <a:rPr lang="ko-KR" altLang="en-US" dirty="0" smtClean="0"/>
              <a:t>가 올해 새로 생긴 걸로 앎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올해 교육과정 개정되면서                   </a:t>
            </a:r>
            <a:endParaRPr lang="en-US" altLang="ko-KR" sz="1600" dirty="0" smtClean="0"/>
          </a:p>
          <a:p>
            <a:r>
              <a:rPr lang="en-US" altLang="ko-KR" sz="1600" dirty="0" smtClean="0"/>
              <a:t>                 </a:t>
            </a:r>
            <a:r>
              <a:rPr lang="ko-KR" altLang="en-US" sz="1600" dirty="0" smtClean="0"/>
              <a:t>어떻게 공부해야 할지 혼란스러울 수 있으니 강사 강의 듣는 것도 한 방법</a:t>
            </a:r>
            <a:r>
              <a:rPr lang="en-US" altLang="ko-KR" sz="1600" dirty="0" smtClean="0"/>
              <a:t>!</a:t>
            </a:r>
            <a:endParaRPr lang="en-US" altLang="ko-KR" dirty="0" smtClean="0"/>
          </a:p>
          <a:p>
            <a:r>
              <a:rPr lang="en-US" altLang="ko-KR" dirty="0" smtClean="0"/>
              <a:t>            </a:t>
            </a:r>
            <a:endParaRPr lang="en-US" altLang="ko-KR" dirty="0" smtClean="0"/>
          </a:p>
          <a:p>
            <a:r>
              <a:rPr lang="en-US" altLang="ko-KR" dirty="0" smtClean="0"/>
              <a:t>            =&gt; </a:t>
            </a:r>
            <a:r>
              <a:rPr lang="ko-KR" altLang="en-US" dirty="0" smtClean="0"/>
              <a:t>보통 내용체계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무조건 암기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성격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교수학습방법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평가 위주로 암기</a:t>
            </a:r>
            <a:endParaRPr lang="en-US" altLang="ko-KR" dirty="0" smtClean="0"/>
          </a:p>
          <a:p>
            <a:r>
              <a:rPr lang="en-US" altLang="ko-KR" sz="1600" dirty="0" smtClean="0"/>
              <a:t>                  but, </a:t>
            </a:r>
            <a:r>
              <a:rPr lang="ko-KR" altLang="en-US" sz="1600" dirty="0" smtClean="0"/>
              <a:t>올해 성취기준 문제가 나와 성취기준도 간과할 수 </a:t>
            </a:r>
            <a:r>
              <a:rPr lang="en-US" altLang="ko-KR" sz="1600" dirty="0" smtClean="0"/>
              <a:t>x </a:t>
            </a:r>
            <a:r>
              <a:rPr lang="ko-KR" altLang="en-US" sz="1600" dirty="0" err="1" smtClean="0"/>
              <a:t>ㅠㅠ</a:t>
            </a:r>
            <a:endParaRPr lang="ko-KR" altLang="en-US" sz="16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72481928" descr="EMB0000104043a6"/>
          <p:cNvPicPr>
            <a:picLocks noChangeAspect="1" noChangeArrowheads="1"/>
          </p:cNvPicPr>
          <p:nvPr/>
        </p:nvPicPr>
        <p:blipFill>
          <a:blip r:embed="rId2" cstate="print"/>
          <a:srcRect l="33458" t="48360" r="45592" b="40009"/>
          <a:stretch>
            <a:fillRect/>
          </a:stretch>
        </p:blipFill>
        <p:spPr bwMode="auto">
          <a:xfrm>
            <a:off x="251520" y="4653136"/>
            <a:ext cx="3219450" cy="952500"/>
          </a:xfrm>
          <a:prstGeom prst="rect">
            <a:avLst/>
          </a:prstGeom>
          <a:noFill/>
        </p:spPr>
      </p:pic>
      <p:cxnSp>
        <p:nvCxnSpPr>
          <p:cNvPr id="23" name="구부러진 연결선 22"/>
          <p:cNvCxnSpPr/>
          <p:nvPr/>
        </p:nvCxnSpPr>
        <p:spPr>
          <a:xfrm rot="5400000">
            <a:off x="143508" y="3681028"/>
            <a:ext cx="1656184" cy="43204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699" name="Picture 3" descr="C:\Users\HyoJin\AppData\Local\Microsoft\Windows\Temporary Internet Files\Content.IE5\69T3EVX2\영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93096"/>
            <a:ext cx="2304256" cy="2043396"/>
          </a:xfrm>
          <a:prstGeom prst="rect">
            <a:avLst/>
          </a:prstGeom>
          <a:noFill/>
        </p:spPr>
      </p:pic>
      <p:sp>
        <p:nvSpPr>
          <p:cNvPr id="11" name="타원형 설명선 10"/>
          <p:cNvSpPr/>
          <p:nvPr/>
        </p:nvSpPr>
        <p:spPr>
          <a:xfrm>
            <a:off x="3923928" y="4509120"/>
            <a:ext cx="1656184" cy="720080"/>
          </a:xfrm>
          <a:prstGeom prst="wedgeEllipseCallout">
            <a:avLst>
              <a:gd name="adj1" fmla="val -72484"/>
              <a:gd name="adj2" fmla="val 783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46339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난 강의 안 들었었음</a:t>
            </a:r>
            <a:r>
              <a:rPr lang="en-US" altLang="ko-KR" sz="1400" b="1" dirty="0" smtClean="0"/>
              <a:t>.</a:t>
            </a:r>
            <a:endParaRPr lang="en-US" altLang="ko-K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</a:t>
            </a:r>
            <a:r>
              <a:rPr lang="en-US" altLang="ko-KR" dirty="0" smtClean="0"/>
              <a:t>4. </a:t>
            </a:r>
            <a:r>
              <a:rPr lang="ko-KR" altLang="en-US" dirty="0" smtClean="0"/>
              <a:t>초</a:t>
            </a:r>
            <a:r>
              <a:rPr lang="ko-KR" altLang="en-US" dirty="0" smtClean="0"/>
              <a:t>등</a:t>
            </a:r>
            <a:r>
              <a:rPr lang="ko-KR" altLang="en-US" dirty="0" smtClean="0"/>
              <a:t>교육과정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4937760"/>
          </a:xfrm>
        </p:spPr>
        <p:txBody>
          <a:bodyPr/>
          <a:lstStyle/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299695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‘</a:t>
            </a:r>
            <a:r>
              <a:rPr lang="ko-KR" altLang="en-US" sz="2800" b="1" dirty="0" smtClean="0"/>
              <a:t>교대 위주 강의</a:t>
            </a:r>
            <a:r>
              <a:rPr lang="en-US" altLang="ko-KR" sz="2800" b="1" dirty="0" smtClean="0"/>
              <a:t>’</a:t>
            </a:r>
            <a:r>
              <a:rPr lang="ko-KR" altLang="en-US" sz="2800" b="1" dirty="0" smtClean="0"/>
              <a:t> </a:t>
            </a:r>
            <a:r>
              <a:rPr lang="en-US" altLang="ko-KR" sz="2800" b="1" dirty="0" err="1" smtClean="0"/>
              <a:t>vs</a:t>
            </a:r>
            <a:r>
              <a:rPr lang="en-US" altLang="ko-KR" sz="2800" b="1" dirty="0" smtClean="0"/>
              <a:t> ‘</a:t>
            </a:r>
            <a:r>
              <a:rPr lang="ko-KR" altLang="en-US" sz="2800" b="1" dirty="0" err="1" smtClean="0"/>
              <a:t>초특만을</a:t>
            </a:r>
            <a:r>
              <a:rPr lang="ko-KR" altLang="en-US" sz="2800" b="1" dirty="0" smtClean="0"/>
              <a:t> 위한 강의</a:t>
            </a:r>
            <a:r>
              <a:rPr lang="en-US" altLang="ko-KR" sz="2800" b="1" dirty="0" smtClean="0"/>
              <a:t>’</a:t>
            </a:r>
            <a:endParaRPr lang="ko-KR" altLang="en-US" sz="2800" b="1" dirty="0"/>
          </a:p>
        </p:txBody>
      </p:sp>
      <p:sp>
        <p:nvSpPr>
          <p:cNvPr id="12" name="타원형 설명선 11"/>
          <p:cNvSpPr/>
          <p:nvPr/>
        </p:nvSpPr>
        <p:spPr>
          <a:xfrm>
            <a:off x="5580112" y="1412776"/>
            <a:ext cx="3024336" cy="1224136"/>
          </a:xfrm>
          <a:prstGeom prst="wedgeEllipseCallout">
            <a:avLst>
              <a:gd name="adj1" fmla="val -37817"/>
              <a:gd name="adj2" fmla="val 749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3" name="타원형 설명선 12"/>
          <p:cNvSpPr/>
          <p:nvPr/>
        </p:nvSpPr>
        <p:spPr>
          <a:xfrm flipH="1">
            <a:off x="251520" y="1412776"/>
            <a:ext cx="2952328" cy="1224136"/>
          </a:xfrm>
          <a:prstGeom prst="wedgeEllipseCallout">
            <a:avLst>
              <a:gd name="adj1" fmla="val -37817"/>
              <a:gd name="adj2" fmla="val 749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장점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꼼꼼하게 공부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단점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양이 너무 많음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3520172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=&gt; </a:t>
            </a:r>
            <a:r>
              <a:rPr lang="ko-KR" altLang="en-US" dirty="0" smtClean="0"/>
              <a:t>내 개인적인 선택은 </a:t>
            </a:r>
            <a:r>
              <a:rPr lang="ko-KR" altLang="en-US" dirty="0" err="1" smtClean="0"/>
              <a:t>초특만을</a:t>
            </a:r>
            <a:r>
              <a:rPr lang="ko-KR" altLang="en-US" dirty="0" smtClean="0"/>
              <a:t> 위한 강의</a:t>
            </a:r>
            <a:r>
              <a:rPr lang="en-US" altLang="ko-KR" dirty="0" smtClean="0"/>
              <a:t>. Why? </a:t>
            </a:r>
            <a:r>
              <a:rPr lang="ko-KR" altLang="en-US" u="sng" dirty="0" smtClean="0"/>
              <a:t>공부해야 할 것이 너무 많음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적절하게 요약된 내용만 보고 시험장 들어가는 게 더 낫다 생각</a:t>
            </a:r>
            <a:r>
              <a:rPr lang="en-US" altLang="ko-KR" dirty="0" smtClean="0"/>
              <a:t>+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초과정</a:t>
            </a:r>
            <a:r>
              <a:rPr lang="ko-KR" altLang="en-US" dirty="0" smtClean="0"/>
              <a:t> 비중이 시험에 그렇게 높지 않음 </a:t>
            </a:r>
            <a:r>
              <a:rPr lang="en-US" altLang="ko-KR" b="1" dirty="0" smtClean="0"/>
              <a:t>( </a:t>
            </a:r>
            <a:r>
              <a:rPr lang="ko-KR" altLang="en-US" b="1" dirty="0" smtClean="0"/>
              <a:t>선택과 집중 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1027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13176"/>
            <a:ext cx="1584176" cy="135537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652120" y="162880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장점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양이 적절함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단점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꼼꼼하게 다 보진 </a:t>
            </a:r>
            <a:r>
              <a:rPr lang="en-US" altLang="ko-KR" sz="1600" dirty="0" smtClean="0"/>
              <a:t>x </a:t>
            </a:r>
            <a:endParaRPr lang="ko-KR" altLang="en-US" sz="1600" dirty="0" smtClean="0"/>
          </a:p>
          <a:p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</a:t>
            </a:r>
            <a:r>
              <a:rPr lang="en-US" altLang="ko-KR" dirty="0" smtClean="0"/>
              <a:t>4. </a:t>
            </a:r>
            <a:r>
              <a:rPr lang="ko-KR" altLang="en-US" dirty="0" smtClean="0"/>
              <a:t>초</a:t>
            </a:r>
            <a:r>
              <a:rPr lang="ko-KR" altLang="en-US" dirty="0" smtClean="0"/>
              <a:t>등</a:t>
            </a:r>
            <a:r>
              <a:rPr lang="ko-KR" altLang="en-US" dirty="0" smtClean="0"/>
              <a:t>교육과정</a:t>
            </a:r>
            <a:endParaRPr lang="ko-KR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내용 개체 틀 15" descr="P20160109_155904031_5B5AD909-0548-4A59-BDA5-0B8A264B36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148159" y="2797134"/>
            <a:ext cx="3767849" cy="2824474"/>
          </a:xfrm>
        </p:spPr>
      </p:pic>
      <p:pic>
        <p:nvPicPr>
          <p:cNvPr id="17" name="그림 16" descr="P20160109_155925036_FF58F65B-7BDB-4400-A15E-2529B295B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563888" y="1656183"/>
            <a:ext cx="3997934" cy="2996952"/>
          </a:xfrm>
          <a:prstGeom prst="rect">
            <a:avLst/>
          </a:prstGeom>
        </p:spPr>
      </p:pic>
      <p:sp>
        <p:nvSpPr>
          <p:cNvPr id="18" name="타원형 설명선 17"/>
          <p:cNvSpPr/>
          <p:nvPr/>
        </p:nvSpPr>
        <p:spPr>
          <a:xfrm flipH="1">
            <a:off x="35496" y="1340768"/>
            <a:ext cx="2664296" cy="1368152"/>
          </a:xfrm>
          <a:prstGeom prst="wedgeEllipseCallout">
            <a:avLst>
              <a:gd name="adj1" fmla="val -4785"/>
              <a:gd name="adj2" fmla="val 7920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55679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초과정도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기출분석</a:t>
            </a:r>
            <a:r>
              <a:rPr lang="ko-KR" altLang="en-US" dirty="0" smtClean="0"/>
              <a:t> 중요</a:t>
            </a:r>
            <a:r>
              <a:rPr lang="en-US" altLang="ko-KR" dirty="0" smtClean="0"/>
              <a:t>! -&gt; </a:t>
            </a:r>
            <a:r>
              <a:rPr lang="ko-KR" altLang="en-US" sz="1600" dirty="0" smtClean="0"/>
              <a:t>올해도 기출문제랑 비슷한 문제 출제</a:t>
            </a:r>
            <a:endParaRPr lang="ko-KR" altLang="en-US" sz="1600" dirty="0"/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2843808" y="1268760"/>
            <a:ext cx="2520280" cy="792088"/>
          </a:xfrm>
          <a:prstGeom prst="wedgeRoundRectCallout">
            <a:avLst>
              <a:gd name="adj1" fmla="val 2347"/>
              <a:gd name="adj2" fmla="val 86551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자신에게 맞는 강사 선택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52588104" descr="EMB00000b446d29"/>
          <p:cNvPicPr>
            <a:picLocks noChangeAspect="1" noChangeArrowheads="1"/>
          </p:cNvPicPr>
          <p:nvPr/>
        </p:nvPicPr>
        <p:blipFill>
          <a:blip r:embed="rId4" cstate="print"/>
          <a:srcRect l="25990" t="13633" r="26011" b="12824"/>
          <a:stretch>
            <a:fillRect/>
          </a:stretch>
        </p:blipFill>
        <p:spPr bwMode="auto">
          <a:xfrm>
            <a:off x="5508104" y="3429000"/>
            <a:ext cx="3240360" cy="2790310"/>
          </a:xfrm>
          <a:prstGeom prst="rect">
            <a:avLst/>
          </a:prstGeom>
          <a:noFill/>
        </p:spPr>
      </p:pic>
      <p:sp>
        <p:nvSpPr>
          <p:cNvPr id="22" name="구름 모양 설명선 21"/>
          <p:cNvSpPr/>
          <p:nvPr/>
        </p:nvSpPr>
        <p:spPr>
          <a:xfrm>
            <a:off x="6660232" y="1916832"/>
            <a:ext cx="2304256" cy="1224136"/>
          </a:xfrm>
          <a:prstGeom prst="cloudCallout">
            <a:avLst>
              <a:gd name="adj1" fmla="val -20155"/>
              <a:gd name="adj2" fmla="val 860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876256" y="220486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수업모형도 달달 암기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-9872"/>
            <a:ext cx="8867328" cy="9906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</a:t>
            </a:r>
            <a:r>
              <a:rPr lang="en-US" altLang="ko-KR" sz="3100" dirty="0" smtClean="0"/>
              <a:t>5. </a:t>
            </a:r>
            <a:r>
              <a:rPr lang="ko-KR" altLang="en-US" sz="3100" dirty="0" smtClean="0"/>
              <a:t>장애인 등에 대한 특수교육법</a:t>
            </a:r>
            <a:endParaRPr lang="ko-KR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내용 개체 틀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법은 한 글자도 틀리면 </a:t>
            </a:r>
            <a:r>
              <a:rPr lang="en-US" altLang="ko-KR" dirty="0" smtClean="0"/>
              <a:t>xxx</a:t>
            </a:r>
          </a:p>
          <a:p>
            <a:r>
              <a:rPr lang="ko-KR" altLang="en-US" dirty="0" smtClean="0"/>
              <a:t>반복적으로 보고 암기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6935"/>
          <a:stretch>
            <a:fillRect/>
          </a:stretch>
        </p:blipFill>
        <p:spPr bwMode="auto">
          <a:xfrm>
            <a:off x="323528" y="2636912"/>
            <a:ext cx="56229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모서리가 둥근 직사각형 23"/>
          <p:cNvSpPr/>
          <p:nvPr/>
        </p:nvSpPr>
        <p:spPr>
          <a:xfrm>
            <a:off x="6084168" y="2636912"/>
            <a:ext cx="2952328" cy="3384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084168" y="2996952"/>
            <a:ext cx="34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b="1" dirty="0" smtClean="0"/>
              <a:t>원문</a:t>
            </a:r>
            <a:r>
              <a:rPr lang="ko-KR" altLang="en-US" dirty="0" smtClean="0"/>
              <a:t> 다운</a:t>
            </a:r>
            <a:r>
              <a:rPr lang="en-US" altLang="ko-KR" dirty="0" smtClean="0"/>
              <a:t>! (3</a:t>
            </a:r>
            <a:r>
              <a:rPr lang="ko-KR" altLang="en-US" dirty="0" smtClean="0"/>
              <a:t>단비교표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3501008"/>
            <a:ext cx="34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기출표시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계속 나오는</a:t>
            </a:r>
            <a:endParaRPr lang="en-US" altLang="ko-KR" dirty="0" smtClean="0"/>
          </a:p>
          <a:p>
            <a:r>
              <a:rPr lang="ko-KR" altLang="en-US" dirty="0" smtClean="0"/>
              <a:t> 조항이 거의 정해져 있음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4168" y="4222829"/>
            <a:ext cx="34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빈칸 뚫기나 자료 정리</a:t>
            </a:r>
            <a:endParaRPr lang="en-US" altLang="ko-KR" dirty="0" smtClean="0"/>
          </a:p>
          <a:p>
            <a:r>
              <a:rPr lang="ko-KR" altLang="en-US" dirty="0" smtClean="0"/>
              <a:t>등으로 암기</a:t>
            </a:r>
            <a:r>
              <a:rPr lang="en-US" altLang="ko-KR" dirty="0" smtClean="0"/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4168" y="4941168"/>
            <a:ext cx="34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반복적으로 보는 게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가장 좋음</a:t>
            </a:r>
            <a:r>
              <a:rPr lang="en-US" altLang="ko-KR" dirty="0" smtClean="0"/>
              <a:t>~!!</a:t>
            </a:r>
          </a:p>
        </p:txBody>
      </p:sp>
      <p:pic>
        <p:nvPicPr>
          <p:cNvPr id="33795" name="Picture 3" descr="C:\Users\HyoJin\AppData\Local\Microsoft\Windows\Temporary Internet Files\Content.IE5\9TUO16A5\lady-justice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268760"/>
            <a:ext cx="864096" cy="129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b="1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주의</a:t>
            </a:r>
            <a:r>
              <a:rPr lang="en-US" altLang="ko-KR" b="1" dirty="0" smtClean="0">
                <a:solidFill>
                  <a:srgbClr val="FF0000"/>
                </a:solidFill>
              </a:rPr>
              <a:t>!!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이 자료는 </a:t>
            </a:r>
            <a:r>
              <a:rPr lang="en-US" altLang="ko-KR" b="1" dirty="0" smtClean="0"/>
              <a:t>‘</a:t>
            </a:r>
            <a:r>
              <a:rPr lang="ko-KR" altLang="en-US" b="1" dirty="0" smtClean="0">
                <a:solidFill>
                  <a:srgbClr val="0070C0"/>
                </a:solidFill>
              </a:rPr>
              <a:t>대구대 </a:t>
            </a:r>
            <a:r>
              <a:rPr lang="ko-KR" altLang="en-US" b="1" dirty="0" err="1" smtClean="0">
                <a:solidFill>
                  <a:srgbClr val="0070C0"/>
                </a:solidFill>
              </a:rPr>
              <a:t>초특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학생을 위한 것입니다</a:t>
            </a:r>
            <a:r>
              <a:rPr lang="en-US" altLang="ko-KR" b="1" dirty="0" smtClean="0"/>
              <a:t>.</a:t>
            </a:r>
          </a:p>
          <a:p>
            <a:pPr>
              <a:buNone/>
            </a:pPr>
            <a:endParaRPr lang="en-US" altLang="ko-KR" b="1" dirty="0" smtClean="0"/>
          </a:p>
          <a:p>
            <a:r>
              <a:rPr lang="ko-KR" altLang="en-US" b="1" dirty="0" smtClean="0"/>
              <a:t>타 사이트에 업로드 하거나 다른 학교 학생에게 자료 배포하는 걸 금지합니다</a:t>
            </a:r>
            <a:r>
              <a:rPr lang="en-US" altLang="ko-KR" b="1" dirty="0" smtClean="0"/>
              <a:t>.</a:t>
            </a:r>
          </a:p>
          <a:p>
            <a:endParaRPr lang="en-US" altLang="ko-KR" b="1" dirty="0" smtClean="0"/>
          </a:p>
          <a:p>
            <a:r>
              <a:rPr lang="ko-KR" altLang="en-US" b="1" dirty="0" smtClean="0"/>
              <a:t>제 개인적인 공부방법입니다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무조건적으로 신뢰하고 따르지 말고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필요한 것만 쏙쏙 가져가세요</a:t>
            </a:r>
            <a:r>
              <a:rPr lang="en-US" altLang="ko-KR" b="1" dirty="0" smtClean="0"/>
              <a:t>~</a:t>
            </a:r>
            <a:endParaRPr lang="ko-KR" altLang="en-US" b="1" dirty="0"/>
          </a:p>
        </p:txBody>
      </p:sp>
      <p:pic>
        <p:nvPicPr>
          <p:cNvPr id="24578" name="Picture 2" descr="C:\Users\HyoJin\AppData\Local\Microsoft\Windows\Temporary Internet Files\Content.IE5\9TUO16A5\traffic-sign-6602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97152"/>
            <a:ext cx="1679848" cy="147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-9872"/>
            <a:ext cx="8867328" cy="9906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</a:t>
            </a:r>
            <a:r>
              <a:rPr lang="en-US" altLang="ko-KR" sz="3100" dirty="0" smtClean="0"/>
              <a:t>5. </a:t>
            </a:r>
            <a:r>
              <a:rPr lang="ko-KR" altLang="en-US" sz="3100" dirty="0" smtClean="0"/>
              <a:t>장애인 등에 대한 특수교육법</a:t>
            </a:r>
            <a:endParaRPr lang="ko-KR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 descr="P20160109_155841515_86C33003-E02F-4652-BF78-AA8DD6C04A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49891" y="1798163"/>
            <a:ext cx="5379288" cy="4032450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4572000" y="1484784"/>
            <a:ext cx="4392488" cy="3744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644006" y="1844824"/>
            <a:ext cx="449999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장특법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a4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한 장에 정리한 자료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..</a:t>
            </a:r>
          </a:p>
          <a:p>
            <a:pPr>
              <a:buFontTx/>
              <a:buChar char="-"/>
            </a:pPr>
            <a:endParaRPr lang="en-US" altLang="ko-KR" sz="2400" b="1" dirty="0" smtClean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- 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장특법도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늦게 시작해서 완벽하게 암기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x 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r>
              <a:rPr lang="en-US" altLang="ko-KR" sz="2000" dirty="0" smtClean="0"/>
              <a:t>-&gt; </a:t>
            </a:r>
            <a:r>
              <a:rPr lang="ko-KR" altLang="en-US" dirty="0" smtClean="0"/>
              <a:t>시험에서 몇 개 틀림 완전 </a:t>
            </a:r>
            <a:r>
              <a:rPr lang="ko-KR" altLang="en-US" dirty="0" err="1" smtClean="0"/>
              <a:t>짜증남ㅋㅋ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그냥 외우면 맞추는 거니까 여러분은 꼭 </a:t>
            </a:r>
            <a:r>
              <a:rPr lang="ko-KR" altLang="en-US" b="1" dirty="0" smtClean="0"/>
              <a:t>암기</a:t>
            </a:r>
            <a:r>
              <a:rPr lang="ko-KR" altLang="en-US" dirty="0" smtClean="0"/>
              <a:t>하세요</a:t>
            </a:r>
            <a:r>
              <a:rPr lang="en-US" altLang="ko-KR" sz="2000" dirty="0" smtClean="0"/>
              <a:t>!!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yoJin\AppData\Local\Microsoft\Windows\Temporary Internet Files\Content.IE5\6PVQ78FF\당신최고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4987128"/>
            <a:ext cx="1547664" cy="146620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bg2">
                    <a:lumMod val="75000"/>
                  </a:schemeClr>
                </a:solidFill>
              </a:rPr>
              <a:t>마지막 하고 싶은 말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끝까지</a:t>
            </a:r>
            <a:r>
              <a:rPr lang="ko-KR" altLang="en-US" sz="2400" b="1" dirty="0" smtClean="0"/>
              <a:t> 포기하지 마세요</a:t>
            </a:r>
            <a:r>
              <a:rPr lang="en-US" altLang="ko-KR" sz="2400" b="1" dirty="0" smtClean="0"/>
              <a:t>!!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절대 </a:t>
            </a:r>
            <a:r>
              <a:rPr lang="en-US" altLang="ko-KR" sz="2400" b="1" dirty="0" smtClean="0"/>
              <a:t>‘</a:t>
            </a:r>
            <a:r>
              <a:rPr lang="ko-KR" altLang="en-US" sz="2400" b="1" dirty="0" smtClean="0"/>
              <a:t>이번엔 그냥 쳐 보는 거야</a:t>
            </a:r>
            <a:r>
              <a:rPr lang="en-US" altLang="ko-KR" sz="2400" b="1" dirty="0" smtClean="0"/>
              <a:t>”</a:t>
            </a:r>
            <a:r>
              <a:rPr lang="ko-KR" altLang="en-US" sz="2400" b="1" dirty="0" smtClean="0"/>
              <a:t>라는 말 하지마세요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한없이 힘들고 자신 없고 위축되더라도 괜찮아요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누구나</a:t>
            </a:r>
            <a:r>
              <a:rPr lang="ko-KR" altLang="en-US" sz="2400" b="1" dirty="0" smtClean="0"/>
              <a:t> 공부하며 다 겪는 현상이에요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내가 하는 공부방법이 맞나 의심이 들어도 괜찮아요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저도 </a:t>
            </a:r>
            <a:r>
              <a:rPr lang="en-US" altLang="ko-KR" sz="2400" b="1" dirty="0" smtClean="0"/>
              <a:t>7</a:t>
            </a:r>
            <a:r>
              <a:rPr lang="ko-KR" altLang="en-US" sz="2400" b="1" dirty="0" smtClean="0"/>
              <a:t>월 쯤 패턴을 잡았어요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나한테 맞는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공부법</a:t>
            </a:r>
            <a:r>
              <a:rPr lang="ko-KR" altLang="en-US" sz="2400" b="1" dirty="0" err="1" smtClean="0"/>
              <a:t>을</a:t>
            </a:r>
            <a:r>
              <a:rPr lang="ko-KR" altLang="en-US" sz="2400" b="1" dirty="0" smtClean="0"/>
              <a:t> 계속 찾아가세요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끝까지 포기하지 않고 </a:t>
            </a:r>
            <a:r>
              <a:rPr lang="ko-KR" altLang="en-US" sz="2400" b="1" dirty="0" smtClean="0">
                <a:solidFill>
                  <a:srgbClr val="FFC000"/>
                </a:solidFill>
              </a:rPr>
              <a:t>최선</a:t>
            </a:r>
            <a:r>
              <a:rPr lang="ko-KR" altLang="en-US" sz="2400" b="1" dirty="0" smtClean="0"/>
              <a:t>을 다해서 공부하면 분명 좋은 결과 있을 거에요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파이팅</a:t>
            </a:r>
            <a:r>
              <a:rPr lang="en-US" altLang="ko-KR" sz="2400" b="1" dirty="0" smtClean="0"/>
              <a:t>!!</a:t>
            </a:r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임용시험엔 어떤 것이 나오나요</a:t>
            </a:r>
            <a:r>
              <a:rPr lang="en-US" altLang="ko-KR" dirty="0" smtClean="0"/>
              <a:t>??</a:t>
            </a:r>
            <a:endParaRPr lang="ko-KR" altLang="en-US" dirty="0"/>
          </a:p>
        </p:txBody>
      </p:sp>
      <p:pic>
        <p:nvPicPr>
          <p:cNvPr id="6" name="내용 개체 틀 5" descr="P20160108_072932963_0DCCDC7D-BEB9-4037-86C7-FFEA4C7E2CD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700993" cy="4937125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27984" y="148478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1</a:t>
            </a:r>
            <a:r>
              <a:rPr lang="ko-KR" altLang="en-US" sz="3600" b="1" dirty="0" smtClean="0"/>
              <a:t>교시</a:t>
            </a:r>
            <a:r>
              <a:rPr lang="en-US" altLang="ko-KR" sz="3600" b="1" dirty="0" smtClean="0"/>
              <a:t>. </a:t>
            </a:r>
            <a:r>
              <a:rPr lang="ko-KR" altLang="en-US" sz="3600" b="1" dirty="0" smtClean="0"/>
              <a:t>교직 논술</a:t>
            </a:r>
            <a:endParaRPr lang="en-US" altLang="ko-KR" sz="3600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특수교육학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장애인 등에 대한 특수교육법 내용 연계 출제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9" name="Picture 2" descr="C:\Users\HyoJin\AppData\Local\Microsoft\Windows\Temporary Internet Files\Content.IE5\6PVQ78FF\검정고시_(17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725144"/>
            <a:ext cx="1682626" cy="1451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임용시험엔 어떤 것이 나오나요</a:t>
            </a:r>
            <a:r>
              <a:rPr lang="en-US" altLang="ko-KR" dirty="0" smtClean="0"/>
              <a:t>??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27984" y="14847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2</a:t>
            </a:r>
            <a:r>
              <a:rPr lang="ko-KR" altLang="en-US" sz="3600" b="1" dirty="0" smtClean="0"/>
              <a:t>교시</a:t>
            </a:r>
            <a:r>
              <a:rPr lang="en-US" altLang="ko-KR" sz="3600" b="1" dirty="0" smtClean="0"/>
              <a:t>: </a:t>
            </a:r>
            <a:r>
              <a:rPr lang="ko-KR" altLang="en-US" sz="3600" b="1" dirty="0" smtClean="0"/>
              <a:t>교육과정 </a:t>
            </a:r>
            <a:r>
              <a:rPr lang="en-US" altLang="ko-KR" sz="3600" b="1" dirty="0" smtClean="0"/>
              <a:t>A, 3</a:t>
            </a:r>
            <a:r>
              <a:rPr lang="ko-KR" altLang="en-US" sz="3600" b="1" dirty="0" smtClean="0"/>
              <a:t>교시</a:t>
            </a:r>
            <a:r>
              <a:rPr lang="en-US" altLang="ko-KR" sz="3600" b="1" dirty="0" smtClean="0"/>
              <a:t>: </a:t>
            </a:r>
            <a:r>
              <a:rPr lang="ko-KR" altLang="en-US" sz="3600" b="1" dirty="0" smtClean="0"/>
              <a:t>교육과정</a:t>
            </a:r>
            <a:r>
              <a:rPr lang="en-US" altLang="ko-KR" sz="3600" b="1" dirty="0" smtClean="0"/>
              <a:t>B</a:t>
            </a:r>
          </a:p>
        </p:txBody>
      </p:sp>
      <p:pic>
        <p:nvPicPr>
          <p:cNvPr id="9" name="내용 개체 틀 8" descr="P20160108_072939082_CC125FB2-A8E2-4C73-BCC0-D55B36F0B1A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700993" cy="4937125"/>
          </a:xfrm>
        </p:spPr>
      </p:pic>
      <p:sp>
        <p:nvSpPr>
          <p:cNvPr id="10" name="TextBox 9"/>
          <p:cNvSpPr txBox="1"/>
          <p:nvPr/>
        </p:nvSpPr>
        <p:spPr>
          <a:xfrm>
            <a:off x="4572000" y="2852936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출제 내용</a:t>
            </a:r>
            <a:r>
              <a:rPr lang="en-US" altLang="ko-KR" dirty="0" smtClean="0"/>
              <a:t>: </a:t>
            </a:r>
          </a:p>
          <a:p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b="1" dirty="0" smtClean="0"/>
              <a:t>특수교육학</a:t>
            </a:r>
            <a:endParaRPr lang="en-US" altLang="ko-KR" b="1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특수교육과정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초등교육과정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장애인 등에 대한 특수교육법</a:t>
            </a:r>
            <a:endParaRPr lang="ko-KR" altLang="en-US" dirty="0"/>
          </a:p>
        </p:txBody>
      </p:sp>
      <p:pic>
        <p:nvPicPr>
          <p:cNvPr id="5122" name="Picture 2" descr="C:\Users\HyoJin\AppData\Local\Microsoft\Windows\Temporary Internet Files\Content.IE5\6PVQ78FF\검정고시_(17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725144"/>
            <a:ext cx="1682626" cy="1451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1. </a:t>
            </a:r>
            <a:r>
              <a:rPr lang="ko-KR" altLang="en-US" dirty="0" smtClean="0"/>
              <a:t>교직 논술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2400" dirty="0" smtClean="0"/>
              <a:t>1. </a:t>
            </a:r>
            <a:r>
              <a:rPr lang="en-US" altLang="ko-KR" sz="2400" b="1" dirty="0" smtClean="0"/>
              <a:t>4-2</a:t>
            </a:r>
            <a:r>
              <a:rPr lang="ko-KR" altLang="en-US" sz="2400" b="1" dirty="0" smtClean="0"/>
              <a:t>학기 최성규 교수님 </a:t>
            </a:r>
            <a:r>
              <a:rPr lang="en-US" altLang="ko-KR" sz="2400" b="1" dirty="0" smtClean="0"/>
              <a:t>‘</a:t>
            </a:r>
            <a:r>
              <a:rPr lang="ko-KR" altLang="en-US" sz="2400" b="1" dirty="0" smtClean="0"/>
              <a:t>특수교육 논리논술</a:t>
            </a:r>
            <a:r>
              <a:rPr lang="en-US" altLang="ko-KR" sz="2400" b="1" dirty="0" smtClean="0"/>
              <a:t>’</a:t>
            </a:r>
            <a:r>
              <a:rPr lang="ko-KR" altLang="en-US" sz="2400" b="1" dirty="0" smtClean="0"/>
              <a:t>수강</a:t>
            </a:r>
            <a:endParaRPr lang="en-US" altLang="ko-KR" dirty="0" smtClean="0"/>
          </a:p>
          <a:p>
            <a:pPr>
              <a:buNone/>
            </a:pPr>
            <a:r>
              <a:rPr lang="en-US" altLang="ko-KR" sz="2400" b="1" dirty="0" smtClean="0"/>
              <a:t> -  </a:t>
            </a:r>
            <a:r>
              <a:rPr lang="ko-KR" altLang="en-US" sz="2400" dirty="0" smtClean="0"/>
              <a:t>교직 논술은 이 강의 들으면서 시작함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약 </a:t>
            </a:r>
            <a:r>
              <a:rPr lang="en-US" altLang="ko-KR" sz="2400" dirty="0" smtClean="0"/>
              <a:t>9</a:t>
            </a:r>
            <a:r>
              <a:rPr lang="ko-KR" altLang="en-US" sz="2400" dirty="0" smtClean="0"/>
              <a:t>월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초부터</a:t>
            </a:r>
            <a:r>
              <a:rPr lang="en-US" altLang="ko-KR" sz="2400" dirty="0" smtClean="0"/>
              <a:t>)</a:t>
            </a:r>
          </a:p>
          <a:p>
            <a:pPr>
              <a:buNone/>
            </a:pPr>
            <a:r>
              <a:rPr lang="en-US" altLang="ko-KR" sz="2400" b="1" dirty="0" smtClean="0"/>
              <a:t> - </a:t>
            </a:r>
            <a:r>
              <a:rPr lang="ko-KR" altLang="en-US" sz="2400" b="1" dirty="0" smtClean="0"/>
              <a:t> </a:t>
            </a:r>
            <a:r>
              <a:rPr lang="ko-KR" altLang="en-US" sz="2400" dirty="0" smtClean="0"/>
              <a:t>교수님 수업 들은 학생은 </a:t>
            </a:r>
            <a:r>
              <a:rPr lang="en-US" altLang="ko-KR" sz="2400" dirty="0" smtClean="0"/>
              <a:t>20</a:t>
            </a:r>
            <a:r>
              <a:rPr lang="ko-KR" altLang="en-US" sz="2400" dirty="0" smtClean="0"/>
              <a:t>점 만점 중 </a:t>
            </a:r>
            <a:r>
              <a:rPr lang="en-US" altLang="ko-KR" sz="2400" dirty="0" smtClean="0"/>
              <a:t>18</a:t>
            </a:r>
            <a:r>
              <a:rPr lang="ko-KR" altLang="en-US" sz="2400" dirty="0" smtClean="0"/>
              <a:t>점 이상 받음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b="1" dirty="0" smtClean="0"/>
              <a:t>교직논술 밴드 </a:t>
            </a:r>
            <a:r>
              <a:rPr lang="ko-KR" altLang="en-US" sz="2400" b="1" dirty="0" err="1" smtClean="0"/>
              <a:t>스터디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 smtClean="0"/>
              <a:t> - </a:t>
            </a:r>
            <a:r>
              <a:rPr lang="ko-KR" altLang="en-US" sz="2400" dirty="0" smtClean="0"/>
              <a:t>언제부터</a:t>
            </a:r>
            <a:r>
              <a:rPr lang="en-US" altLang="ko-KR" sz="2400" dirty="0" smtClean="0"/>
              <a:t>? : 9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10</a:t>
            </a:r>
            <a:r>
              <a:rPr lang="ko-KR" altLang="en-US" sz="2400" dirty="0" smtClean="0"/>
              <a:t>일 부터 </a:t>
            </a:r>
            <a:r>
              <a:rPr lang="en-US" altLang="ko-KR" sz="2400" dirty="0" smtClean="0"/>
              <a:t>11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일까지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b="1" dirty="0" smtClean="0"/>
              <a:t> - </a:t>
            </a:r>
            <a:r>
              <a:rPr lang="ko-KR" altLang="en-US" sz="2400" dirty="0" smtClean="0"/>
              <a:t>누구랑</a:t>
            </a:r>
            <a:r>
              <a:rPr lang="en-US" altLang="ko-KR" sz="2400" dirty="0" smtClean="0"/>
              <a:t>? : </a:t>
            </a:r>
            <a:r>
              <a:rPr lang="ko-KR" altLang="en-US" sz="2400" dirty="0" smtClean="0"/>
              <a:t>같이 공부하던 친한 친구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명이랑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b="1" dirty="0" smtClean="0"/>
              <a:t> - </a:t>
            </a:r>
            <a:r>
              <a:rPr lang="ko-KR" altLang="en-US" sz="2400" dirty="0" smtClean="0"/>
              <a:t>방법은</a:t>
            </a:r>
            <a:r>
              <a:rPr lang="en-US" altLang="ko-KR" sz="2400" dirty="0" smtClean="0"/>
              <a:t>? :</a:t>
            </a:r>
            <a:r>
              <a:rPr lang="en-US" altLang="ko-KR" sz="2000" dirty="0" smtClean="0"/>
              <a:t> 1. </a:t>
            </a:r>
            <a:r>
              <a:rPr lang="ko-KR" altLang="en-US" sz="2000" dirty="0" smtClean="0"/>
              <a:t>기출문제 일주일에 </a:t>
            </a:r>
            <a:r>
              <a:rPr lang="en-US" altLang="ko-KR" sz="2000" dirty="0" smtClean="0"/>
              <a:t> 1~2</a:t>
            </a:r>
            <a:r>
              <a:rPr lang="ko-KR" altLang="en-US" sz="2000" dirty="0" smtClean="0"/>
              <a:t>편 쓰고 사진 찍어 밴드에 올림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        2. </a:t>
            </a:r>
            <a:r>
              <a:rPr lang="ko-KR" altLang="en-US" sz="2000" dirty="0" smtClean="0"/>
              <a:t>친구가 올린 사진을 한글에 그대로 타이핑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        3. </a:t>
            </a:r>
            <a:r>
              <a:rPr lang="ko-KR" altLang="en-US" sz="2000" dirty="0" smtClean="0"/>
              <a:t>타이핑 한 걸 보며 정성스레 피드백 해주기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        4. </a:t>
            </a:r>
            <a:r>
              <a:rPr lang="ko-KR" altLang="en-US" sz="2000" dirty="0" smtClean="0"/>
              <a:t>피드백 한 파일 올리기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pic>
        <p:nvPicPr>
          <p:cNvPr id="4098" name="Picture 2" descr="C:\Users\HyoJin\AppData\Local\Microsoft\Windows\Temporary Internet Files\Content.IE5\6PVQ78FF\girls-304351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849560"/>
            <a:ext cx="1584176" cy="1559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HyoJin\AppData\Local\Microsoft\Windows\Temporary Internet Files\Content.IE5\6PVQ78FF\literature-149713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23234" y="4593679"/>
            <a:ext cx="953222" cy="49150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1. </a:t>
            </a:r>
            <a:r>
              <a:rPr lang="ko-KR" altLang="en-US" dirty="0" smtClean="0"/>
              <a:t>교직 논술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400" b="1" dirty="0" smtClean="0"/>
              <a:t>준비물 </a:t>
            </a:r>
            <a:r>
              <a:rPr lang="en-US" altLang="ko-KR" sz="2400" b="1" dirty="0" smtClean="0"/>
              <a:t>:  </a:t>
            </a:r>
            <a:r>
              <a:rPr lang="en-US" altLang="ko-KR" sz="2000" dirty="0" smtClean="0"/>
              <a:t>1. </a:t>
            </a:r>
            <a:r>
              <a:rPr lang="ko-KR" altLang="en-US" sz="2000" dirty="0" smtClean="0"/>
              <a:t>교직 논술 기출문제 </a:t>
            </a:r>
            <a:r>
              <a:rPr lang="en-US" altLang="ko-KR" sz="2000" dirty="0" smtClean="0"/>
              <a:t>(‘</a:t>
            </a:r>
            <a:r>
              <a:rPr lang="ko-KR" altLang="en-US" sz="2000" dirty="0" smtClean="0"/>
              <a:t>교직논술 </a:t>
            </a:r>
            <a:r>
              <a:rPr lang="ko-KR" altLang="en-US" sz="2000" dirty="0" err="1" smtClean="0"/>
              <a:t>날라차기</a:t>
            </a:r>
            <a:r>
              <a:rPr lang="en-US" altLang="ko-KR" sz="2000" dirty="0" smtClean="0"/>
              <a:t>’)  2. B4</a:t>
            </a:r>
            <a:r>
              <a:rPr lang="ko-KR" altLang="en-US" sz="2000" dirty="0" smtClean="0"/>
              <a:t>용지로 출력한 교직논술 답안지 </a:t>
            </a:r>
            <a:r>
              <a:rPr lang="en-US" altLang="ko-KR" sz="2000" dirty="0" smtClean="0"/>
              <a:t>3. </a:t>
            </a:r>
            <a:r>
              <a:rPr lang="ko-KR" altLang="en-US" sz="2000" dirty="0" smtClean="0"/>
              <a:t>굵기 적절한 </a:t>
            </a:r>
            <a:r>
              <a:rPr lang="ko-KR" altLang="en-US" sz="2000" dirty="0" err="1" smtClean="0"/>
              <a:t>검정펜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4. </a:t>
            </a:r>
            <a:r>
              <a:rPr lang="ko-KR" altLang="en-US" sz="2000" dirty="0" smtClean="0"/>
              <a:t>시계</a:t>
            </a:r>
            <a:r>
              <a:rPr lang="en-US" altLang="ko-KR" sz="2400" b="1" dirty="0" smtClean="0"/>
              <a:t> 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pic>
        <p:nvPicPr>
          <p:cNvPr id="5" name="그림 4" descr="P20160108_081437769_86E29400-CCE5-422C-BB54-D0B097BD19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2664296" cy="3554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256490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dirty="0" smtClean="0"/>
              <a:t>‘</a:t>
            </a:r>
            <a:r>
              <a:rPr lang="ko-KR" altLang="en-US" b="1" dirty="0" smtClean="0"/>
              <a:t>교직논술 </a:t>
            </a:r>
            <a:r>
              <a:rPr lang="ko-KR" altLang="en-US" b="1" dirty="0" err="1" smtClean="0"/>
              <a:t>날라차기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교재에 원고지 교정 부호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기출문제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기출문제 별 </a:t>
            </a:r>
            <a:r>
              <a:rPr lang="ko-KR" altLang="en-US" dirty="0" err="1" smtClean="0"/>
              <a:t>가답안</a:t>
            </a:r>
            <a:r>
              <a:rPr lang="ko-KR" altLang="en-US" dirty="0"/>
              <a:t> </a:t>
            </a:r>
            <a:r>
              <a:rPr lang="ko-KR" altLang="en-US" dirty="0" smtClean="0"/>
              <a:t>등 수록 되어 있어서 보기 편해용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 smtClean="0"/>
              <a:t> 2016</a:t>
            </a:r>
            <a:r>
              <a:rPr lang="ko-KR" altLang="en-US" dirty="0" smtClean="0"/>
              <a:t>년 판 나올 때 잘 보고 </a:t>
            </a:r>
            <a:r>
              <a:rPr lang="ko-KR" altLang="en-US" b="1" dirty="0" smtClean="0"/>
              <a:t>빨리</a:t>
            </a:r>
            <a:r>
              <a:rPr lang="ko-KR" altLang="en-US" dirty="0" smtClean="0"/>
              <a:t> 사는 걸 추천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조기 품절 가능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23554" name="Picture 2" descr="C:\Users\HyoJin\AppData\Local\Microsoft\Windows\Temporary Internet Files\Content.IE5\9TUO16A5\shopping-cart-371979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83041"/>
            <a:ext cx="2088232" cy="165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1. </a:t>
            </a:r>
            <a:r>
              <a:rPr lang="ko-KR" altLang="en-US" dirty="0" smtClean="0"/>
              <a:t>교직 논술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400" b="1" dirty="0" smtClean="0"/>
              <a:t>준비물 </a:t>
            </a:r>
            <a:r>
              <a:rPr lang="en-US" altLang="ko-KR" sz="2400" b="1" dirty="0" smtClean="0"/>
              <a:t>:  </a:t>
            </a:r>
            <a:r>
              <a:rPr lang="en-US" altLang="ko-KR" sz="2000" dirty="0" smtClean="0"/>
              <a:t>1. </a:t>
            </a:r>
            <a:r>
              <a:rPr lang="ko-KR" altLang="en-US" sz="2000" dirty="0" smtClean="0"/>
              <a:t>교직 논술 기출문제 </a:t>
            </a:r>
            <a:r>
              <a:rPr lang="en-US" altLang="ko-KR" sz="2000" dirty="0" smtClean="0"/>
              <a:t>(‘</a:t>
            </a:r>
            <a:r>
              <a:rPr lang="ko-KR" altLang="en-US" sz="2000" dirty="0" smtClean="0"/>
              <a:t>교직논술 </a:t>
            </a:r>
            <a:r>
              <a:rPr lang="ko-KR" altLang="en-US" sz="2000" dirty="0" err="1" smtClean="0"/>
              <a:t>날라차기</a:t>
            </a:r>
            <a:r>
              <a:rPr lang="en-US" altLang="ko-KR" sz="2000" dirty="0" smtClean="0"/>
              <a:t>’)  2. B4</a:t>
            </a:r>
            <a:r>
              <a:rPr lang="ko-KR" altLang="en-US" sz="2000" dirty="0" smtClean="0"/>
              <a:t>용지로 출력한 교직논술 답안지 </a:t>
            </a:r>
            <a:r>
              <a:rPr lang="en-US" altLang="ko-KR" sz="2000" dirty="0" smtClean="0"/>
              <a:t>3. </a:t>
            </a:r>
            <a:r>
              <a:rPr lang="ko-KR" altLang="en-US" sz="2000" dirty="0" smtClean="0"/>
              <a:t>굵기 적절한 </a:t>
            </a:r>
            <a:r>
              <a:rPr lang="ko-KR" altLang="en-US" sz="2000" dirty="0" err="1" smtClean="0"/>
              <a:t>검정펜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4. </a:t>
            </a:r>
            <a:r>
              <a:rPr lang="ko-KR" altLang="en-US" sz="2000" dirty="0" smtClean="0"/>
              <a:t>시계</a:t>
            </a:r>
            <a:r>
              <a:rPr lang="en-US" altLang="ko-KR" sz="2400" b="1" dirty="0" smtClean="0"/>
              <a:t> 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2204864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교직논술 답안지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사진에 파일첨부</a:t>
            </a:r>
            <a:r>
              <a:rPr lang="en-US" altLang="ko-KR" b="1" dirty="0" smtClean="0"/>
              <a:t>)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연필 </a:t>
            </a:r>
            <a:r>
              <a:rPr lang="en-US" altLang="ko-KR" dirty="0" smtClean="0"/>
              <a:t>x ( </a:t>
            </a:r>
            <a:r>
              <a:rPr lang="ko-KR" altLang="en-US" dirty="0" smtClean="0"/>
              <a:t>검정 볼펜만 사용가능</a:t>
            </a:r>
            <a:r>
              <a:rPr lang="en-US" altLang="ko-KR" dirty="0" smtClean="0"/>
              <a:t>! )</a:t>
            </a:r>
          </a:p>
          <a:p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 smtClean="0"/>
              <a:t> </a:t>
            </a:r>
            <a:r>
              <a:rPr lang="ko-KR" altLang="en-US" dirty="0" smtClean="0">
                <a:latin typeface="+mn-ea"/>
              </a:rPr>
              <a:t>처음에는 스트레스 받으니까 </a:t>
            </a:r>
            <a:r>
              <a:rPr lang="ko-KR" altLang="en-US" dirty="0" err="1" smtClean="0">
                <a:latin typeface="+mn-ea"/>
              </a:rPr>
              <a:t>ㅋㅋ</a:t>
            </a:r>
            <a:r>
              <a:rPr lang="ko-KR" altLang="en-US" dirty="0" smtClean="0">
                <a:latin typeface="+mn-ea"/>
              </a:rPr>
              <a:t> 시간 안 재고도 써보고</a:t>
            </a:r>
            <a:r>
              <a:rPr lang="en-US" altLang="ko-KR" dirty="0" smtClean="0">
                <a:latin typeface="+mn-ea"/>
              </a:rPr>
              <a:t>, 1</a:t>
            </a:r>
            <a:r>
              <a:rPr lang="ko-KR" altLang="en-US" dirty="0" smtClean="0">
                <a:latin typeface="+mn-ea"/>
              </a:rPr>
              <a:t>시간 잡고 써보고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나중에는 </a:t>
            </a:r>
            <a:r>
              <a:rPr lang="en-US" altLang="ko-KR" dirty="0" smtClean="0">
                <a:latin typeface="+mn-ea"/>
              </a:rPr>
              <a:t>50</a:t>
            </a:r>
            <a:r>
              <a:rPr lang="ko-KR" altLang="en-US" dirty="0" smtClean="0">
                <a:latin typeface="+mn-ea"/>
              </a:rPr>
              <a:t>분 안에 쓰는 연습하기</a:t>
            </a:r>
            <a:r>
              <a:rPr lang="en-US" altLang="ko-KR" dirty="0" smtClean="0">
                <a:latin typeface="+mn-ea"/>
              </a:rPr>
              <a:t>!</a:t>
            </a:r>
          </a:p>
        </p:txBody>
      </p:sp>
      <p:pic>
        <p:nvPicPr>
          <p:cNvPr id="7" name="그림 6" descr="P20160108_082001177_1F017E5B-9940-4287-91CC-8ADF5962781C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3131840" cy="4177875"/>
          </a:xfrm>
          <a:prstGeom prst="rect">
            <a:avLst/>
          </a:prstGeom>
        </p:spPr>
      </p:pic>
      <p:pic>
        <p:nvPicPr>
          <p:cNvPr id="22533" name="Picture 5" descr="C:\Users\HyoJin\AppData\Local\Microsoft\Windows\Temporary Internet Files\Content.IE5\6PVQ78FF\jetstrea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2448272" cy="163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1. </a:t>
            </a:r>
            <a:r>
              <a:rPr lang="ko-KR" altLang="en-US" dirty="0" smtClean="0"/>
              <a:t>교직 논술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72698728" descr="EMB000012ecb611"/>
          <p:cNvPicPr>
            <a:picLocks noChangeAspect="1" noChangeArrowheads="1"/>
          </p:cNvPicPr>
          <p:nvPr/>
        </p:nvPicPr>
        <p:blipFill>
          <a:blip r:embed="rId2" cstate="print"/>
          <a:srcRect l="28691" t="35632" r="31024" b="6116"/>
          <a:stretch>
            <a:fillRect/>
          </a:stretch>
        </p:blipFill>
        <p:spPr bwMode="auto">
          <a:xfrm>
            <a:off x="179512" y="2276872"/>
            <a:ext cx="4858733" cy="396044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72700328" descr="EMB000012ecb614"/>
          <p:cNvPicPr>
            <a:picLocks noChangeAspect="1" noChangeArrowheads="1"/>
          </p:cNvPicPr>
          <p:nvPr/>
        </p:nvPicPr>
        <p:blipFill>
          <a:blip r:embed="rId3" cstate="print"/>
          <a:srcRect l="32809" t="24811" r="35764" b="6047"/>
          <a:stretch>
            <a:fillRect/>
          </a:stretch>
        </p:blipFill>
        <p:spPr bwMode="auto">
          <a:xfrm>
            <a:off x="5076056" y="2564904"/>
            <a:ext cx="3024336" cy="35459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77281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네이버</a:t>
            </a:r>
            <a:r>
              <a:rPr lang="ko-KR" altLang="en-US" sz="2400" b="1" dirty="0" smtClean="0"/>
              <a:t> 밴드에 사진 올리기</a:t>
            </a:r>
            <a:r>
              <a:rPr lang="en-US" altLang="ko-KR" sz="2400" b="1" dirty="0" smtClean="0"/>
              <a:t> </a:t>
            </a:r>
            <a:endParaRPr lang="ko-KR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75423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정성스레 </a:t>
            </a:r>
            <a:r>
              <a:rPr lang="ko-KR" altLang="en-US" sz="2400" b="1" dirty="0" err="1" smtClean="0"/>
              <a:t>피드백하기</a:t>
            </a:r>
            <a:r>
              <a:rPr lang="ko-KR" altLang="en-US" sz="2400" b="1" dirty="0" smtClean="0"/>
              <a:t> </a:t>
            </a:r>
            <a:endParaRPr lang="en-US" altLang="ko-KR" b="1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빨간색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고칠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파란색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좋은 부분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077" name="Picture 5" descr="C:\Users\HyoJin\AppData\Local\Microsoft\Windows\Temporary Internet Files\Content.IE5\L98UDME4\twilight_sparkle_cutie_mark_by_erisgrim-d533jgz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484784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본격적인 공부방법</a:t>
            </a:r>
            <a:r>
              <a:rPr lang="en-US" altLang="ko-KR" dirty="0" smtClean="0"/>
              <a:t>! – 2. </a:t>
            </a:r>
            <a:r>
              <a:rPr lang="ko-KR" altLang="en-US" dirty="0" smtClean="0"/>
              <a:t>특수교육학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557-C649-469A-9164-4F2599573ADC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 smtClean="0"/>
              <a:t>처음에 무엇부터 할지 모르겠다면</a:t>
            </a:r>
            <a:r>
              <a:rPr lang="en-US" altLang="ko-KR" sz="2400" b="1" dirty="0" smtClean="0"/>
              <a:t>?</a:t>
            </a:r>
          </a:p>
          <a:p>
            <a:pPr>
              <a:buNone/>
            </a:pPr>
            <a:r>
              <a:rPr lang="en-US" altLang="ko-KR" sz="2400" b="1" dirty="0" smtClean="0"/>
              <a:t> - </a:t>
            </a:r>
            <a:r>
              <a:rPr lang="en-US" altLang="ko-KR" sz="2400" dirty="0" smtClean="0"/>
              <a:t>1-2</a:t>
            </a:r>
            <a:r>
              <a:rPr lang="ko-KR" altLang="en-US" sz="2400" dirty="0" smtClean="0"/>
              <a:t>월 강사 강의 듣기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돈이 비싸니까 같이 들을 친구 </a:t>
            </a:r>
            <a:r>
              <a:rPr lang="en-US" altLang="ko-KR" sz="1800" dirty="0" smtClean="0"/>
              <a:t>OR </a:t>
            </a:r>
            <a:r>
              <a:rPr lang="ko-KR" altLang="en-US" sz="1800" dirty="0" err="1" smtClean="0"/>
              <a:t>스터디</a:t>
            </a:r>
            <a:r>
              <a:rPr lang="ko-KR" altLang="en-US" sz="1800" dirty="0" smtClean="0"/>
              <a:t> 모집</a:t>
            </a:r>
            <a:r>
              <a:rPr lang="en-US" altLang="ko-KR" sz="2400" dirty="0" smtClean="0"/>
              <a:t>)</a:t>
            </a:r>
          </a:p>
          <a:p>
            <a:pPr>
              <a:buNone/>
            </a:pPr>
            <a:endParaRPr lang="en-US" altLang="ko-KR" sz="1000" b="1" dirty="0" smtClean="0"/>
          </a:p>
          <a:p>
            <a:r>
              <a:rPr lang="ko-KR" altLang="en-US" sz="2400" b="1" dirty="0" smtClean="0"/>
              <a:t>특수교육학 공부 영역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 smtClean="0"/>
              <a:t>: </a:t>
            </a:r>
            <a:r>
              <a:rPr lang="ko-KR" altLang="en-US" sz="2000" dirty="0" smtClean="0"/>
              <a:t>시각장애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청각장애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정신지체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학습장애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정서 및 행동장애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자폐성 장애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의사소통장애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지체장애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중도중복장애 포함</a:t>
            </a:r>
            <a:r>
              <a:rPr lang="en-US" altLang="ko-KR" sz="2000" dirty="0" smtClean="0"/>
              <a:t>)&amp;</a:t>
            </a:r>
            <a:r>
              <a:rPr lang="ko-KR" altLang="en-US" sz="2000" dirty="0" smtClean="0"/>
              <a:t>건강장애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지체장애 공부할 때 거의 같이 봄</a:t>
            </a:r>
            <a:r>
              <a:rPr lang="en-US" altLang="ko-KR" sz="2000" dirty="0" smtClean="0"/>
              <a:t>), </a:t>
            </a:r>
            <a:r>
              <a:rPr lang="ko-KR" altLang="en-US" sz="2000" dirty="0" smtClean="0"/>
              <a:t>특수교육공학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행동수정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진단평가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통합교육</a:t>
            </a:r>
            <a:r>
              <a:rPr lang="en-US" altLang="ko-KR" sz="2000" dirty="0" smtClean="0"/>
              <a:t>,  </a:t>
            </a:r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전환교육</a:t>
            </a:r>
            <a:r>
              <a:rPr lang="en-US" altLang="ko-KR" sz="2000" dirty="0" smtClean="0"/>
              <a:t>&amp;</a:t>
            </a:r>
            <a:r>
              <a:rPr lang="ko-KR" altLang="en-US" sz="2000" dirty="0" smtClean="0"/>
              <a:t>가족지원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이 영역은 초특에서 거의 안 봄</a:t>
            </a:r>
            <a:r>
              <a:rPr lang="en-US" altLang="ko-KR" sz="2000" dirty="0" smtClean="0"/>
              <a:t>)</a:t>
            </a:r>
          </a:p>
          <a:p>
            <a:pPr>
              <a:buNone/>
            </a:pPr>
            <a:endParaRPr lang="en-US" altLang="ko-KR" sz="1000" dirty="0" smtClean="0"/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기출 문제 풀기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2400" b="1" dirty="0" smtClean="0"/>
              <a:t>: </a:t>
            </a:r>
            <a:r>
              <a:rPr lang="ko-KR" altLang="en-US" sz="2000" dirty="0" smtClean="0"/>
              <a:t>시중에 기출문제집이 많음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패스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딱풀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개잡기</a:t>
            </a:r>
            <a:r>
              <a:rPr lang="ko-KR" altLang="en-US" sz="2000" dirty="0" smtClean="0"/>
              <a:t> 등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여러 권 사서 영역별로 문제 풀고 기출 표시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기출 분석 해야 함</a:t>
            </a: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endParaRPr lang="en-US" altLang="ko-KR" sz="2400" b="1" dirty="0" smtClean="0"/>
          </a:p>
        </p:txBody>
      </p:sp>
      <p:pic>
        <p:nvPicPr>
          <p:cNvPr id="5" name="Picture 3" descr="C:\Users\HyoJin\AppData\Local\Microsoft\Windows\Temporary Internet Files\Content.IE5\9TUO16A5\anf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04664"/>
            <a:ext cx="965640" cy="145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사용자 지정 2">
      <a:majorFont>
        <a:latin typeface="HY강B"/>
        <a:ea typeface="HY강B"/>
        <a:cs typeface=""/>
      </a:majorFont>
      <a:minorFont>
        <a:latin typeface="HY강M"/>
        <a:ea typeface="HY강M"/>
        <a:cs typeface="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357</TotalTime>
  <Words>1215</Words>
  <Application>Microsoft Office PowerPoint</Application>
  <PresentationFormat>화면 슬라이드 쇼(4:3)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원본</vt:lpstr>
      <vt:lpstr>임용공부 노하우</vt:lpstr>
      <vt:lpstr> 주의!!</vt:lpstr>
      <vt:lpstr>임용시험엔 어떤 것이 나오나요??</vt:lpstr>
      <vt:lpstr>임용시험엔 어떤 것이 나오나요??</vt:lpstr>
      <vt:lpstr>본격적인 공부방법! – 1. 교직 논술</vt:lpstr>
      <vt:lpstr>본격적인 공부방법! – 1. 교직 논술</vt:lpstr>
      <vt:lpstr>본격적인 공부방법! – 1. 교직 논술</vt:lpstr>
      <vt:lpstr>본격적인 공부방법! – 1. 교직 논술</vt:lpstr>
      <vt:lpstr>본격적인 공부방법! – 2. 특수교육학</vt:lpstr>
      <vt:lpstr>본격적인 공부방법! – 2. 특수교육학</vt:lpstr>
      <vt:lpstr>본격적인 공부방법! – 2. 특수교육학</vt:lpstr>
      <vt:lpstr>본격적인 공부방법! – 2. 특수교육학</vt:lpstr>
      <vt:lpstr>본격적인 공부방법! – 2. 특수교육학</vt:lpstr>
      <vt:lpstr>본격적인 공부방법! – 2. 특수교육학</vt:lpstr>
      <vt:lpstr>본격적인 공부방법! – 3. 특수교육과정</vt:lpstr>
      <vt:lpstr>본격적인 공부방법! – 3. 특수교육과정</vt:lpstr>
      <vt:lpstr>본격적인 공부방법! – 4. 초등교육과정</vt:lpstr>
      <vt:lpstr>본격적인 공부방법! – 4. 초등교육과정</vt:lpstr>
      <vt:lpstr>본격적인 공부방법! – 5. 장애인 등에 대한 특수교육법</vt:lpstr>
      <vt:lpstr>본격적인 공부방법! – 5. 장애인 등에 대한 특수교육법</vt:lpstr>
      <vt:lpstr> 마지막 하고 싶은 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임용공부 노하우</dc:title>
  <dc:creator>HyoJin</dc:creator>
  <cp:lastModifiedBy>HyoJin</cp:lastModifiedBy>
  <cp:revision>24</cp:revision>
  <dcterms:created xsi:type="dcterms:W3CDTF">2016-01-07T22:20:03Z</dcterms:created>
  <dcterms:modified xsi:type="dcterms:W3CDTF">2016-01-09T14:15:25Z</dcterms:modified>
</cp:coreProperties>
</file>